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3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4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omments/modernComment_1AE_D0FB960.xml" ContentType="application/vnd.ms-powerpoint.comment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omments/modernComment_1E7_D33AB7F6.xml" ContentType="application/vnd.ms-powerpoint.comment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  <p:sldMasterId id="2147483674" r:id="rId5"/>
    <p:sldMasterId id="2147483677" r:id="rId6"/>
    <p:sldMasterId id="2147483704" r:id="rId7"/>
    <p:sldMasterId id="2147483684" r:id="rId8"/>
  </p:sldMasterIdLst>
  <p:notesMasterIdLst>
    <p:notesMasterId r:id="rId173"/>
  </p:notesMasterIdLst>
  <p:sldIdLst>
    <p:sldId id="281" r:id="rId9"/>
    <p:sldId id="411" r:id="rId10"/>
    <p:sldId id="449" r:id="rId11"/>
    <p:sldId id="448" r:id="rId12"/>
    <p:sldId id="430" r:id="rId13"/>
    <p:sldId id="604" r:id="rId14"/>
    <p:sldId id="591" r:id="rId15"/>
    <p:sldId id="592" r:id="rId16"/>
    <p:sldId id="603" r:id="rId17"/>
    <p:sldId id="414" r:id="rId18"/>
    <p:sldId id="471" r:id="rId19"/>
    <p:sldId id="501" r:id="rId20"/>
    <p:sldId id="502" r:id="rId21"/>
    <p:sldId id="503" r:id="rId22"/>
    <p:sldId id="505" r:id="rId23"/>
    <p:sldId id="504" r:id="rId24"/>
    <p:sldId id="507" r:id="rId25"/>
    <p:sldId id="506" r:id="rId26"/>
    <p:sldId id="508" r:id="rId27"/>
    <p:sldId id="509" r:id="rId28"/>
    <p:sldId id="510" r:id="rId29"/>
    <p:sldId id="466" r:id="rId30"/>
    <p:sldId id="465" r:id="rId31"/>
    <p:sldId id="464" r:id="rId32"/>
    <p:sldId id="463" r:id="rId33"/>
    <p:sldId id="462" r:id="rId34"/>
    <p:sldId id="460" r:id="rId35"/>
    <p:sldId id="459" r:id="rId36"/>
    <p:sldId id="458" r:id="rId37"/>
    <p:sldId id="457" r:id="rId38"/>
    <p:sldId id="512" r:id="rId39"/>
    <p:sldId id="511" r:id="rId40"/>
    <p:sldId id="473" r:id="rId41"/>
    <p:sldId id="472" r:id="rId42"/>
    <p:sldId id="487" r:id="rId43"/>
    <p:sldId id="486" r:id="rId44"/>
    <p:sldId id="485" r:id="rId45"/>
    <p:sldId id="484" r:id="rId46"/>
    <p:sldId id="483" r:id="rId47"/>
    <p:sldId id="482" r:id="rId48"/>
    <p:sldId id="481" r:id="rId49"/>
    <p:sldId id="480" r:id="rId50"/>
    <p:sldId id="479" r:id="rId51"/>
    <p:sldId id="478" r:id="rId52"/>
    <p:sldId id="477" r:id="rId53"/>
    <p:sldId id="476" r:id="rId54"/>
    <p:sldId id="475" r:id="rId55"/>
    <p:sldId id="474" r:id="rId56"/>
    <p:sldId id="488" r:id="rId57"/>
    <p:sldId id="432" r:id="rId58"/>
    <p:sldId id="522" r:id="rId59"/>
    <p:sldId id="433" r:id="rId60"/>
    <p:sldId id="521" r:id="rId61"/>
    <p:sldId id="431" r:id="rId62"/>
    <p:sldId id="520" r:id="rId63"/>
    <p:sldId id="519" r:id="rId64"/>
    <p:sldId id="609" r:id="rId65"/>
    <p:sldId id="261" r:id="rId66"/>
    <p:sldId id="262" r:id="rId67"/>
    <p:sldId id="263" r:id="rId68"/>
    <p:sldId id="264" r:id="rId69"/>
    <p:sldId id="265" r:id="rId70"/>
    <p:sldId id="266" r:id="rId71"/>
    <p:sldId id="267" r:id="rId72"/>
    <p:sldId id="268" r:id="rId73"/>
    <p:sldId id="269" r:id="rId74"/>
    <p:sldId id="270" r:id="rId75"/>
    <p:sldId id="271" r:id="rId76"/>
    <p:sldId id="272" r:id="rId77"/>
    <p:sldId id="273" r:id="rId78"/>
    <p:sldId id="274" r:id="rId79"/>
    <p:sldId id="275" r:id="rId80"/>
    <p:sldId id="276" r:id="rId81"/>
    <p:sldId id="277" r:id="rId82"/>
    <p:sldId id="278" r:id="rId83"/>
    <p:sldId id="279" r:id="rId84"/>
    <p:sldId id="280" r:id="rId85"/>
    <p:sldId id="523" r:id="rId86"/>
    <p:sldId id="282" r:id="rId87"/>
    <p:sldId id="283" r:id="rId88"/>
    <p:sldId id="284" r:id="rId89"/>
    <p:sldId id="437" r:id="rId90"/>
    <p:sldId id="608" r:id="rId91"/>
    <p:sldId id="389" r:id="rId92"/>
    <p:sldId id="390" r:id="rId93"/>
    <p:sldId id="538" r:id="rId94"/>
    <p:sldId id="537" r:id="rId95"/>
    <p:sldId id="536" r:id="rId96"/>
    <p:sldId id="535" r:id="rId97"/>
    <p:sldId id="540" r:id="rId98"/>
    <p:sldId id="542" r:id="rId99"/>
    <p:sldId id="541" r:id="rId100"/>
    <p:sldId id="569" r:id="rId101"/>
    <p:sldId id="605" r:id="rId102"/>
    <p:sldId id="567" r:id="rId103"/>
    <p:sldId id="568" r:id="rId104"/>
    <p:sldId id="539" r:id="rId105"/>
    <p:sldId id="560" r:id="rId106"/>
    <p:sldId id="548" r:id="rId107"/>
    <p:sldId id="566" r:id="rId108"/>
    <p:sldId id="550" r:id="rId109"/>
    <p:sldId id="549" r:id="rId110"/>
    <p:sldId id="570" r:id="rId111"/>
    <p:sldId id="590" r:id="rId112"/>
    <p:sldId id="589" r:id="rId113"/>
    <p:sldId id="562" r:id="rId114"/>
    <p:sldId id="561" r:id="rId115"/>
    <p:sldId id="588" r:id="rId116"/>
    <p:sldId id="586" r:id="rId117"/>
    <p:sldId id="585" r:id="rId118"/>
    <p:sldId id="584" r:id="rId119"/>
    <p:sldId id="571" r:id="rId120"/>
    <p:sldId id="583" r:id="rId121"/>
    <p:sldId id="435" r:id="rId122"/>
    <p:sldId id="597" r:id="rId123"/>
    <p:sldId id="578" r:id="rId124"/>
    <p:sldId id="577" r:id="rId125"/>
    <p:sldId id="576" r:id="rId126"/>
    <p:sldId id="575" r:id="rId127"/>
    <p:sldId id="574" r:id="rId128"/>
    <p:sldId id="573" r:id="rId129"/>
    <p:sldId id="606" r:id="rId130"/>
    <p:sldId id="496" r:id="rId131"/>
    <p:sldId id="500" r:id="rId132"/>
    <p:sldId id="499" r:id="rId133"/>
    <p:sldId id="600" r:id="rId134"/>
    <p:sldId id="598" r:id="rId135"/>
    <p:sldId id="362" r:id="rId136"/>
    <p:sldId id="497" r:id="rId137"/>
    <p:sldId id="601" r:id="rId138"/>
    <p:sldId id="498" r:id="rId139"/>
    <p:sldId id="593" r:id="rId140"/>
    <p:sldId id="595" r:id="rId141"/>
    <p:sldId id="594" r:id="rId142"/>
    <p:sldId id="602" r:id="rId143"/>
    <p:sldId id="454" r:id="rId144"/>
    <p:sldId id="453" r:id="rId145"/>
    <p:sldId id="452" r:id="rId146"/>
    <p:sldId id="451" r:id="rId147"/>
    <p:sldId id="450" r:id="rId148"/>
    <p:sldId id="424" r:id="rId149"/>
    <p:sldId id="423" r:id="rId150"/>
    <p:sldId id="422" r:id="rId151"/>
    <p:sldId id="421" r:id="rId152"/>
    <p:sldId id="516" r:id="rId153"/>
    <p:sldId id="517" r:id="rId154"/>
    <p:sldId id="387" r:id="rId155"/>
    <p:sldId id="388" r:id="rId156"/>
    <p:sldId id="311" r:id="rId157"/>
    <p:sldId id="312" r:id="rId158"/>
    <p:sldId id="313" r:id="rId159"/>
    <p:sldId id="314" r:id="rId160"/>
    <p:sldId id="315" r:id="rId161"/>
    <p:sldId id="316" r:id="rId162"/>
    <p:sldId id="565" r:id="rId163"/>
    <p:sldId id="564" r:id="rId164"/>
    <p:sldId id="563" r:id="rId165"/>
    <p:sldId id="527" r:id="rId166"/>
    <p:sldId id="526" r:id="rId167"/>
    <p:sldId id="525" r:id="rId168"/>
    <p:sldId id="524" r:id="rId169"/>
    <p:sldId id="528" r:id="rId170"/>
    <p:sldId id="543" r:id="rId171"/>
    <p:sldId id="607" r:id="rId17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BA77B561-FF9E-82D5-222B-48EC47B6AC44}" name="Perotti  Matteo" initials="MP" userId="S::mperotti@ethz.ch::2f3d5f60-5cd4-47bf-beaa-03c786d0bc33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1432"/>
    <a:srgbClr val="B4C7DC"/>
    <a:srgbClr val="729FCF"/>
    <a:srgbClr val="6FACDE"/>
    <a:srgbClr val="8CBFB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626D241-3DCA-3A50-830D-3C87385D60B0}" v="1426" dt="2023-08-16T21:00:58.742"/>
    <p1510:client id="{367166ED-8448-4B80-99BC-6350EE6785A2}" v="227" vWet="229" dt="2023-08-14T14:18:13.074"/>
    <p1510:client id="{A8276B9A-1AB3-470C-A468-E15377BABAAA}" v="3942" dt="2023-08-17T05:14:07.186"/>
    <p1510:client id="{ABEC7FF8-8BE7-84D1-260B-682674A5BD3C}" v="73" dt="2023-08-16T14:23:12.199"/>
    <p1510:client id="{E13FED61-D210-A609-3334-99049AA78B83}" v="125" dt="2023-08-16T10:58:38.181"/>
    <p1510:client id="{EA95D77D-37FC-3E18-CE2D-100FD34939C4}" v="243" dt="2023-08-23T08:30:13.829"/>
    <p1510:client id="{F7C94E04-A2BE-82F6-87C4-4D1D7962B9FF}" v="3410" dt="2023-08-16T16:00:28.95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B4B98B0-60AC-42C2-AFA5-B58CD77FA1E5}" styleName="Stile chiaro 1 - Color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09.xml"/><Relationship Id="rId21" Type="http://schemas.openxmlformats.org/officeDocument/2006/relationships/slide" Target="slides/slide13.xml"/><Relationship Id="rId42" Type="http://schemas.openxmlformats.org/officeDocument/2006/relationships/slide" Target="slides/slide34.xml"/><Relationship Id="rId63" Type="http://schemas.openxmlformats.org/officeDocument/2006/relationships/slide" Target="slides/slide55.xml"/><Relationship Id="rId84" Type="http://schemas.openxmlformats.org/officeDocument/2006/relationships/slide" Target="slides/slide76.xml"/><Relationship Id="rId138" Type="http://schemas.openxmlformats.org/officeDocument/2006/relationships/slide" Target="slides/slide130.xml"/><Relationship Id="rId159" Type="http://schemas.openxmlformats.org/officeDocument/2006/relationships/slide" Target="slides/slide151.xml"/><Relationship Id="rId170" Type="http://schemas.openxmlformats.org/officeDocument/2006/relationships/slide" Target="slides/slide162.xml"/><Relationship Id="rId107" Type="http://schemas.openxmlformats.org/officeDocument/2006/relationships/slide" Target="slides/slide99.xml"/><Relationship Id="rId11" Type="http://schemas.openxmlformats.org/officeDocument/2006/relationships/slide" Target="slides/slide3.xml"/><Relationship Id="rId32" Type="http://schemas.openxmlformats.org/officeDocument/2006/relationships/slide" Target="slides/slide24.xml"/><Relationship Id="rId53" Type="http://schemas.openxmlformats.org/officeDocument/2006/relationships/slide" Target="slides/slide45.xml"/><Relationship Id="rId74" Type="http://schemas.openxmlformats.org/officeDocument/2006/relationships/slide" Target="slides/slide66.xml"/><Relationship Id="rId128" Type="http://schemas.openxmlformats.org/officeDocument/2006/relationships/slide" Target="slides/slide120.xml"/><Relationship Id="rId149" Type="http://schemas.openxmlformats.org/officeDocument/2006/relationships/slide" Target="slides/slide141.xml"/><Relationship Id="rId5" Type="http://schemas.openxmlformats.org/officeDocument/2006/relationships/slideMaster" Target="slideMasters/slideMaster2.xml"/><Relationship Id="rId95" Type="http://schemas.openxmlformats.org/officeDocument/2006/relationships/slide" Target="slides/slide87.xml"/><Relationship Id="rId160" Type="http://schemas.openxmlformats.org/officeDocument/2006/relationships/slide" Target="slides/slide152.xml"/><Relationship Id="rId22" Type="http://schemas.openxmlformats.org/officeDocument/2006/relationships/slide" Target="slides/slide14.xml"/><Relationship Id="rId43" Type="http://schemas.openxmlformats.org/officeDocument/2006/relationships/slide" Target="slides/slide35.xml"/><Relationship Id="rId64" Type="http://schemas.openxmlformats.org/officeDocument/2006/relationships/slide" Target="slides/slide56.xml"/><Relationship Id="rId118" Type="http://schemas.openxmlformats.org/officeDocument/2006/relationships/slide" Target="slides/slide110.xml"/><Relationship Id="rId139" Type="http://schemas.openxmlformats.org/officeDocument/2006/relationships/slide" Target="slides/slide131.xml"/><Relationship Id="rId85" Type="http://schemas.openxmlformats.org/officeDocument/2006/relationships/slide" Target="slides/slide77.xml"/><Relationship Id="rId150" Type="http://schemas.openxmlformats.org/officeDocument/2006/relationships/slide" Target="slides/slide142.xml"/><Relationship Id="rId171" Type="http://schemas.openxmlformats.org/officeDocument/2006/relationships/slide" Target="slides/slide163.xml"/><Relationship Id="rId12" Type="http://schemas.openxmlformats.org/officeDocument/2006/relationships/slide" Target="slides/slide4.xml"/><Relationship Id="rId33" Type="http://schemas.openxmlformats.org/officeDocument/2006/relationships/slide" Target="slides/slide25.xml"/><Relationship Id="rId108" Type="http://schemas.openxmlformats.org/officeDocument/2006/relationships/slide" Target="slides/slide100.xml"/><Relationship Id="rId129" Type="http://schemas.openxmlformats.org/officeDocument/2006/relationships/slide" Target="slides/slide121.xml"/><Relationship Id="rId54" Type="http://schemas.openxmlformats.org/officeDocument/2006/relationships/slide" Target="slides/slide46.xml"/><Relationship Id="rId75" Type="http://schemas.openxmlformats.org/officeDocument/2006/relationships/slide" Target="slides/slide67.xml"/><Relationship Id="rId96" Type="http://schemas.openxmlformats.org/officeDocument/2006/relationships/slide" Target="slides/slide88.xml"/><Relationship Id="rId140" Type="http://schemas.openxmlformats.org/officeDocument/2006/relationships/slide" Target="slides/slide132.xml"/><Relationship Id="rId161" Type="http://schemas.openxmlformats.org/officeDocument/2006/relationships/slide" Target="slides/slide153.xml"/><Relationship Id="rId6" Type="http://schemas.openxmlformats.org/officeDocument/2006/relationships/slideMaster" Target="slideMasters/slideMaster3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49" Type="http://schemas.openxmlformats.org/officeDocument/2006/relationships/slide" Target="slides/slide41.xml"/><Relationship Id="rId114" Type="http://schemas.openxmlformats.org/officeDocument/2006/relationships/slide" Target="slides/slide106.xml"/><Relationship Id="rId119" Type="http://schemas.openxmlformats.org/officeDocument/2006/relationships/slide" Target="slides/slide111.xml"/><Relationship Id="rId44" Type="http://schemas.openxmlformats.org/officeDocument/2006/relationships/slide" Target="slides/slide36.xml"/><Relationship Id="rId60" Type="http://schemas.openxmlformats.org/officeDocument/2006/relationships/slide" Target="slides/slide52.xml"/><Relationship Id="rId65" Type="http://schemas.openxmlformats.org/officeDocument/2006/relationships/slide" Target="slides/slide57.xml"/><Relationship Id="rId81" Type="http://schemas.openxmlformats.org/officeDocument/2006/relationships/slide" Target="slides/slide73.xml"/><Relationship Id="rId86" Type="http://schemas.openxmlformats.org/officeDocument/2006/relationships/slide" Target="slides/slide78.xml"/><Relationship Id="rId130" Type="http://schemas.openxmlformats.org/officeDocument/2006/relationships/slide" Target="slides/slide122.xml"/><Relationship Id="rId135" Type="http://schemas.openxmlformats.org/officeDocument/2006/relationships/slide" Target="slides/slide127.xml"/><Relationship Id="rId151" Type="http://schemas.openxmlformats.org/officeDocument/2006/relationships/slide" Target="slides/slide143.xml"/><Relationship Id="rId156" Type="http://schemas.openxmlformats.org/officeDocument/2006/relationships/slide" Target="slides/slide148.xml"/><Relationship Id="rId177" Type="http://schemas.openxmlformats.org/officeDocument/2006/relationships/tableStyles" Target="tableStyles.xml"/><Relationship Id="rId172" Type="http://schemas.openxmlformats.org/officeDocument/2006/relationships/slide" Target="slides/slide164.xml"/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39" Type="http://schemas.openxmlformats.org/officeDocument/2006/relationships/slide" Target="slides/slide31.xml"/><Relationship Id="rId109" Type="http://schemas.openxmlformats.org/officeDocument/2006/relationships/slide" Target="slides/slide101.xml"/><Relationship Id="rId34" Type="http://schemas.openxmlformats.org/officeDocument/2006/relationships/slide" Target="slides/slide26.xml"/><Relationship Id="rId50" Type="http://schemas.openxmlformats.org/officeDocument/2006/relationships/slide" Target="slides/slide42.xml"/><Relationship Id="rId55" Type="http://schemas.openxmlformats.org/officeDocument/2006/relationships/slide" Target="slides/slide47.xml"/><Relationship Id="rId76" Type="http://schemas.openxmlformats.org/officeDocument/2006/relationships/slide" Target="slides/slide68.xml"/><Relationship Id="rId97" Type="http://schemas.openxmlformats.org/officeDocument/2006/relationships/slide" Target="slides/slide89.xml"/><Relationship Id="rId104" Type="http://schemas.openxmlformats.org/officeDocument/2006/relationships/slide" Target="slides/slide96.xml"/><Relationship Id="rId120" Type="http://schemas.openxmlformats.org/officeDocument/2006/relationships/slide" Target="slides/slide112.xml"/><Relationship Id="rId125" Type="http://schemas.openxmlformats.org/officeDocument/2006/relationships/slide" Target="slides/slide117.xml"/><Relationship Id="rId141" Type="http://schemas.openxmlformats.org/officeDocument/2006/relationships/slide" Target="slides/slide133.xml"/><Relationship Id="rId146" Type="http://schemas.openxmlformats.org/officeDocument/2006/relationships/slide" Target="slides/slide138.xml"/><Relationship Id="rId167" Type="http://schemas.openxmlformats.org/officeDocument/2006/relationships/slide" Target="slides/slide159.xml"/><Relationship Id="rId7" Type="http://schemas.openxmlformats.org/officeDocument/2006/relationships/slideMaster" Target="slideMasters/slideMaster4.xml"/><Relationship Id="rId71" Type="http://schemas.openxmlformats.org/officeDocument/2006/relationships/slide" Target="slides/slide63.xml"/><Relationship Id="rId92" Type="http://schemas.openxmlformats.org/officeDocument/2006/relationships/slide" Target="slides/slide84.xml"/><Relationship Id="rId162" Type="http://schemas.openxmlformats.org/officeDocument/2006/relationships/slide" Target="slides/slide154.xml"/><Relationship Id="rId2" Type="http://schemas.openxmlformats.org/officeDocument/2006/relationships/customXml" Target="../customXml/item2.xml"/><Relationship Id="rId29" Type="http://schemas.openxmlformats.org/officeDocument/2006/relationships/slide" Target="slides/slide21.xml"/><Relationship Id="rId24" Type="http://schemas.openxmlformats.org/officeDocument/2006/relationships/slide" Target="slides/slide16.xml"/><Relationship Id="rId40" Type="http://schemas.openxmlformats.org/officeDocument/2006/relationships/slide" Target="slides/slide32.xml"/><Relationship Id="rId45" Type="http://schemas.openxmlformats.org/officeDocument/2006/relationships/slide" Target="slides/slide37.xml"/><Relationship Id="rId66" Type="http://schemas.openxmlformats.org/officeDocument/2006/relationships/slide" Target="slides/slide58.xml"/><Relationship Id="rId87" Type="http://schemas.openxmlformats.org/officeDocument/2006/relationships/slide" Target="slides/slide79.xml"/><Relationship Id="rId110" Type="http://schemas.openxmlformats.org/officeDocument/2006/relationships/slide" Target="slides/slide102.xml"/><Relationship Id="rId115" Type="http://schemas.openxmlformats.org/officeDocument/2006/relationships/slide" Target="slides/slide107.xml"/><Relationship Id="rId131" Type="http://schemas.openxmlformats.org/officeDocument/2006/relationships/slide" Target="slides/slide123.xml"/><Relationship Id="rId136" Type="http://schemas.openxmlformats.org/officeDocument/2006/relationships/slide" Target="slides/slide128.xml"/><Relationship Id="rId157" Type="http://schemas.openxmlformats.org/officeDocument/2006/relationships/slide" Target="slides/slide149.xml"/><Relationship Id="rId178" Type="http://schemas.microsoft.com/office/2015/10/relationships/revisionInfo" Target="revisionInfo.xml"/><Relationship Id="rId61" Type="http://schemas.openxmlformats.org/officeDocument/2006/relationships/slide" Target="slides/slide53.xml"/><Relationship Id="rId82" Type="http://schemas.openxmlformats.org/officeDocument/2006/relationships/slide" Target="slides/slide74.xml"/><Relationship Id="rId152" Type="http://schemas.openxmlformats.org/officeDocument/2006/relationships/slide" Target="slides/slide144.xml"/><Relationship Id="rId173" Type="http://schemas.openxmlformats.org/officeDocument/2006/relationships/notesMaster" Target="notesMasters/notesMaster1.xml"/><Relationship Id="rId19" Type="http://schemas.openxmlformats.org/officeDocument/2006/relationships/slide" Target="slides/slide11.xml"/><Relationship Id="rId14" Type="http://schemas.openxmlformats.org/officeDocument/2006/relationships/slide" Target="slides/slide6.xml"/><Relationship Id="rId30" Type="http://schemas.openxmlformats.org/officeDocument/2006/relationships/slide" Target="slides/slide22.xml"/><Relationship Id="rId35" Type="http://schemas.openxmlformats.org/officeDocument/2006/relationships/slide" Target="slides/slide27.xml"/><Relationship Id="rId56" Type="http://schemas.openxmlformats.org/officeDocument/2006/relationships/slide" Target="slides/slide48.xml"/><Relationship Id="rId77" Type="http://schemas.openxmlformats.org/officeDocument/2006/relationships/slide" Target="slides/slide69.xml"/><Relationship Id="rId100" Type="http://schemas.openxmlformats.org/officeDocument/2006/relationships/slide" Target="slides/slide92.xml"/><Relationship Id="rId105" Type="http://schemas.openxmlformats.org/officeDocument/2006/relationships/slide" Target="slides/slide97.xml"/><Relationship Id="rId126" Type="http://schemas.openxmlformats.org/officeDocument/2006/relationships/slide" Target="slides/slide118.xml"/><Relationship Id="rId147" Type="http://schemas.openxmlformats.org/officeDocument/2006/relationships/slide" Target="slides/slide139.xml"/><Relationship Id="rId168" Type="http://schemas.openxmlformats.org/officeDocument/2006/relationships/slide" Target="slides/slide160.xml"/><Relationship Id="rId8" Type="http://schemas.openxmlformats.org/officeDocument/2006/relationships/slideMaster" Target="slideMasters/slideMaster5.xml"/><Relationship Id="rId51" Type="http://schemas.openxmlformats.org/officeDocument/2006/relationships/slide" Target="slides/slide43.xml"/><Relationship Id="rId72" Type="http://schemas.openxmlformats.org/officeDocument/2006/relationships/slide" Target="slides/slide64.xml"/><Relationship Id="rId93" Type="http://schemas.openxmlformats.org/officeDocument/2006/relationships/slide" Target="slides/slide85.xml"/><Relationship Id="rId98" Type="http://schemas.openxmlformats.org/officeDocument/2006/relationships/slide" Target="slides/slide90.xml"/><Relationship Id="rId121" Type="http://schemas.openxmlformats.org/officeDocument/2006/relationships/slide" Target="slides/slide113.xml"/><Relationship Id="rId142" Type="http://schemas.openxmlformats.org/officeDocument/2006/relationships/slide" Target="slides/slide134.xml"/><Relationship Id="rId163" Type="http://schemas.openxmlformats.org/officeDocument/2006/relationships/slide" Target="slides/slide155.xml"/><Relationship Id="rId3" Type="http://schemas.openxmlformats.org/officeDocument/2006/relationships/customXml" Target="../customXml/item3.xml"/><Relationship Id="rId25" Type="http://schemas.openxmlformats.org/officeDocument/2006/relationships/slide" Target="slides/slide17.xml"/><Relationship Id="rId46" Type="http://schemas.openxmlformats.org/officeDocument/2006/relationships/slide" Target="slides/slide38.xml"/><Relationship Id="rId67" Type="http://schemas.openxmlformats.org/officeDocument/2006/relationships/slide" Target="slides/slide59.xml"/><Relationship Id="rId116" Type="http://schemas.openxmlformats.org/officeDocument/2006/relationships/slide" Target="slides/slide108.xml"/><Relationship Id="rId137" Type="http://schemas.openxmlformats.org/officeDocument/2006/relationships/slide" Target="slides/slide129.xml"/><Relationship Id="rId158" Type="http://schemas.openxmlformats.org/officeDocument/2006/relationships/slide" Target="slides/slide150.xml"/><Relationship Id="rId20" Type="http://schemas.openxmlformats.org/officeDocument/2006/relationships/slide" Target="slides/slide12.xml"/><Relationship Id="rId41" Type="http://schemas.openxmlformats.org/officeDocument/2006/relationships/slide" Target="slides/slide33.xml"/><Relationship Id="rId62" Type="http://schemas.openxmlformats.org/officeDocument/2006/relationships/slide" Target="slides/slide54.xml"/><Relationship Id="rId83" Type="http://schemas.openxmlformats.org/officeDocument/2006/relationships/slide" Target="slides/slide75.xml"/><Relationship Id="rId88" Type="http://schemas.openxmlformats.org/officeDocument/2006/relationships/slide" Target="slides/slide80.xml"/><Relationship Id="rId111" Type="http://schemas.openxmlformats.org/officeDocument/2006/relationships/slide" Target="slides/slide103.xml"/><Relationship Id="rId132" Type="http://schemas.openxmlformats.org/officeDocument/2006/relationships/slide" Target="slides/slide124.xml"/><Relationship Id="rId153" Type="http://schemas.openxmlformats.org/officeDocument/2006/relationships/slide" Target="slides/slide145.xml"/><Relationship Id="rId174" Type="http://schemas.openxmlformats.org/officeDocument/2006/relationships/presProps" Target="presProps.xml"/><Relationship Id="rId179" Type="http://schemas.microsoft.com/office/2018/10/relationships/authors" Target="authors.xml"/><Relationship Id="rId15" Type="http://schemas.openxmlformats.org/officeDocument/2006/relationships/slide" Target="slides/slide7.xml"/><Relationship Id="rId36" Type="http://schemas.openxmlformats.org/officeDocument/2006/relationships/slide" Target="slides/slide28.xml"/><Relationship Id="rId57" Type="http://schemas.openxmlformats.org/officeDocument/2006/relationships/slide" Target="slides/slide49.xml"/><Relationship Id="rId106" Type="http://schemas.openxmlformats.org/officeDocument/2006/relationships/slide" Target="slides/slide98.xml"/><Relationship Id="rId127" Type="http://schemas.openxmlformats.org/officeDocument/2006/relationships/slide" Target="slides/slide119.xml"/><Relationship Id="rId10" Type="http://schemas.openxmlformats.org/officeDocument/2006/relationships/slide" Target="slides/slide2.xml"/><Relationship Id="rId31" Type="http://schemas.openxmlformats.org/officeDocument/2006/relationships/slide" Target="slides/slide23.xml"/><Relationship Id="rId52" Type="http://schemas.openxmlformats.org/officeDocument/2006/relationships/slide" Target="slides/slide44.xml"/><Relationship Id="rId73" Type="http://schemas.openxmlformats.org/officeDocument/2006/relationships/slide" Target="slides/slide65.xml"/><Relationship Id="rId78" Type="http://schemas.openxmlformats.org/officeDocument/2006/relationships/slide" Target="slides/slide70.xml"/><Relationship Id="rId94" Type="http://schemas.openxmlformats.org/officeDocument/2006/relationships/slide" Target="slides/slide86.xml"/><Relationship Id="rId99" Type="http://schemas.openxmlformats.org/officeDocument/2006/relationships/slide" Target="slides/slide91.xml"/><Relationship Id="rId101" Type="http://schemas.openxmlformats.org/officeDocument/2006/relationships/slide" Target="slides/slide93.xml"/><Relationship Id="rId122" Type="http://schemas.openxmlformats.org/officeDocument/2006/relationships/slide" Target="slides/slide114.xml"/><Relationship Id="rId143" Type="http://schemas.openxmlformats.org/officeDocument/2006/relationships/slide" Target="slides/slide135.xml"/><Relationship Id="rId148" Type="http://schemas.openxmlformats.org/officeDocument/2006/relationships/slide" Target="slides/slide140.xml"/><Relationship Id="rId164" Type="http://schemas.openxmlformats.org/officeDocument/2006/relationships/slide" Target="slides/slide156.xml"/><Relationship Id="rId169" Type="http://schemas.openxmlformats.org/officeDocument/2006/relationships/slide" Target="slides/slide16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26" Type="http://schemas.openxmlformats.org/officeDocument/2006/relationships/slide" Target="slides/slide18.xml"/><Relationship Id="rId47" Type="http://schemas.openxmlformats.org/officeDocument/2006/relationships/slide" Target="slides/slide39.xml"/><Relationship Id="rId68" Type="http://schemas.openxmlformats.org/officeDocument/2006/relationships/slide" Target="slides/slide60.xml"/><Relationship Id="rId89" Type="http://schemas.openxmlformats.org/officeDocument/2006/relationships/slide" Target="slides/slide81.xml"/><Relationship Id="rId112" Type="http://schemas.openxmlformats.org/officeDocument/2006/relationships/slide" Target="slides/slide104.xml"/><Relationship Id="rId133" Type="http://schemas.openxmlformats.org/officeDocument/2006/relationships/slide" Target="slides/slide125.xml"/><Relationship Id="rId154" Type="http://schemas.openxmlformats.org/officeDocument/2006/relationships/slide" Target="slides/slide146.xml"/><Relationship Id="rId175" Type="http://schemas.openxmlformats.org/officeDocument/2006/relationships/viewProps" Target="viewProps.xml"/><Relationship Id="rId16" Type="http://schemas.openxmlformats.org/officeDocument/2006/relationships/slide" Target="slides/slide8.xml"/><Relationship Id="rId37" Type="http://schemas.openxmlformats.org/officeDocument/2006/relationships/slide" Target="slides/slide29.xml"/><Relationship Id="rId58" Type="http://schemas.openxmlformats.org/officeDocument/2006/relationships/slide" Target="slides/slide50.xml"/><Relationship Id="rId79" Type="http://schemas.openxmlformats.org/officeDocument/2006/relationships/slide" Target="slides/slide71.xml"/><Relationship Id="rId102" Type="http://schemas.openxmlformats.org/officeDocument/2006/relationships/slide" Target="slides/slide94.xml"/><Relationship Id="rId123" Type="http://schemas.openxmlformats.org/officeDocument/2006/relationships/slide" Target="slides/slide115.xml"/><Relationship Id="rId144" Type="http://schemas.openxmlformats.org/officeDocument/2006/relationships/slide" Target="slides/slide136.xml"/><Relationship Id="rId90" Type="http://schemas.openxmlformats.org/officeDocument/2006/relationships/slide" Target="slides/slide82.xml"/><Relationship Id="rId165" Type="http://schemas.openxmlformats.org/officeDocument/2006/relationships/slide" Target="slides/slide157.xml"/><Relationship Id="rId27" Type="http://schemas.openxmlformats.org/officeDocument/2006/relationships/slide" Target="slides/slide19.xml"/><Relationship Id="rId48" Type="http://schemas.openxmlformats.org/officeDocument/2006/relationships/slide" Target="slides/slide40.xml"/><Relationship Id="rId69" Type="http://schemas.openxmlformats.org/officeDocument/2006/relationships/slide" Target="slides/slide61.xml"/><Relationship Id="rId113" Type="http://schemas.openxmlformats.org/officeDocument/2006/relationships/slide" Target="slides/slide105.xml"/><Relationship Id="rId134" Type="http://schemas.openxmlformats.org/officeDocument/2006/relationships/slide" Target="slides/slide126.xml"/><Relationship Id="rId80" Type="http://schemas.openxmlformats.org/officeDocument/2006/relationships/slide" Target="slides/slide72.xml"/><Relationship Id="rId155" Type="http://schemas.openxmlformats.org/officeDocument/2006/relationships/slide" Target="slides/slide147.xml"/><Relationship Id="rId176" Type="http://schemas.openxmlformats.org/officeDocument/2006/relationships/theme" Target="theme/theme1.xml"/><Relationship Id="rId17" Type="http://schemas.openxmlformats.org/officeDocument/2006/relationships/slide" Target="slides/slide9.xml"/><Relationship Id="rId38" Type="http://schemas.openxmlformats.org/officeDocument/2006/relationships/slide" Target="slides/slide30.xml"/><Relationship Id="rId59" Type="http://schemas.openxmlformats.org/officeDocument/2006/relationships/slide" Target="slides/slide51.xml"/><Relationship Id="rId103" Type="http://schemas.openxmlformats.org/officeDocument/2006/relationships/slide" Target="slides/slide95.xml"/><Relationship Id="rId124" Type="http://schemas.openxmlformats.org/officeDocument/2006/relationships/slide" Target="slides/slide116.xml"/><Relationship Id="rId70" Type="http://schemas.openxmlformats.org/officeDocument/2006/relationships/slide" Target="slides/slide62.xml"/><Relationship Id="rId91" Type="http://schemas.openxmlformats.org/officeDocument/2006/relationships/slide" Target="slides/slide83.xml"/><Relationship Id="rId145" Type="http://schemas.openxmlformats.org/officeDocument/2006/relationships/slide" Target="slides/slide137.xml"/><Relationship Id="rId166" Type="http://schemas.openxmlformats.org/officeDocument/2006/relationships/slide" Target="slides/slide158.xml"/><Relationship Id="rId1" Type="http://schemas.openxmlformats.org/officeDocument/2006/relationships/customXml" Target="../customXml/item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_1C6_DEB53297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Relative Runtime</c:v>
                </c:pt>
              </c:strCache>
            </c:strRef>
          </c:tx>
          <c:spPr>
            <a:pattFill prst="wdDnDiag">
              <a:fgClr>
                <a:schemeClr val="accent2">
                  <a:lumMod val="50000"/>
                </a:schemeClr>
              </a:fgClr>
              <a:bgClr>
                <a:schemeClr val="accent2">
                  <a:lumMod val="20000"/>
                  <a:lumOff val="80000"/>
                </a:schemeClr>
              </a:bgClr>
            </a:pattFill>
            <a:ln>
              <a:noFill/>
            </a:ln>
            <a:effectLst/>
          </c:spPr>
          <c:invertIfNegative val="0"/>
          <c:cat>
            <c:strRef>
              <c:f>Sheet1!$A$2:$A$7</c:f>
              <c:strCache>
                <c:ptCount val="6"/>
                <c:pt idx="0">
                  <c:v>6x6</c:v>
                </c:pt>
                <c:pt idx="1">
                  <c:v>5x5</c:v>
                </c:pt>
                <c:pt idx="2">
                  <c:v>4x4</c:v>
                </c:pt>
                <c:pt idx="3">
                  <c:v>3x3</c:v>
                </c:pt>
                <c:pt idx="4">
                  <c:v>2x2</c:v>
                </c:pt>
                <c:pt idx="5">
                  <c:v>1x1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0.28070591959480845</c:v>
                </c:pt>
                <c:pt idx="1">
                  <c:v>0.2617283950617284</c:v>
                </c:pt>
                <c:pt idx="2">
                  <c:v>0.22691120607787274</c:v>
                </c:pt>
                <c:pt idx="3">
                  <c:v>0.19626464070908517</c:v>
                </c:pt>
                <c:pt idx="4">
                  <c:v>0.23504274</c:v>
                </c:pt>
                <c:pt idx="5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0B1-47AA-82E8-43A162B35E1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969291648"/>
        <c:axId val="643803168"/>
      </c:barChart>
      <c:catAx>
        <c:axId val="1969291648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 err="1"/>
                  <a:t>Matmul</a:t>
                </a:r>
                <a:r>
                  <a:rPr lang="en-US" sz="1600"/>
                  <a:t> Kernel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it-IT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643803168"/>
        <c:crosses val="autoZero"/>
        <c:auto val="1"/>
        <c:lblAlgn val="ctr"/>
        <c:lblOffset val="100"/>
        <c:noMultiLvlLbl val="0"/>
      </c:catAx>
      <c:valAx>
        <c:axId val="643803168"/>
        <c:scaling>
          <c:orientation val="minMax"/>
          <c:max val="1"/>
          <c:min val="0"/>
        </c:scaling>
        <c:delete val="1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/>
                  <a:t>Runtime</a:t>
                </a:r>
              </a:p>
            </c:rich>
          </c:tx>
          <c:layout>
            <c:manualLayout>
              <c:xMode val="edge"/>
              <c:yMode val="edge"/>
              <c:x val="0.23420166920797275"/>
              <c:y val="0.84384365993840016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it-IT"/>
            </a:p>
          </c:txPr>
        </c:title>
        <c:numFmt formatCode="General" sourceLinked="1"/>
        <c:majorTickMark val="none"/>
        <c:minorTickMark val="none"/>
        <c:tickLblPos val="nextTo"/>
        <c:crossAx val="19692916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omments/modernComment_1AE_D0FB96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A770E325-1A89-4A56-A7F7-B1144712CC5B}" authorId="{BA77B561-FF9E-82D5-222B-48EC47B6AC44}" created="2023-08-13T11:28:30.526">
    <pc:sldMkLst xmlns:pc="http://schemas.microsoft.com/office/powerpoint/2013/main/command">
      <pc:docMk/>
      <pc:sldMk cId="1650543549" sldId="382"/>
    </pc:sldMkLst>
    <p188:txBody>
      <a:bodyPr/>
      <a:lstStyle/>
      <a:p>
        <a:r>
          <a:rPr lang="de-CH"/>
          <a:t>Intro</a:t>
        </a:r>
      </a:p>
    </p188:txBody>
  </p188:cm>
</p188:cmLst>
</file>

<file path=ppt/comments/modernComment_1E7_D33AB7F6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0EE3D7A3-1B59-4421-817A-032781193525}" authorId="{BA77B561-FF9E-82D5-222B-48EC47B6AC44}" created="2023-08-13T11:29:16.585">
    <pc:sldMkLst xmlns:pc="http://schemas.microsoft.com/office/powerpoint/2013/main/command">
      <pc:docMk/>
      <pc:sldMk cId="0" sldId="290"/>
    </pc:sldMkLst>
    <p188:txBody>
      <a:bodyPr/>
      <a:lstStyle/>
      <a:p>
        <a:r>
          <a:rPr lang="de-CH"/>
          <a:t>Ara specs update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A8B8E2-F0D1-4D9A-AD14-AE613B471DE1}" type="datetimeFigureOut">
              <a:t>23/08/2023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C13F01-7CD6-494C-B4E7-C5D54933C3D2}" type="slidenum">
              <a:t>‹N›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356401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35ABEB-D898-3E42-AE61-56CF49C1D68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3379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Google Shape;1119;g137bd0e4b9e_0_14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0" name="Google Shape;1120;g137bd0e4b9e_0_14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5" name="Google Shape;1185;g137bd0e4b9e_0_15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6" name="Google Shape;1186;g137bd0e4b9e_0_15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3" name="Google Shape;1253;g137bd0e4b9e_0_17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4" name="Google Shape;1254;g137bd0e4b9e_0_17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7" name="Google Shape;1407;g137bd0e4b9e_0_2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8" name="Google Shape;1408;g137bd0e4b9e_0_2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4" name="Google Shape;1564;g137bd0e4b9e_0_24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5" name="Google Shape;1565;g137bd0e4b9e_0_24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3" name="Google Shape;1723;g137bd0e4b9e_0_25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4" name="Google Shape;1724;g137bd0e4b9e_0_25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" name="Google Shape;1884;g137bd0e4b9e_0_27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5" name="Google Shape;1885;g137bd0e4b9e_0_27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7" name="Google Shape;2047;g137bd0e4b9e_0_28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8" name="Google Shape;2048;g137bd0e4b9e_0_28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2" name="Google Shape;2212;g137bd0e4b9e_0_3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3" name="Google Shape;2213;g137bd0e4b9e_0_3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9" name="Google Shape;2379;g137bd0e4b9e_0_22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0" name="Google Shape;2380;g137bd0e4b9e_0_22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35ABEB-D898-3E42-AE61-56CF49C1D68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44654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8" name="Google Shape;2548;g137bd0e4b9e_0_32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9" name="Google Shape;2549;g137bd0e4b9e_0_32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9" name="Google Shape;2719;g137bd0e4b9e_0_35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0" name="Google Shape;2720;g137bd0e4b9e_0_35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3" name="Google Shape;3063;g137bd0e4b9e_0_37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4" name="Google Shape;3064;g137bd0e4b9e_0_37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3" name="Google Shape;4143;g13a2ae1e44e_1_2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4" name="Google Shape;4144;g13a2ae1e44e_1_2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816297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3" name="Google Shape;4143;g13a2ae1e44e_1_2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4" name="Google Shape;4144;g13a2ae1e44e_1_2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945088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d8e7385c8f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d8e7385c8f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Which instructions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d8e7385c8f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d8e7385c8f_0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Which instructions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d8e7385c8f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d8e7385c8f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Which instructions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d8e7385c8f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d8e7385c8f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Which instructions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d8e7385c8f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d8e7385c8f_0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Which instructions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35ABEB-D898-3E42-AE61-56CF49C1D68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77832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d8e7385c8f_0_2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d8e7385c8f_0_2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Which instructions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d8e7385c8f_0_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d8e7385c8f_0_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Which instructions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d8e7385c8f_0_2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d8e7385c8f_0_2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Which instructions</a:t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d8e7385c8f_0_3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d8e7385c8f_0_3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Which instructions</a:t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d8e7385c8f_0_3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d8e7385c8f_0_3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Which instructions</a:t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d8e7385c8f_0_4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d8e7385c8f_0_4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Which instructions</a:t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d8e7385c8f_0_5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d8e7385c8f_0_5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Which instructions</a:t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d8e7385c8f_0_4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d8e7385c8f_0_4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Which instructions</a:t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d8e7385c8f_0_4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d8e7385c8f_0_4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Which instructions</a:t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d8e7385c8f_0_4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d8e7385c8f_0_4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Which instructions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35ABEB-D898-3E42-AE61-56CF49C1D68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6568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d8e7385c8f_0_5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d8e7385c8f_0_5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Which instructions</a:t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d8e7385c8f_0_3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d8e7385c8f_0_3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Which instructions</a:t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d8e7385c8f_0_5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d8e7385c8f_0_5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Which instructions</a:t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d8e7385c8f_0_6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Google Shape;534;gd8e7385c8f_0_6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d8e7385c8f_0_6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" name="Google Shape;560;gd8e7385c8f_0_6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Which instructions</a:t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d8e7385c8f_0_6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Google Shape;586;gd8e7385c8f_0_6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Which instructions</a:t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d8e7385c8f_0_6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d8e7385c8f_0_6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err="1"/>
              <a:t>Which</a:t>
            </a:r>
            <a:r>
              <a:rPr lang="it"/>
              <a:t> </a:t>
            </a:r>
            <a:r>
              <a:rPr lang="en-GB" err="1"/>
              <a:t>instructions</a:t>
            </a: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d8e7385c8f_0_7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3" name="Google Shape;613;gd8e7385c8f_0_7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err="1"/>
              <a:t>Which</a:t>
            </a:r>
            <a:r>
              <a:rPr lang="it"/>
              <a:t> </a:t>
            </a:r>
            <a:r>
              <a:rPr lang="en-GB" err="1"/>
              <a:t>instructions</a:t>
            </a: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d8e7385c8f_0_7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8" name="Google Shape;628;gd8e7385c8f_0_7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err="1"/>
              <a:t>Which</a:t>
            </a:r>
            <a:r>
              <a:rPr lang="it"/>
              <a:t> </a:t>
            </a:r>
            <a:r>
              <a:rPr lang="it" err="1"/>
              <a:t>instructions</a:t>
            </a:r>
            <a:endParaRPr err="1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9" name="Google Shape;4369;gf459e0edd0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0" name="Google Shape;4370;gf459e0edd0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794446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35ABEB-D898-3E42-AE61-56CF49C1D68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11244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9" name="Google Shape;4369;gf459e0edd0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0" name="Google Shape;4370;gf459e0edd0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631255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8" name="Google Shape;4358;gf459e0edd0_0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9" name="Google Shape;4359;gf459e0edd0_0_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9" name="Google Shape;4369;gf459e0edd0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0" name="Google Shape;4370;gf459e0edd0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9" name="Google Shape;4369;gf459e0edd0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0" name="Google Shape;4370;gf459e0edd0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749051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9" name="Google Shape;4369;gf459e0edd0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0" name="Google Shape;4370;gf459e0edd0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292179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9" name="Google Shape;4369;gf459e0edd0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0" name="Google Shape;4370;gf459e0edd0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Update kernel plots and update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37250546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9" name="Google Shape;4369;gf459e0edd0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0" name="Google Shape;4370;gf459e0edd0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836775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9" name="Google Shape;4369;gf459e0edd0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0" name="Google Shape;4370;gf459e0edd0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939153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9" name="Google Shape;4369;gf459e0edd0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0" name="Google Shape;4370;gf459e0edd0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583077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9" name="Google Shape;4369;gf459e0edd0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0" name="Google Shape;4370;gf459e0edd0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21352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35ABEB-D898-3E42-AE61-56CF49C1D68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1062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9" name="Google Shape;4369;gf459e0edd0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0" name="Google Shape;4370;gf459e0edd0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899721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9" name="Google Shape;4369;gf459e0edd0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0" name="Google Shape;4370;gf459e0edd0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905969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9" name="Google Shape;4369;gf459e0edd0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0" name="Google Shape;4370;gf459e0edd0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082798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9" name="Google Shape;4369;gf459e0edd0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0" name="Google Shape;4370;gf459e0edd0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4438706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6" name="Google Shape;4646;gf459e0edd0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7" name="Google Shape;4647;gf459e0edd0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5926224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9" name="Google Shape;4369;gf459e0edd0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0" name="Google Shape;4370;gf459e0edd0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3164860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9" name="Google Shape;4369;gf459e0edd0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0" name="Google Shape;4370;gf459e0edd0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2380959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9" name="Google Shape;4369;gf459e0edd0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0" name="Google Shape;4370;gf459e0edd0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1944758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9" name="Google Shape;4369;gf459e0edd0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0" name="Google Shape;4370;gf459e0edd0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3033647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35ABEB-D898-3E42-AE61-56CF49C1D686}" type="slidenum">
              <a:rPr lang="en-US" smtClean="0"/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11459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35ABEB-D898-3E42-AE61-56CF49C1D68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786299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45 s</a:t>
            </a:r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C13F01-7CD6-494C-B4E7-C5D54933C3D2}" type="slidenum">
              <a:rPr lang="de-CH" smtClean="0"/>
              <a:t>141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939617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3" name="Google Shape;3063;g137bd0e4b9e_0_37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4" name="Google Shape;3064;g137bd0e4b9e_0_37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8090403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3" name="Google Shape;3063;g137bd0e4b9e_0_37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4" name="Google Shape;3064;g137bd0e4b9e_0_37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845466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g137bd0e4b9e_0_45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3" name="Google Shape;3533;g137bd0e4b9e_0_45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58457889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3" name="Google Shape;3703;g137bd0e4b9e_0_46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4" name="Google Shape;3704;g137bd0e4b9e_0_46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9275409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2" name="Google Shape;3852;g137bd0e4b9e_0_49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3" name="Google Shape;3853;g137bd0e4b9e_0_49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6770118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5" name="Google Shape;4005;g137bd0e4b9e_0_8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6" name="Google Shape;4006;g137bd0e4b9e_0_8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53210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4" name="Google Shape;4054;g13a2ae1e44e_1_1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5" name="Google Shape;4055;g13a2ae1e44e_1_1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64862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3" name="Google Shape;4143;g13a2ae1e44e_1_2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4" name="Google Shape;4144;g13a2ae1e44e_1_2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6517072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1" name="Google Shape;4451;g13a2ae1e44e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2" name="Google Shape;4452;g13a2ae1e44e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69047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35ABEB-D898-3E42-AE61-56CF49C1D68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845124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0" name="Google Shape;4460;g13a2ae1e44e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1" name="Google Shape;4461;g13a2ae1e44e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6613871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1" name="Google Shape;4471;g13a2ae1e44e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2" name="Google Shape;4472;g13a2ae1e44e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3993854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0" name="Google Shape;4530;g13a2ae1e44e_0_4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1" name="Google Shape;4531;g13a2ae1e44e_0_4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5856305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5" name="Google Shape;4545;g13a2ae1e44e_0_2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6" name="Google Shape;4546;g13a2ae1e44e_0_2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101413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4" name="Google Shape;4564;g13a2ae1e44e_0_3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5" name="Google Shape;4565;g13a2ae1e44e_0_3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7351617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8" name="Google Shape;4578;g13a2ae1e44e_0_3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9" name="Google Shape;4579;g13a2ae1e44e_0_3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809362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8" name="Google Shape;4578;g13a2ae1e44e_0_3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9" name="Google Shape;4579;g13a2ae1e44e_0_3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8296780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9" name="Google Shape;4369;gf459e0edd0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0" name="Google Shape;4370;gf459e0edd0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2696027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9" name="Google Shape;4369;gf459e0edd0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0" name="Google Shape;4370;gf459e0edd0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53149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g137bd0e4b9e_0_8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4" name="Google Shape;1104;g137bd0e4b9e_0_8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1.png"/><Relationship Id="rId4" Type="http://schemas.openxmlformats.org/officeDocument/2006/relationships/image" Target="../media/image3.svg"/><Relationship Id="rId9" Type="http://schemas.openxmlformats.org/officeDocument/2006/relationships/image" Target="../media/image6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7.png"/><Relationship Id="rId5" Type="http://schemas.openxmlformats.org/officeDocument/2006/relationships/image" Target="../media/image1.png"/><Relationship Id="rId4" Type="http://schemas.openxmlformats.org/officeDocument/2006/relationships/image" Target="../media/image3.svg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oup 60">
            <a:extLst>
              <a:ext uri="{FF2B5EF4-FFF2-40B4-BE49-F238E27FC236}">
                <a16:creationId xmlns:a16="http://schemas.microsoft.com/office/drawing/2014/main" id="{F192FC1B-B3A0-78B7-C079-3AD8A4EDAFEE}"/>
              </a:ext>
            </a:extLst>
          </p:cNvPr>
          <p:cNvGrpSpPr/>
          <p:nvPr/>
        </p:nvGrpSpPr>
        <p:grpSpPr>
          <a:xfrm>
            <a:off x="2431284" y="217607"/>
            <a:ext cx="2109071" cy="456122"/>
            <a:chOff x="3645356" y="188193"/>
            <a:chExt cx="5677387" cy="1227805"/>
          </a:xfrm>
        </p:grpSpPr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DFDC3554-F5A8-F2B0-CDD0-9503A1DE3A0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l="25668" r="25422" b="25369"/>
            <a:stretch/>
          </p:blipFill>
          <p:spPr>
            <a:xfrm>
              <a:off x="3645356" y="188193"/>
              <a:ext cx="1265256" cy="1227805"/>
            </a:xfrm>
            <a:prstGeom prst="rect">
              <a:avLst/>
            </a:prstGeom>
          </p:spPr>
        </p:pic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3449E88C-0CCF-054C-1626-D1593E596CF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t="80435"/>
            <a:stretch/>
          </p:blipFill>
          <p:spPr>
            <a:xfrm>
              <a:off x="5015386" y="482548"/>
              <a:ext cx="4307357" cy="535960"/>
            </a:xfrm>
            <a:prstGeom prst="rect">
              <a:avLst/>
            </a:prstGeom>
          </p:spPr>
        </p:pic>
      </p:grpSp>
      <p:sp>
        <p:nvSpPr>
          <p:cNvPr id="43" name="Isosceles Triangle 42">
            <a:extLst>
              <a:ext uri="{FF2B5EF4-FFF2-40B4-BE49-F238E27FC236}">
                <a16:creationId xmlns:a16="http://schemas.microsoft.com/office/drawing/2014/main" id="{8D234E9D-C054-5674-1BA3-6CDBCAEC8DE6}"/>
              </a:ext>
            </a:extLst>
          </p:cNvPr>
          <p:cNvSpPr/>
          <p:nvPr/>
        </p:nvSpPr>
        <p:spPr>
          <a:xfrm>
            <a:off x="7538308" y="2204236"/>
            <a:ext cx="4653692" cy="4653764"/>
          </a:xfrm>
          <a:prstGeom prst="triangle">
            <a:avLst>
              <a:gd name="adj" fmla="val 100000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05" b="1" i="0" cap="none" spc="0" noProof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DE74E66C-D0DE-D973-3A0F-2E71084138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1489" y="282948"/>
            <a:ext cx="1767831" cy="294643"/>
          </a:xfrm>
          <a:prstGeom prst="rect">
            <a:avLst/>
          </a:prstGeom>
        </p:spPr>
      </p:pic>
      <p:sp>
        <p:nvSpPr>
          <p:cNvPr id="30" name="Subtitle 2">
            <a:extLst>
              <a:ext uri="{FF2B5EF4-FFF2-40B4-BE49-F238E27FC236}">
                <a16:creationId xmlns:a16="http://schemas.microsoft.com/office/drawing/2014/main" id="{D93D6F44-AA10-891D-BF7D-311C32BF0F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1487" y="3115708"/>
            <a:ext cx="6095742" cy="380990"/>
          </a:xfrm>
        </p:spPr>
        <p:txBody>
          <a:bodyPr lIns="0" tIns="0" rIns="0" bIns="0" anchor="b"/>
          <a:lstStyle>
            <a:lvl1pPr marL="0" indent="0" algn="l">
              <a:buNone/>
              <a:defRPr sz="2540" b="0">
                <a:solidFill>
                  <a:schemeClr val="tx1"/>
                </a:solidFill>
                <a:latin typeface="Calibri Light" panose="020F0302020204030204" pitchFamily="34" charset="0"/>
                <a:ea typeface="Roboto Condensed Light" panose="02000000000000000000" pitchFamily="2" charset="0"/>
                <a:cs typeface="Calibri Light" panose="020F0302020204030204" pitchFamily="34" charset="0"/>
              </a:defRPr>
            </a:lvl1pPr>
            <a:lvl2pPr marL="457194" indent="0" algn="ctr">
              <a:buNone/>
              <a:defRPr sz="2000"/>
            </a:lvl2pPr>
            <a:lvl3pPr marL="914389" indent="0" algn="ctr">
              <a:buNone/>
              <a:defRPr sz="1800"/>
            </a:lvl3pPr>
            <a:lvl4pPr marL="1371583" indent="0" algn="ctr">
              <a:buNone/>
              <a:defRPr sz="1600"/>
            </a:lvl4pPr>
            <a:lvl5pPr marL="1828777" indent="0" algn="ctr">
              <a:buNone/>
              <a:defRPr sz="1600"/>
            </a:lvl5pPr>
            <a:lvl6pPr marL="2285971" indent="0" algn="ctr">
              <a:buNone/>
              <a:defRPr sz="1600"/>
            </a:lvl6pPr>
            <a:lvl7pPr marL="2743167" indent="0" algn="ctr">
              <a:buNone/>
              <a:defRPr sz="1600"/>
            </a:lvl7pPr>
            <a:lvl8pPr marL="3200361" indent="0" algn="ctr">
              <a:buNone/>
              <a:defRPr sz="1600"/>
            </a:lvl8pPr>
            <a:lvl9pPr marL="3657555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31" name="Title 8">
            <a:extLst>
              <a:ext uri="{FF2B5EF4-FFF2-40B4-BE49-F238E27FC236}">
                <a16:creationId xmlns:a16="http://schemas.microsoft.com/office/drawing/2014/main" id="{5D78059F-19FB-CAFA-4937-958597D5C90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486" y="1854817"/>
            <a:ext cx="10667548" cy="1142969"/>
          </a:xfrm>
        </p:spPr>
        <p:txBody>
          <a:bodyPr anchor="t"/>
          <a:lstStyle>
            <a:lvl1pPr>
              <a:defRPr sz="3810" b="0">
                <a:solidFill>
                  <a:schemeClr val="accent3"/>
                </a:solidFill>
                <a:latin typeface="+mj-lt"/>
                <a:ea typeface="Roboto Condensed" panose="02000000000000000000" pitchFamily="2" charset="0"/>
              </a:defRPr>
            </a:lvl1pPr>
          </a:lstStyle>
          <a:p>
            <a:r>
              <a:rPr lang="en-US" noProof="0"/>
              <a:t>Click to edit Master title style (in case you have a</a:t>
            </a:r>
            <a:br>
              <a:rPr lang="en-US" noProof="0"/>
            </a:br>
            <a:r>
              <a:rPr lang="en-US" noProof="0"/>
              <a:t>very very long title it can also span multiple lines)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2C68568A-23B5-DA36-6C0D-2408AF9BED45}"/>
              </a:ext>
            </a:extLst>
          </p:cNvPr>
          <p:cNvSpPr/>
          <p:nvPr/>
        </p:nvSpPr>
        <p:spPr>
          <a:xfrm rot="2700000">
            <a:off x="9949083" y="3485624"/>
            <a:ext cx="1617442" cy="1617417"/>
          </a:xfrm>
          <a:prstGeom prst="roundRect">
            <a:avLst>
              <a:gd name="adj" fmla="val 4159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05" noProof="0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9E5778BE-53D9-EBE2-E1E3-9486D873D633}"/>
              </a:ext>
            </a:extLst>
          </p:cNvPr>
          <p:cNvSpPr/>
          <p:nvPr/>
        </p:nvSpPr>
        <p:spPr>
          <a:xfrm rot="2700000">
            <a:off x="9473177" y="3855327"/>
            <a:ext cx="861773" cy="883471"/>
          </a:xfrm>
          <a:prstGeom prst="roundRect">
            <a:avLst>
              <a:gd name="adj" fmla="val 8380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05" noProof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D34F58EB-B7F2-49D6-1DDD-84753A25C0D5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361787" y="3246606"/>
            <a:ext cx="2448726" cy="2101406"/>
          </a:xfrm>
          <a:prstGeom prst="rect">
            <a:avLst/>
          </a:prstGeom>
          <a:ln w="66675">
            <a:noFill/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3722F6A-3AA4-BFC3-F572-3A7E83CD6F62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461186" y="6005221"/>
            <a:ext cx="347027" cy="297807"/>
          </a:xfrm>
          <a:prstGeom prst="rect">
            <a:avLst/>
          </a:prstGeom>
        </p:spPr>
      </p:pic>
      <p:pic>
        <p:nvPicPr>
          <p:cNvPr id="22" name="Picture 21" descr="A picture containing ax, vector graphics, tool&#10;&#10;Description automatically generated">
            <a:extLst>
              <a:ext uri="{FF2B5EF4-FFF2-40B4-BE49-F238E27FC236}">
                <a16:creationId xmlns:a16="http://schemas.microsoft.com/office/drawing/2014/main" id="{4DD662A7-2596-572A-621E-FC676E54EA96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497284" y="5678622"/>
            <a:ext cx="297421" cy="244678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2FC50372-BF19-6EDB-06B0-B684360D324B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/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475152" y="6374731"/>
            <a:ext cx="341685" cy="236387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90F954B-C9F2-7811-FBF9-F2B6708CE96A}"/>
              </a:ext>
            </a:extLst>
          </p:cNvPr>
          <p:cNvSpPr txBox="1"/>
          <p:nvPr/>
        </p:nvSpPr>
        <p:spPr>
          <a:xfrm>
            <a:off x="9265347" y="5973623"/>
            <a:ext cx="2209804" cy="3365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587" b="0" i="0" u="none" noProof="0">
                <a:solidFill>
                  <a:schemeClr val="bg2"/>
                </a:solidFill>
                <a:latin typeface="+mn-lt"/>
                <a:ea typeface="Roboto Condensed Light" panose="02000000000000000000" pitchFamily="2" charset="0"/>
                <a:cs typeface="Arial Narrow" panose="020B0604020202020204" pitchFamily="34" charset="0"/>
              </a:rPr>
              <a:t>pulp-platform.org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8E24402-6167-3DAC-15F7-96A8C18DA6C3}"/>
              </a:ext>
            </a:extLst>
          </p:cNvPr>
          <p:cNvSpPr txBox="1"/>
          <p:nvPr/>
        </p:nvSpPr>
        <p:spPr>
          <a:xfrm>
            <a:off x="9813515" y="5645227"/>
            <a:ext cx="1661636" cy="3365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587" b="0" i="0" u="none" noProof="0">
                <a:solidFill>
                  <a:schemeClr val="bg2"/>
                </a:solidFill>
                <a:latin typeface="+mn-lt"/>
                <a:ea typeface="Roboto Condensed Light" panose="02000000000000000000" pitchFamily="2" charset="0"/>
                <a:cs typeface="Arial Narrow" panose="020B0604020202020204" pitchFamily="34" charset="0"/>
              </a:rPr>
              <a:t>@pulp platform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F70316D-DDCE-8E08-F033-57AFE61CA03C}"/>
              </a:ext>
            </a:extLst>
          </p:cNvPr>
          <p:cNvSpPr txBox="1"/>
          <p:nvPr/>
        </p:nvSpPr>
        <p:spPr>
          <a:xfrm>
            <a:off x="8765175" y="6302018"/>
            <a:ext cx="2709976" cy="3365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587" b="0" i="0" u="none" noProof="0">
                <a:solidFill>
                  <a:schemeClr val="bg2"/>
                </a:solidFill>
                <a:latin typeface="+mn-lt"/>
                <a:ea typeface="Roboto Condensed Light" panose="02000000000000000000" pitchFamily="2" charset="0"/>
                <a:cs typeface="Arial Narrow" panose="020B0604020202020204" pitchFamily="34" charset="0"/>
              </a:rPr>
              <a:t>youtube.com/pulp platform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5C09BED-6F4B-D060-60EF-CB1FD4E4F544}"/>
              </a:ext>
            </a:extLst>
          </p:cNvPr>
          <p:cNvSpPr txBox="1"/>
          <p:nvPr/>
        </p:nvSpPr>
        <p:spPr>
          <a:xfrm>
            <a:off x="381487" y="5882743"/>
            <a:ext cx="6051407" cy="718819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marL="0" marR="0" lvl="0" indent="0" algn="l" defTabSz="7619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905" b="1" i="0" noProof="0">
                <a:solidFill>
                  <a:schemeClr val="tx1"/>
                </a:solidFill>
                <a:latin typeface="+mj-lt"/>
                <a:ea typeface="Roboto Condensed" panose="02000000000000000000" pitchFamily="2" charset="0"/>
                <a:cs typeface="Arial Narrow" panose="020B0604020202020204" pitchFamily="34" charset="0"/>
              </a:rPr>
              <a:t>PULP Platform</a:t>
            </a:r>
            <a:br>
              <a:rPr lang="en-US" sz="1905" b="0" i="0" noProof="0">
                <a:solidFill>
                  <a:schemeClr val="tx1"/>
                </a:solidFill>
                <a:latin typeface="+mj-lt"/>
                <a:ea typeface="Roboto Condensed" panose="02000000000000000000" pitchFamily="2" charset="0"/>
                <a:cs typeface="Arial Narrow" panose="020B0604020202020204" pitchFamily="34" charset="0"/>
              </a:rPr>
            </a:br>
            <a:r>
              <a:rPr lang="en-US" sz="1905" b="0" i="0" noProof="0">
                <a:solidFill>
                  <a:schemeClr val="tx1"/>
                </a:solidFill>
                <a:latin typeface="+mn-lt"/>
                <a:ea typeface="Roboto Condensed Light" panose="02000000000000000000" pitchFamily="2" charset="0"/>
                <a:cs typeface="Arial Narrow" panose="020B0604020202020204" pitchFamily="34" charset="0"/>
              </a:rPr>
              <a:t>Open Source Hardware, the way it should be!</a:t>
            </a:r>
          </a:p>
        </p:txBody>
      </p:sp>
      <p:sp>
        <p:nvSpPr>
          <p:cNvPr id="36" name="Text Placeholder 8">
            <a:extLst>
              <a:ext uri="{FF2B5EF4-FFF2-40B4-BE49-F238E27FC236}">
                <a16:creationId xmlns:a16="http://schemas.microsoft.com/office/drawing/2014/main" id="{E1C72157-447E-AAA3-80DA-9A3928C6C6A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1487" y="3884883"/>
            <a:ext cx="6095742" cy="1713889"/>
          </a:xfrm>
        </p:spPr>
        <p:txBody>
          <a:bodyPr/>
          <a:lstStyle>
            <a:lvl1pPr marL="0" indent="0">
              <a:buNone/>
              <a:defRPr sz="2117">
                <a:solidFill>
                  <a:schemeClr val="accent3"/>
                </a:solidFill>
              </a:defRPr>
            </a:lvl1pPr>
          </a:lstStyle>
          <a:p>
            <a:r>
              <a:rPr lang="en-US" b="1" noProof="0">
                <a:latin typeface="+mj-lt"/>
              </a:rPr>
              <a:t>Author Name 1    </a:t>
            </a:r>
            <a:r>
              <a:rPr lang="en-US" noProof="0">
                <a:solidFill>
                  <a:schemeClr val="tx1"/>
                </a:solidFill>
              </a:rPr>
              <a:t>mail1@iis.ee.ethz.ch</a:t>
            </a:r>
            <a:br>
              <a:rPr lang="en-US" noProof="0">
                <a:solidFill>
                  <a:schemeClr val="tx1"/>
                </a:solidFill>
              </a:rPr>
            </a:br>
            <a:r>
              <a:rPr lang="en-US" b="1" noProof="0">
                <a:latin typeface="+mj-lt"/>
              </a:rPr>
              <a:t>Author Name 2    </a:t>
            </a:r>
            <a:r>
              <a:rPr lang="en-US" noProof="0">
                <a:solidFill>
                  <a:schemeClr val="tx1"/>
                </a:solidFill>
              </a:rPr>
              <a:t>mail2@iis.ee.ethz.ch</a:t>
            </a:r>
            <a:br>
              <a:rPr lang="en-US" b="1" noProof="0">
                <a:latin typeface="+mj-lt"/>
              </a:rPr>
            </a:br>
            <a:r>
              <a:rPr lang="en-US" b="1" noProof="0">
                <a:latin typeface="+mj-lt"/>
              </a:rPr>
              <a:t>Author Name 3    </a:t>
            </a:r>
            <a:r>
              <a:rPr lang="en-US" noProof="0">
                <a:solidFill>
                  <a:schemeClr val="tx1"/>
                </a:solidFill>
              </a:rPr>
              <a:t>mail3@unibo.it</a:t>
            </a:r>
            <a:br>
              <a:rPr lang="en-US" b="1" noProof="0">
                <a:latin typeface="+mj-lt"/>
              </a:rPr>
            </a:br>
            <a:r>
              <a:rPr lang="en-US" b="1" noProof="0">
                <a:latin typeface="+mj-lt"/>
              </a:rPr>
              <a:t>Author Name 4    </a:t>
            </a:r>
            <a:r>
              <a:rPr lang="en-US" noProof="0">
                <a:solidFill>
                  <a:schemeClr val="tx1"/>
                </a:solidFill>
              </a:rPr>
              <a:t>mail4@unibo.it</a:t>
            </a:r>
            <a:endParaRPr lang="en-US" b="1" noProof="0">
              <a:latin typeface="+mj-lt"/>
            </a:endParaRPr>
          </a:p>
        </p:txBody>
      </p:sp>
      <p:pic>
        <p:nvPicPr>
          <p:cNvPr id="2" name="Picture 1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44FE43F8-606F-92DB-06FD-4C276A2F62F5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3400" y="112428"/>
            <a:ext cx="1783720" cy="666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060292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-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2956A24-FE4F-CC41-AE52-8BE952BA285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26452" y="378926"/>
            <a:ext cx="10667551" cy="628633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58E06E-014A-5407-FE62-9F2AFD4F781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DE280796-6E08-4525-ADFF-1ECB63783BC0}" type="datetimeFigureOut">
              <a:rPr lang="LID4096" smtClean="0"/>
              <a:t>08/23/2023</a:t>
            </a:fld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FE6CCC-D1E1-B799-B5CE-2644F751B6F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6EE1B353-4058-44C7-8B8C-7EA0B6664E22}" type="slidenum">
              <a:rPr lang="LID4096" smtClean="0"/>
              <a:t>‹N›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813813592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o-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AB950E2-5B08-DE4D-85C1-073281664B68}"/>
              </a:ext>
            </a:extLst>
          </p:cNvPr>
          <p:cNvSpPr txBox="1"/>
          <p:nvPr/>
        </p:nvSpPr>
        <p:spPr>
          <a:xfrm>
            <a:off x="998583" y="5229773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761976"/>
            <a:endParaRPr lang="en-US" sz="2540" b="0" i="0">
              <a:solidFill>
                <a:schemeClr val="tx2"/>
              </a:solidFill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1345DB-4E9C-960E-77DC-9BEC0DA8FA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80796-6E08-4525-ADFF-1ECB63783BC0}" type="datetimeFigureOut">
              <a:rPr lang="LID4096" smtClean="0"/>
              <a:t>08/23/2023</a:t>
            </a:fld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8EE0E5-389B-E95A-956D-3D22080BF0E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EE1B353-4058-44C7-8B8C-7EA0B6664E22}" type="slidenum">
              <a:rPr lang="LID4096" smtClean="0"/>
              <a:t>‹N›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428720223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7503F7-DCA3-E695-8EE1-B1579B4DB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2FC644-83CF-3375-BAB0-20F85BE4B6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3D5462-260B-64AD-4A1B-88E6E8C97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80796-6E08-4525-ADFF-1ECB63783BC0}" type="datetimeFigureOut">
              <a:rPr lang="LID4096" smtClean="0"/>
              <a:t>08/23/2023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25718D-CE99-35F5-F7AB-8EAE24EB5B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vngj</a:t>
            </a:r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A78285-775E-E5CB-CA5E-8BBF600AC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1B353-4058-44C7-8B8C-7EA0B6664E22}" type="slidenum">
              <a:rPr lang="LID4096" smtClean="0"/>
              <a:t>‹N›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98419208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-100" y="6727600"/>
            <a:ext cx="12192000" cy="130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33"/>
          </a:p>
        </p:txBody>
      </p:sp>
      <p:sp>
        <p:nvSpPr>
          <p:cNvPr id="27" name="Google Shape;2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9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body" idx="1"/>
          </p:nvPr>
        </p:nvSpPr>
        <p:spPr>
          <a:xfrm>
            <a:off x="415600" y="1688433"/>
            <a:ext cx="11360800" cy="44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75258990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halt 1-spaltig">
  <p:cSld name="Inhalt 1-spaltig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6"/>
          <p:cNvSpPr txBox="1">
            <a:spLocks noGrp="1"/>
          </p:cNvSpPr>
          <p:nvPr>
            <p:ph type="body" idx="1"/>
          </p:nvPr>
        </p:nvSpPr>
        <p:spPr>
          <a:xfrm>
            <a:off x="323977" y="2024064"/>
            <a:ext cx="11542400" cy="42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5325" tIns="0" rIns="108025" bIns="0" anchor="t" anchorCtr="0">
            <a:noAutofit/>
          </a:bodyPr>
          <a:lstStyle>
            <a:lvl1pPr marL="609585" lvl="0" indent="-457189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800"/>
              <a:buChar char="▪"/>
              <a:defRPr/>
            </a:lvl1pPr>
            <a:lvl2pPr marL="1219170" lvl="1" indent="-423323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2pPr>
            <a:lvl3pPr marL="1828754" lvl="2" indent="-423323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3pPr>
            <a:lvl4pPr marL="2438339" lvl="3" indent="-423323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4pPr>
            <a:lvl5pPr marL="3047924" lvl="4" indent="-423323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5pPr>
            <a:lvl6pPr marL="3657509" lvl="5" indent="-423323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4267093" lvl="6" indent="-423323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4876678" lvl="7" indent="-423323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5486263" lvl="8" indent="-423323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0" name="Google Shape;80;p6"/>
          <p:cNvSpPr txBox="1">
            <a:spLocks noGrp="1"/>
          </p:cNvSpPr>
          <p:nvPr>
            <p:ph type="dt" idx="10"/>
          </p:nvPr>
        </p:nvSpPr>
        <p:spPr>
          <a:xfrm>
            <a:off x="10920788" y="6308727"/>
            <a:ext cx="612400" cy="4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6"/>
          <p:cNvSpPr txBox="1">
            <a:spLocks noGrp="1"/>
          </p:cNvSpPr>
          <p:nvPr>
            <p:ph type="ftr" idx="11"/>
          </p:nvPr>
        </p:nvSpPr>
        <p:spPr>
          <a:xfrm>
            <a:off x="6096801" y="6308727"/>
            <a:ext cx="4633600" cy="4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6"/>
          <p:cNvSpPr txBox="1">
            <a:spLocks noGrp="1"/>
          </p:cNvSpPr>
          <p:nvPr>
            <p:ph type="sldNum" idx="12"/>
          </p:nvPr>
        </p:nvSpPr>
        <p:spPr>
          <a:xfrm>
            <a:off x="11054843" y="6304327"/>
            <a:ext cx="355600" cy="4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it" smtClean="0"/>
              <a:pPr/>
              <a:t>‹N›</a:t>
            </a:fld>
            <a:endParaRPr lang="it"/>
          </a:p>
        </p:txBody>
      </p:sp>
      <p:sp>
        <p:nvSpPr>
          <p:cNvPr id="83" name="Google Shape;83;p6"/>
          <p:cNvSpPr txBox="1">
            <a:spLocks noGrp="1"/>
          </p:cNvSpPr>
          <p:nvPr>
            <p:ph type="title"/>
          </p:nvPr>
        </p:nvSpPr>
        <p:spPr>
          <a:xfrm>
            <a:off x="323977" y="620715"/>
            <a:ext cx="11542400" cy="972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08025" tIns="40500" rIns="108025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93595030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de Slide 1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458CA-A1BF-D6AB-4593-70AA8BA7A18C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  <a:effectLst/>
        </p:spPr>
        <p:txBody>
          <a:bodyPr/>
          <a:lstStyle>
            <a:lvl1pPr>
              <a:defRPr>
                <a:ln w="15875" cmpd="sng">
                  <a:noFill/>
                  <a:round/>
                </a:ln>
                <a:solidFill>
                  <a:schemeClr val="accent3"/>
                </a:solidFill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F2B96F6E-6763-388C-C56C-A5F6DDF7C21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16500" y="990573"/>
            <a:ext cx="5333774" cy="5524351"/>
          </a:xfrm>
        </p:spPr>
        <p:txBody>
          <a:bodyPr lIns="0"/>
          <a:lstStyle>
            <a:lvl1pPr marL="304795" indent="-304795">
              <a:buClrTx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533383" indent="-228597">
              <a:buClrTx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761976" indent="-228597">
              <a:buClrTx/>
              <a:buFont typeface="Arial" panose="020B0604020202020204" pitchFamily="34" charset="0"/>
              <a:buChar char="•"/>
              <a:defRPr sz="1905">
                <a:solidFill>
                  <a:schemeClr val="tx1"/>
                </a:solidFill>
              </a:defRPr>
            </a:lvl3pPr>
            <a:lvl4pPr marL="990569" indent="-228597">
              <a:buClrTx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4pPr>
            <a:lvl5pPr marL="1219162" indent="-228597">
              <a:buClrTx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Content Placeholder 6">
            <a:extLst>
              <a:ext uri="{FF2B5EF4-FFF2-40B4-BE49-F238E27FC236}">
                <a16:creationId xmlns:a16="http://schemas.microsoft.com/office/drawing/2014/main" id="{14BB9895-C16D-8D3B-6B99-94C506A0DDD3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096000" y="990573"/>
            <a:ext cx="6102077" cy="5524351"/>
          </a:xfrm>
        </p:spPr>
        <p:txBody>
          <a:bodyPr lIns="468000" tIns="252000"/>
          <a:lstStyle>
            <a:lvl1pPr marL="0" indent="0">
              <a:lnSpc>
                <a:spcPts val="1058"/>
              </a:lnSpc>
              <a:buNone/>
              <a:defRPr sz="1905">
                <a:solidFill>
                  <a:schemeClr val="bg2"/>
                </a:solidFill>
                <a:latin typeface="Consolas" panose="020B0609020204030204" pitchFamily="49" charset="0"/>
              </a:defRPr>
            </a:lvl1pPr>
          </a:lstStyle>
          <a:p>
            <a:pPr lvl="0"/>
            <a:r>
              <a:rPr lang="en-US"/>
              <a:t>Click to edit code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2C01239-BAA4-8A00-7636-86EDC7588817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/>
              <a:t>Add </a:t>
            </a:r>
            <a:r>
              <a:rPr lang="en-US" i="1"/>
              <a:t>date</a:t>
            </a:r>
            <a:r>
              <a:rPr lang="en-US"/>
              <a:t> or a third information here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77580FD-90D9-4643-869E-F2DC0D2AC66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3867F2A-E750-44E7-A740-D3E09DF683AD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717564"/>
      </p:ext>
    </p:extLst>
  </p:cSld>
  <p:clrMapOvr>
    <a:masterClrMapping/>
  </p:clrMapOvr>
  <p:hf hdr="0" ftr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de Slide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458CA-A1BF-D6AB-4593-70AA8BA7A18C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  <a:effectLst/>
        </p:spPr>
        <p:txBody>
          <a:bodyPr/>
          <a:lstStyle>
            <a:lvl1pPr>
              <a:defRPr>
                <a:ln w="15875" cmpd="sng">
                  <a:noFill/>
                  <a:round/>
                </a:ln>
                <a:solidFill>
                  <a:schemeClr val="accent3"/>
                </a:solidFill>
                <a:effectLst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F2B96F6E-6763-388C-C56C-A5F6DDF7C21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16500" y="990573"/>
            <a:ext cx="5333774" cy="5524351"/>
          </a:xfrm>
        </p:spPr>
        <p:txBody>
          <a:bodyPr lIns="0"/>
          <a:lstStyle>
            <a:lvl1pPr marL="304795" indent="-304795">
              <a:buClrTx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533383" indent="-228597">
              <a:buClrTx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761976" indent="-228597">
              <a:buClrTx/>
              <a:buFont typeface="Arial" panose="020B0604020202020204" pitchFamily="34" charset="0"/>
              <a:buChar char="•"/>
              <a:defRPr sz="1905">
                <a:solidFill>
                  <a:schemeClr val="tx1"/>
                </a:solidFill>
              </a:defRPr>
            </a:lvl3pPr>
            <a:lvl4pPr marL="990569" indent="-228597">
              <a:buClrTx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4pPr>
            <a:lvl5pPr marL="1219162" indent="-228597">
              <a:buClrTx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Content Placeholder 6">
            <a:extLst>
              <a:ext uri="{FF2B5EF4-FFF2-40B4-BE49-F238E27FC236}">
                <a16:creationId xmlns:a16="http://schemas.microsoft.com/office/drawing/2014/main" id="{14BB9895-C16D-8D3B-6B99-94C506A0DDD3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096000" y="990573"/>
            <a:ext cx="6102077" cy="5524351"/>
          </a:xfrm>
        </p:spPr>
        <p:txBody>
          <a:bodyPr lIns="468000" tIns="252000"/>
          <a:lstStyle>
            <a:lvl1pPr marL="0" indent="0">
              <a:lnSpc>
                <a:spcPts val="1058"/>
              </a:lnSpc>
              <a:buNone/>
              <a:defRPr sz="1905">
                <a:solidFill>
                  <a:schemeClr val="bg2"/>
                </a:solidFill>
                <a:latin typeface="Consolas" panose="020B0609020204030204" pitchFamily="49" charset="0"/>
              </a:defRPr>
            </a:lvl1pPr>
          </a:lstStyle>
          <a:p>
            <a:pPr lvl="0"/>
            <a:r>
              <a:rPr lang="en-US" noProof="0"/>
              <a:t>Click to edit code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2008F47-EC5C-3578-1BA2-5D84AD510EFF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/>
              <a:t>Add </a:t>
            </a:r>
            <a:r>
              <a:rPr lang="en-US" i="1"/>
              <a:t>date</a:t>
            </a:r>
            <a:r>
              <a:rPr lang="en-US"/>
              <a:t> or a third information here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776D19F-CFD6-B7EE-F862-390C4E0962F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3867F2A-E750-44E7-A740-D3E09DF683AD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011017"/>
      </p:ext>
    </p:extLst>
  </p:cSld>
  <p:clrMapOvr>
    <a:masterClrMapping/>
  </p:clrMapOvr>
  <p:hf hdr="0" ftr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B1994-FD58-527D-46B6-0A23EA1535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9B054D-86D8-3D9E-3A41-755FBB2B24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783176-5EAF-7483-EC35-75F2E7853E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80796-6E08-4525-ADFF-1ECB63783BC0}" type="datetimeFigureOut">
              <a:rPr lang="LID4096" smtClean="0"/>
              <a:t>08/23/2023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41F502-DE36-DC9D-AED1-3BB0D1529C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vngj</a:t>
            </a:r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200C82-4F43-CF8D-F2BE-CBA9A46F90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1B353-4058-44C7-8B8C-7EA0B6664E22}" type="slidenum">
              <a:rPr lang="LID4096" smtClean="0"/>
              <a:t>‹N›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678410248"/>
      </p:ext>
    </p:extLst>
  </p:cSld>
  <p:clrMapOvr>
    <a:masterClrMapping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Slide 1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458CA-A1BF-D6AB-4593-70AA8BA7A18C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  <a:effectLst/>
        </p:spPr>
        <p:txBody>
          <a:bodyPr/>
          <a:lstStyle>
            <a:lvl1pPr>
              <a:defRPr>
                <a:ln w="15875" cmpd="sng">
                  <a:noFill/>
                  <a:round/>
                </a:ln>
                <a:solidFill>
                  <a:schemeClr val="accent3"/>
                </a:solidFill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F2B96F6E-6763-388C-C56C-A5F6DDF7C21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16500" y="990573"/>
            <a:ext cx="5333774" cy="5524351"/>
          </a:xfrm>
        </p:spPr>
        <p:txBody>
          <a:bodyPr lIns="0"/>
          <a:lstStyle>
            <a:lvl1pPr marL="304795" indent="-304795">
              <a:buClrTx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533383" indent="-228597">
              <a:buClrTx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761976" indent="-228597">
              <a:buClrTx/>
              <a:buFont typeface="Arial" panose="020B0604020202020204" pitchFamily="34" charset="0"/>
              <a:buChar char="•"/>
              <a:defRPr sz="1905">
                <a:solidFill>
                  <a:schemeClr val="tx1"/>
                </a:solidFill>
              </a:defRPr>
            </a:lvl3pPr>
            <a:lvl4pPr marL="990569" indent="-228597">
              <a:buClrTx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4pPr>
            <a:lvl5pPr marL="1219162" indent="-228597">
              <a:buClrTx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Content Placeholder 6">
            <a:extLst>
              <a:ext uri="{FF2B5EF4-FFF2-40B4-BE49-F238E27FC236}">
                <a16:creationId xmlns:a16="http://schemas.microsoft.com/office/drawing/2014/main" id="{14BB9895-C16D-8D3B-6B99-94C506A0DDD3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096000" y="990573"/>
            <a:ext cx="6102077" cy="5524351"/>
          </a:xfrm>
        </p:spPr>
        <p:txBody>
          <a:bodyPr lIns="468000" tIns="252000"/>
          <a:lstStyle>
            <a:lvl1pPr marL="0" indent="0">
              <a:lnSpc>
                <a:spcPts val="1058"/>
              </a:lnSpc>
              <a:buNone/>
              <a:defRPr sz="1905">
                <a:solidFill>
                  <a:schemeClr val="bg2"/>
                </a:solidFill>
                <a:latin typeface="Consolas" panose="020B0609020204030204" pitchFamily="49" charset="0"/>
              </a:defRPr>
            </a:lvl1pPr>
          </a:lstStyle>
          <a:p>
            <a:pPr lvl="0"/>
            <a:r>
              <a:rPr lang="en-US"/>
              <a:t>Click to edit code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2C01239-BAA4-8A00-7636-86EDC7588817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/>
              <a:t>Add </a:t>
            </a:r>
            <a:r>
              <a:rPr lang="en-US" i="1"/>
              <a:t>date</a:t>
            </a:r>
            <a:r>
              <a:rPr lang="en-US"/>
              <a:t> or a third information here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77580FD-90D9-4643-869E-F2DC0D2AC66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3867F2A-E750-44E7-A740-D3E09DF683AD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493510"/>
      </p:ext>
    </p:extLst>
  </p:cSld>
  <p:clrMapOvr>
    <a:masterClrMapping/>
  </p:clrMapOvr>
  <p:hf hdr="0" ftr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Slide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458CA-A1BF-D6AB-4593-70AA8BA7A18C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  <a:effectLst/>
        </p:spPr>
        <p:txBody>
          <a:bodyPr/>
          <a:lstStyle>
            <a:lvl1pPr>
              <a:defRPr>
                <a:ln w="15875" cmpd="sng">
                  <a:noFill/>
                  <a:round/>
                </a:ln>
                <a:solidFill>
                  <a:schemeClr val="accent3"/>
                </a:solidFill>
                <a:effectLst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F2B96F6E-6763-388C-C56C-A5F6DDF7C21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16500" y="990573"/>
            <a:ext cx="5333774" cy="5524351"/>
          </a:xfrm>
        </p:spPr>
        <p:txBody>
          <a:bodyPr lIns="0"/>
          <a:lstStyle>
            <a:lvl1pPr marL="304795" indent="-304795">
              <a:buClrTx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533383" indent="-228597">
              <a:buClrTx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761976" indent="-228597">
              <a:buClrTx/>
              <a:buFont typeface="Arial" panose="020B0604020202020204" pitchFamily="34" charset="0"/>
              <a:buChar char="•"/>
              <a:defRPr sz="1905">
                <a:solidFill>
                  <a:schemeClr val="tx1"/>
                </a:solidFill>
              </a:defRPr>
            </a:lvl3pPr>
            <a:lvl4pPr marL="990569" indent="-228597">
              <a:buClrTx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4pPr>
            <a:lvl5pPr marL="1219162" indent="-228597">
              <a:buClrTx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Content Placeholder 6">
            <a:extLst>
              <a:ext uri="{FF2B5EF4-FFF2-40B4-BE49-F238E27FC236}">
                <a16:creationId xmlns:a16="http://schemas.microsoft.com/office/drawing/2014/main" id="{14BB9895-C16D-8D3B-6B99-94C506A0DDD3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096000" y="990573"/>
            <a:ext cx="6102077" cy="5524351"/>
          </a:xfrm>
        </p:spPr>
        <p:txBody>
          <a:bodyPr lIns="468000" tIns="252000"/>
          <a:lstStyle>
            <a:lvl1pPr marL="0" indent="0">
              <a:lnSpc>
                <a:spcPts val="1058"/>
              </a:lnSpc>
              <a:buNone/>
              <a:defRPr sz="1905">
                <a:solidFill>
                  <a:schemeClr val="bg2"/>
                </a:solidFill>
                <a:latin typeface="Consolas" panose="020B0609020204030204" pitchFamily="49" charset="0"/>
              </a:defRPr>
            </a:lvl1pPr>
          </a:lstStyle>
          <a:p>
            <a:pPr lvl="0"/>
            <a:r>
              <a:rPr lang="en-US" noProof="0"/>
              <a:t>Click to edit code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2008F47-EC5C-3578-1BA2-5D84AD510EFF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/>
              <a:t>Add </a:t>
            </a:r>
            <a:r>
              <a:rPr lang="en-US" i="1"/>
              <a:t>date</a:t>
            </a:r>
            <a:r>
              <a:rPr lang="en-US"/>
              <a:t> or a third information here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776D19F-CFD6-B7EE-F862-390C4E0962F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3867F2A-E750-44E7-A740-D3E09DF683AD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000534"/>
      </p:ext>
    </p:extLst>
  </p:cSld>
  <p:clrMapOvr>
    <a:masterClrMapping/>
  </p:clrMapOvr>
  <p:hf hdr="0" ft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4D077E-5042-0548-869A-7270756A6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0174C9C-B987-0541-A176-A2B2DAD7ED2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16501" y="990573"/>
            <a:ext cx="10667551" cy="5524351"/>
          </a:xfrm>
        </p:spPr>
        <p:txBody>
          <a:bodyPr lIns="0"/>
          <a:lstStyle>
            <a:lvl1pPr marL="304795" indent="-304795">
              <a:buClrTx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533383" indent="-228597">
              <a:buClrTx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761976" indent="-228597">
              <a:buClrTx/>
              <a:buFont typeface="Arial" panose="020B0604020202020204" pitchFamily="34" charset="0"/>
              <a:buChar char="•"/>
              <a:defRPr sz="1905">
                <a:solidFill>
                  <a:schemeClr val="tx1"/>
                </a:solidFill>
              </a:defRPr>
            </a:lvl3pPr>
            <a:lvl4pPr marL="990569" indent="-228597">
              <a:buClrTx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4pPr>
            <a:lvl5pPr marL="1219162" indent="-228597">
              <a:buClrTx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0CE87C-D408-F1BF-12B7-86ECA8EFAD77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DE280796-6E08-4525-ADFF-1ECB63783BC0}" type="datetimeFigureOut">
              <a:rPr lang="LID4096" smtClean="0"/>
              <a:t>08/23/2023</a:t>
            </a:fld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03571B-ED1F-6BDB-92CE-CA5603E907E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6EE1B353-4058-44C7-8B8C-7EA0B6664E22}" type="slidenum">
              <a:rPr lang="LID4096" smtClean="0"/>
              <a:t>‹N›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165512327"/>
      </p:ext>
    </p:extLst>
  </p:cSld>
  <p:clrMapOvr>
    <a:masterClrMapping/>
  </p:clrMapOvr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 QA Slide">
    <p:bg>
      <p:bgPr>
        <a:solidFill>
          <a:srgbClr val="B4B4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A8150BE-61A2-B1E2-756A-7134BE7E136A}"/>
              </a:ext>
            </a:extLst>
          </p:cNvPr>
          <p:cNvSpPr txBox="1"/>
          <p:nvPr userDrawn="1"/>
        </p:nvSpPr>
        <p:spPr>
          <a:xfrm>
            <a:off x="2042921" y="2089608"/>
            <a:ext cx="3299901" cy="87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80" b="0" i="0" u="none">
                <a:solidFill>
                  <a:schemeClr val="bg2"/>
                </a:solidFill>
                <a:latin typeface="+mj-lt"/>
                <a:ea typeface="Roboto Condensed" panose="02000000000000000000" pitchFamily="2" charset="0"/>
                <a:cs typeface="Arial Narrow" panose="020B0604020202020204" pitchFamily="34" charset="0"/>
              </a:rPr>
              <a:t>Thank you!</a:t>
            </a:r>
          </a:p>
        </p:txBody>
      </p:sp>
      <p:sp>
        <p:nvSpPr>
          <p:cNvPr id="7" name="Google Shape;1096;p28">
            <a:extLst>
              <a:ext uri="{FF2B5EF4-FFF2-40B4-BE49-F238E27FC236}">
                <a16:creationId xmlns:a16="http://schemas.microsoft.com/office/drawing/2014/main" id="{9EB57577-2B72-4910-D401-BBB6EDA09B5E}"/>
              </a:ext>
            </a:extLst>
          </p:cNvPr>
          <p:cNvSpPr/>
          <p:nvPr userDrawn="1"/>
        </p:nvSpPr>
        <p:spPr>
          <a:xfrm>
            <a:off x="6870456" y="1573479"/>
            <a:ext cx="3433291" cy="3433344"/>
          </a:xfrm>
          <a:custGeom>
            <a:avLst/>
            <a:gdLst/>
            <a:ahLst/>
            <a:cxnLst/>
            <a:rect l="l" t="t" r="r" b="b"/>
            <a:pathLst>
              <a:path w="158750" h="158750" extrusionOk="0">
                <a:moveTo>
                  <a:pt x="8255" y="0"/>
                </a:moveTo>
                <a:cubicBezTo>
                  <a:pt x="3810" y="0"/>
                  <a:pt x="0" y="3810"/>
                  <a:pt x="0" y="8255"/>
                </a:cubicBezTo>
                <a:lnTo>
                  <a:pt x="0" y="119380"/>
                </a:lnTo>
                <a:lnTo>
                  <a:pt x="31750" y="87630"/>
                </a:lnTo>
                <a:lnTo>
                  <a:pt x="111125" y="87630"/>
                </a:lnTo>
                <a:cubicBezTo>
                  <a:pt x="115570" y="87630"/>
                  <a:pt x="119380" y="83820"/>
                  <a:pt x="119380" y="79375"/>
                </a:cubicBezTo>
                <a:lnTo>
                  <a:pt x="119380" y="8255"/>
                </a:lnTo>
                <a:cubicBezTo>
                  <a:pt x="119380" y="3810"/>
                  <a:pt x="115570" y="0"/>
                  <a:pt x="111125" y="0"/>
                </a:cubicBezTo>
                <a:close/>
                <a:moveTo>
                  <a:pt x="135255" y="31750"/>
                </a:moveTo>
                <a:lnTo>
                  <a:pt x="135255" y="103505"/>
                </a:lnTo>
                <a:lnTo>
                  <a:pt x="31750" y="103505"/>
                </a:lnTo>
                <a:lnTo>
                  <a:pt x="31750" y="119380"/>
                </a:lnTo>
                <a:cubicBezTo>
                  <a:pt x="31750" y="123190"/>
                  <a:pt x="35560" y="127000"/>
                  <a:pt x="40005" y="127000"/>
                </a:cubicBezTo>
                <a:lnTo>
                  <a:pt x="127000" y="127000"/>
                </a:lnTo>
                <a:lnTo>
                  <a:pt x="158750" y="158750"/>
                </a:lnTo>
                <a:lnTo>
                  <a:pt x="158750" y="40005"/>
                </a:lnTo>
                <a:cubicBezTo>
                  <a:pt x="158750" y="35560"/>
                  <a:pt x="154940" y="31750"/>
                  <a:pt x="151130" y="31750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spcFirstLastPara="1" wrap="square" lIns="96754" tIns="96754" rIns="96754" bIns="96754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905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AD5AEE-A9BE-AED9-1997-707BCB05F17E}"/>
              </a:ext>
            </a:extLst>
          </p:cNvPr>
          <p:cNvSpPr txBox="1"/>
          <p:nvPr userDrawn="1"/>
        </p:nvSpPr>
        <p:spPr>
          <a:xfrm>
            <a:off x="7393950" y="2122179"/>
            <a:ext cx="1547401" cy="8090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657" b="1" i="0" u="none">
                <a:solidFill>
                  <a:srgbClr val="B4B4B6"/>
                </a:solidFill>
                <a:latin typeface="+mj-lt"/>
                <a:ea typeface="Roboto Condensed" panose="02000000000000000000" pitchFamily="2" charset="0"/>
                <a:cs typeface="Arial Narrow" panose="020B0604020202020204" pitchFamily="34" charset="0"/>
              </a:rPr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3479978552"/>
      </p:ext>
    </p:extLst>
  </p:cSld>
  <p:clrMapOvr>
    <a:masterClrMapping/>
  </p:clrMapOvr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mpty Whit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831341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mpty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85384732"/>
      </p:ext>
    </p:extLst>
  </p:cSld>
  <p:clrMapOvr>
    <a:masterClrMapping/>
  </p:clrMapOvr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Slide 1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458CA-A1BF-D6AB-4593-70AA8BA7A18C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  <a:effectLst/>
        </p:spPr>
        <p:txBody>
          <a:bodyPr/>
          <a:lstStyle>
            <a:lvl1pPr>
              <a:defRPr>
                <a:ln w="15875" cmpd="sng">
                  <a:noFill/>
                  <a:round/>
                </a:ln>
                <a:solidFill>
                  <a:schemeClr val="accent3"/>
                </a:solidFill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F2B96F6E-6763-388C-C56C-A5F6DDF7C21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16500" y="990573"/>
            <a:ext cx="5333774" cy="5524351"/>
          </a:xfrm>
        </p:spPr>
        <p:txBody>
          <a:bodyPr lIns="0"/>
          <a:lstStyle>
            <a:lvl1pPr marL="304795" indent="-304795">
              <a:buClrTx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533383" indent="-228597">
              <a:buClrTx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761976" indent="-228597">
              <a:buClrTx/>
              <a:buFont typeface="Arial" panose="020B0604020202020204" pitchFamily="34" charset="0"/>
              <a:buChar char="•"/>
              <a:defRPr sz="1905">
                <a:solidFill>
                  <a:schemeClr val="tx1"/>
                </a:solidFill>
              </a:defRPr>
            </a:lvl3pPr>
            <a:lvl4pPr marL="990569" indent="-228597">
              <a:buClrTx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4pPr>
            <a:lvl5pPr marL="1219162" indent="-228597">
              <a:buClrTx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Content Placeholder 6">
            <a:extLst>
              <a:ext uri="{FF2B5EF4-FFF2-40B4-BE49-F238E27FC236}">
                <a16:creationId xmlns:a16="http://schemas.microsoft.com/office/drawing/2014/main" id="{14BB9895-C16D-8D3B-6B99-94C506A0DDD3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096000" y="990573"/>
            <a:ext cx="6102077" cy="5524351"/>
          </a:xfrm>
        </p:spPr>
        <p:txBody>
          <a:bodyPr lIns="468000" tIns="252000"/>
          <a:lstStyle>
            <a:lvl1pPr marL="0" indent="0">
              <a:lnSpc>
                <a:spcPts val="1058"/>
              </a:lnSpc>
              <a:buNone/>
              <a:defRPr sz="1905">
                <a:solidFill>
                  <a:schemeClr val="bg2"/>
                </a:solidFill>
                <a:latin typeface="Consolas" panose="020B0609020204030204" pitchFamily="49" charset="0"/>
              </a:defRPr>
            </a:lvl1pPr>
          </a:lstStyle>
          <a:p>
            <a:pPr lvl="0"/>
            <a:r>
              <a:rPr lang="en-US"/>
              <a:t>Click to edit code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2C01239-BAA4-8A00-7636-86EDC7588817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/>
              <a:t>Add </a:t>
            </a:r>
            <a:r>
              <a:rPr lang="en-US" i="1"/>
              <a:t>date</a:t>
            </a:r>
            <a:r>
              <a:rPr lang="en-US"/>
              <a:t> or a third information here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77580FD-90D9-4643-869E-F2DC0D2AC66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3867F2A-E750-44E7-A740-D3E09DF683AD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63906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Slide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458CA-A1BF-D6AB-4593-70AA8BA7A18C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  <a:effectLst/>
        </p:spPr>
        <p:txBody>
          <a:bodyPr/>
          <a:lstStyle>
            <a:lvl1pPr>
              <a:defRPr>
                <a:ln w="15875" cmpd="sng">
                  <a:noFill/>
                  <a:round/>
                </a:ln>
                <a:solidFill>
                  <a:schemeClr val="accent3"/>
                </a:solidFill>
                <a:effectLst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F2B96F6E-6763-388C-C56C-A5F6DDF7C21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16500" y="990573"/>
            <a:ext cx="5333774" cy="5524351"/>
          </a:xfrm>
        </p:spPr>
        <p:txBody>
          <a:bodyPr lIns="0"/>
          <a:lstStyle>
            <a:lvl1pPr marL="304795" indent="-304795">
              <a:buClrTx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533383" indent="-228597">
              <a:buClrTx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761976" indent="-228597">
              <a:buClrTx/>
              <a:buFont typeface="Arial" panose="020B0604020202020204" pitchFamily="34" charset="0"/>
              <a:buChar char="•"/>
              <a:defRPr sz="1905">
                <a:solidFill>
                  <a:schemeClr val="tx1"/>
                </a:solidFill>
              </a:defRPr>
            </a:lvl3pPr>
            <a:lvl4pPr marL="990569" indent="-228597">
              <a:buClrTx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4pPr>
            <a:lvl5pPr marL="1219162" indent="-228597">
              <a:buClrTx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Content Placeholder 6">
            <a:extLst>
              <a:ext uri="{FF2B5EF4-FFF2-40B4-BE49-F238E27FC236}">
                <a16:creationId xmlns:a16="http://schemas.microsoft.com/office/drawing/2014/main" id="{14BB9895-C16D-8D3B-6B99-94C506A0DDD3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096000" y="990573"/>
            <a:ext cx="6102077" cy="5524351"/>
          </a:xfrm>
        </p:spPr>
        <p:txBody>
          <a:bodyPr lIns="468000" tIns="252000"/>
          <a:lstStyle>
            <a:lvl1pPr marL="0" indent="0">
              <a:lnSpc>
                <a:spcPts val="1058"/>
              </a:lnSpc>
              <a:buNone/>
              <a:defRPr sz="1905">
                <a:solidFill>
                  <a:schemeClr val="bg2"/>
                </a:solidFill>
                <a:latin typeface="Consolas" panose="020B0609020204030204" pitchFamily="49" charset="0"/>
              </a:defRPr>
            </a:lvl1pPr>
          </a:lstStyle>
          <a:p>
            <a:pPr lvl="0"/>
            <a:r>
              <a:rPr lang="en-US" noProof="0"/>
              <a:t>Click to edit code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2008F47-EC5C-3578-1BA2-5D84AD510EFF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/>
              <a:t>Add </a:t>
            </a:r>
            <a:r>
              <a:rPr lang="en-US" i="1"/>
              <a:t>date</a:t>
            </a:r>
            <a:r>
              <a:rPr lang="en-US"/>
              <a:t> or a third information here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776D19F-CFD6-B7EE-F862-390C4E0962F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3867F2A-E750-44E7-A740-D3E09DF683AD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27538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oup 60">
            <a:extLst>
              <a:ext uri="{FF2B5EF4-FFF2-40B4-BE49-F238E27FC236}">
                <a16:creationId xmlns:a16="http://schemas.microsoft.com/office/drawing/2014/main" id="{F192FC1B-B3A0-78B7-C079-3AD8A4EDAFEE}"/>
              </a:ext>
            </a:extLst>
          </p:cNvPr>
          <p:cNvGrpSpPr/>
          <p:nvPr userDrawn="1"/>
        </p:nvGrpSpPr>
        <p:grpSpPr>
          <a:xfrm>
            <a:off x="2431284" y="217607"/>
            <a:ext cx="2109071" cy="456122"/>
            <a:chOff x="3645356" y="188193"/>
            <a:chExt cx="5677387" cy="1227805"/>
          </a:xfrm>
        </p:grpSpPr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DFDC3554-F5A8-F2B0-CDD0-9503A1DE3A0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l="25668" r="25422" b="25369"/>
            <a:stretch/>
          </p:blipFill>
          <p:spPr>
            <a:xfrm>
              <a:off x="3645356" y="188193"/>
              <a:ext cx="1265256" cy="1227805"/>
            </a:xfrm>
            <a:prstGeom prst="rect">
              <a:avLst/>
            </a:prstGeom>
          </p:spPr>
        </p:pic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3449E88C-0CCF-054C-1626-D1593E596CF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t="80435"/>
            <a:stretch/>
          </p:blipFill>
          <p:spPr>
            <a:xfrm>
              <a:off x="5015386" y="482548"/>
              <a:ext cx="4307357" cy="535960"/>
            </a:xfrm>
            <a:prstGeom prst="rect">
              <a:avLst/>
            </a:prstGeom>
          </p:spPr>
        </p:pic>
      </p:grpSp>
      <p:sp>
        <p:nvSpPr>
          <p:cNvPr id="43" name="Isosceles Triangle 42">
            <a:extLst>
              <a:ext uri="{FF2B5EF4-FFF2-40B4-BE49-F238E27FC236}">
                <a16:creationId xmlns:a16="http://schemas.microsoft.com/office/drawing/2014/main" id="{8D234E9D-C054-5674-1BA3-6CDBCAEC8DE6}"/>
              </a:ext>
            </a:extLst>
          </p:cNvPr>
          <p:cNvSpPr/>
          <p:nvPr userDrawn="1"/>
        </p:nvSpPr>
        <p:spPr>
          <a:xfrm>
            <a:off x="7538308" y="2204236"/>
            <a:ext cx="4653692" cy="4653764"/>
          </a:xfrm>
          <a:prstGeom prst="triangle">
            <a:avLst>
              <a:gd name="adj" fmla="val 100000"/>
            </a:avLst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11" b="1" i="0" cap="none" spc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DE74E66C-D0DE-D973-3A0F-2E71084138B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1489" y="282948"/>
            <a:ext cx="1767831" cy="294643"/>
          </a:xfrm>
          <a:prstGeom prst="rect">
            <a:avLst/>
          </a:prstGeom>
        </p:spPr>
      </p:pic>
      <p:sp>
        <p:nvSpPr>
          <p:cNvPr id="30" name="Subtitle 2">
            <a:extLst>
              <a:ext uri="{FF2B5EF4-FFF2-40B4-BE49-F238E27FC236}">
                <a16:creationId xmlns:a16="http://schemas.microsoft.com/office/drawing/2014/main" id="{D93D6F44-AA10-891D-BF7D-311C32BF0F90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381488" y="3063143"/>
            <a:ext cx="6210962" cy="436904"/>
          </a:xfrm>
        </p:spPr>
        <p:txBody>
          <a:bodyPr lIns="0" tIns="0" rIns="0" bIns="0" anchor="b"/>
          <a:lstStyle>
            <a:lvl1pPr marL="0" indent="0" algn="l">
              <a:buNone/>
              <a:defRPr sz="2540" b="0">
                <a:solidFill>
                  <a:schemeClr val="tx1"/>
                </a:solidFill>
                <a:latin typeface="Calibri Light" panose="020F0302020204030204" pitchFamily="34" charset="0"/>
                <a:ea typeface="Roboto Condensed Light" panose="02000000000000000000" pitchFamily="2" charset="0"/>
                <a:cs typeface="Calibri Light" panose="020F0302020204030204" pitchFamily="34" charset="0"/>
              </a:defRPr>
            </a:lvl1pPr>
            <a:lvl2pPr marL="457194" indent="0" algn="ctr">
              <a:buNone/>
              <a:defRPr sz="2000"/>
            </a:lvl2pPr>
            <a:lvl3pPr marL="914389" indent="0" algn="ctr">
              <a:buNone/>
              <a:defRPr sz="1800"/>
            </a:lvl3pPr>
            <a:lvl4pPr marL="1371583" indent="0" algn="ctr">
              <a:buNone/>
              <a:defRPr sz="1600"/>
            </a:lvl4pPr>
            <a:lvl5pPr marL="1828777" indent="0" algn="ctr">
              <a:buNone/>
              <a:defRPr sz="1600"/>
            </a:lvl5pPr>
            <a:lvl6pPr marL="2285971" indent="0" algn="ctr">
              <a:buNone/>
              <a:defRPr sz="1600"/>
            </a:lvl6pPr>
            <a:lvl7pPr marL="2743167" indent="0" algn="ctr">
              <a:buNone/>
              <a:defRPr sz="1600"/>
            </a:lvl7pPr>
            <a:lvl8pPr marL="3200361" indent="0" algn="ctr">
              <a:buNone/>
              <a:defRPr sz="1600"/>
            </a:lvl8pPr>
            <a:lvl9pPr marL="3657555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31" name="Title 8">
            <a:extLst>
              <a:ext uri="{FF2B5EF4-FFF2-40B4-BE49-F238E27FC236}">
                <a16:creationId xmlns:a16="http://schemas.microsoft.com/office/drawing/2014/main" id="{5D78059F-19FB-CAFA-4937-958597D5C90B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381487" y="1854817"/>
            <a:ext cx="9383214" cy="1118300"/>
          </a:xfrm>
        </p:spPr>
        <p:txBody>
          <a:bodyPr anchor="t"/>
          <a:lstStyle>
            <a:lvl1pPr>
              <a:defRPr sz="3810" b="0">
                <a:solidFill>
                  <a:schemeClr val="accent3">
                    <a:lumMod val="75000"/>
                  </a:schemeClr>
                </a:solidFill>
                <a:latin typeface="+mj-lt"/>
                <a:ea typeface="Roboto Condensed" panose="02000000000000000000" pitchFamily="2" charset="0"/>
              </a:defRPr>
            </a:lvl1pPr>
          </a:lstStyle>
          <a:p>
            <a:r>
              <a:rPr lang="en-US"/>
              <a:t>Click to edit Master title style (in case you have a very </a:t>
            </a:r>
            <a:r>
              <a:rPr lang="en-US" err="1"/>
              <a:t>very</a:t>
            </a:r>
            <a:r>
              <a:rPr lang="en-US"/>
              <a:t> long title it can also span multiple lines)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2C68568A-23B5-DA36-6C0D-2408AF9BED45}"/>
              </a:ext>
            </a:extLst>
          </p:cNvPr>
          <p:cNvSpPr/>
          <p:nvPr userDrawn="1"/>
        </p:nvSpPr>
        <p:spPr>
          <a:xfrm rot="2700000">
            <a:off x="9949083" y="3485624"/>
            <a:ext cx="1617442" cy="1617417"/>
          </a:xfrm>
          <a:prstGeom prst="roundRect">
            <a:avLst>
              <a:gd name="adj" fmla="val 4159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CH" sz="2011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9E5778BE-53D9-EBE2-E1E3-9486D873D633}"/>
              </a:ext>
            </a:extLst>
          </p:cNvPr>
          <p:cNvSpPr/>
          <p:nvPr userDrawn="1"/>
        </p:nvSpPr>
        <p:spPr>
          <a:xfrm rot="2700000">
            <a:off x="9473177" y="3855327"/>
            <a:ext cx="861773" cy="883471"/>
          </a:xfrm>
          <a:prstGeom prst="roundRect">
            <a:avLst>
              <a:gd name="adj" fmla="val 8380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CH" sz="2011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D34F58EB-B7F2-49D6-1DDD-84753A25C0D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361787" y="3246606"/>
            <a:ext cx="2448726" cy="2101406"/>
          </a:xfrm>
          <a:prstGeom prst="rect">
            <a:avLst/>
          </a:prstGeom>
          <a:ln w="66675">
            <a:noFill/>
          </a:ln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C28E3A9-64A6-FABF-93A1-5F1B9E75358C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381488" y="3967404"/>
            <a:ext cx="6208663" cy="1713889"/>
          </a:xfrm>
        </p:spPr>
        <p:txBody>
          <a:bodyPr/>
          <a:lstStyle>
            <a:lvl1pPr marL="0" indent="0">
              <a:buNone/>
              <a:defRPr sz="2117" b="0">
                <a:solidFill>
                  <a:schemeClr val="accent3">
                    <a:lumMod val="75000"/>
                  </a:schemeClr>
                </a:solidFill>
                <a:latin typeface="Calibri Light" panose="020F0302020204030204" pitchFamily="34" charset="0"/>
                <a:ea typeface="Roboto Condensed Light" panose="02000000000000000000" pitchFamily="2" charset="0"/>
                <a:cs typeface="Calibri Light" panose="020F0302020204030204" pitchFamily="34" charset="0"/>
              </a:defRPr>
            </a:lvl1pPr>
            <a:lvl2pPr>
              <a:defRPr sz="2117">
                <a:solidFill>
                  <a:schemeClr val="accent3">
                    <a:lumMod val="75000"/>
                  </a:schemeClr>
                </a:solidFill>
                <a:latin typeface="+mj-lt"/>
              </a:defRPr>
            </a:lvl2pPr>
            <a:lvl3pPr>
              <a:defRPr sz="2117">
                <a:solidFill>
                  <a:schemeClr val="accent3">
                    <a:lumMod val="75000"/>
                  </a:schemeClr>
                </a:solidFill>
                <a:latin typeface="+mj-lt"/>
              </a:defRPr>
            </a:lvl3pPr>
            <a:lvl4pPr>
              <a:defRPr sz="2117">
                <a:solidFill>
                  <a:schemeClr val="accent3">
                    <a:lumMod val="75000"/>
                  </a:schemeClr>
                </a:solidFill>
                <a:latin typeface="+mj-lt"/>
              </a:defRPr>
            </a:lvl4pPr>
            <a:lvl5pPr>
              <a:defRPr sz="2117">
                <a:solidFill>
                  <a:schemeClr val="accent3">
                    <a:lumMod val="75000"/>
                  </a:schemeClr>
                </a:solidFill>
                <a:latin typeface="+mj-lt"/>
              </a:defRPr>
            </a:lvl5pPr>
          </a:lstStyle>
          <a:p>
            <a:pPr marL="0" marR="0" lvl="0" indent="0" algn="l" defTabSz="761976" rtl="0" eaLnBrk="1" fontAlgn="auto" latinLnBrk="0" hangingPunct="1">
              <a:lnSpc>
                <a:spcPct val="100000"/>
              </a:lnSpc>
              <a:spcBef>
                <a:spcPts val="127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Author name 1 &lt;mail1@iis.ee.ethz.ch&gt;</a:t>
            </a:r>
            <a:br>
              <a:rPr lang="en-US"/>
            </a:br>
            <a:r>
              <a:rPr lang="en-US"/>
              <a:t>Author name 2 &lt;mail2@iis.ee.ethz.ch&gt;</a:t>
            </a:r>
            <a:br>
              <a:rPr lang="en-US"/>
            </a:br>
            <a:r>
              <a:rPr lang="en-US"/>
              <a:t>Author name 3 &lt;mail3@unibo.it&gt;</a:t>
            </a:r>
            <a:br>
              <a:rPr lang="en-US"/>
            </a:br>
            <a:r>
              <a:rPr lang="en-US"/>
              <a:t>Author name 4 &lt;mail4@unibo.it&gt;</a:t>
            </a:r>
          </a:p>
          <a:p>
            <a:pPr marL="0" marR="0" lvl="0" indent="0" algn="l" defTabSz="761976" rtl="0" eaLnBrk="1" fontAlgn="auto" latinLnBrk="0" hangingPunct="1">
              <a:lnSpc>
                <a:spcPct val="100000"/>
              </a:lnSpc>
              <a:spcBef>
                <a:spcPts val="127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Arial" panose="020B0604020202020204" pitchFamily="34" charset="0"/>
              <a:buNone/>
              <a:tabLst/>
              <a:defRPr/>
            </a:pPr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3722F6A-3AA4-BFC3-F572-3A7E83CD6F62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461186" y="6005221"/>
            <a:ext cx="347027" cy="297807"/>
          </a:xfrm>
          <a:prstGeom prst="rect">
            <a:avLst/>
          </a:prstGeom>
        </p:spPr>
      </p:pic>
      <p:pic>
        <p:nvPicPr>
          <p:cNvPr id="22" name="Picture 21" descr="A picture containing ax, vector graphics, tool&#10;&#10;Description automatically generated">
            <a:extLst>
              <a:ext uri="{FF2B5EF4-FFF2-40B4-BE49-F238E27FC236}">
                <a16:creationId xmlns:a16="http://schemas.microsoft.com/office/drawing/2014/main" id="{4DD662A7-2596-572A-621E-FC676E54EA96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497284" y="5678622"/>
            <a:ext cx="297421" cy="244678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2FC50372-BF19-6EDB-06B0-B684360D324B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alphaModFix/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475152" y="6374731"/>
            <a:ext cx="341685" cy="236387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90F954B-C9F2-7811-FBF9-F2B6708CE96A}"/>
              </a:ext>
            </a:extLst>
          </p:cNvPr>
          <p:cNvSpPr txBox="1"/>
          <p:nvPr userDrawn="1"/>
        </p:nvSpPr>
        <p:spPr>
          <a:xfrm>
            <a:off x="9265347" y="5973623"/>
            <a:ext cx="2209804" cy="3365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587" b="0" i="0" u="none">
                <a:solidFill>
                  <a:schemeClr val="bg2"/>
                </a:solidFill>
                <a:latin typeface="+mn-lt"/>
                <a:ea typeface="Roboto Condensed Light" panose="02000000000000000000" pitchFamily="2" charset="0"/>
                <a:cs typeface="Arial Narrow" panose="020B0604020202020204" pitchFamily="34" charset="0"/>
              </a:rPr>
              <a:t>pulp-platform.org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8E24402-6167-3DAC-15F7-96A8C18DA6C3}"/>
              </a:ext>
            </a:extLst>
          </p:cNvPr>
          <p:cNvSpPr txBox="1"/>
          <p:nvPr userDrawn="1"/>
        </p:nvSpPr>
        <p:spPr>
          <a:xfrm>
            <a:off x="9813515" y="5645227"/>
            <a:ext cx="1661636" cy="3365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587" b="0" i="0" u="none">
                <a:solidFill>
                  <a:schemeClr val="bg2"/>
                </a:solidFill>
                <a:latin typeface="+mn-lt"/>
                <a:ea typeface="Roboto Condensed Light" panose="02000000000000000000" pitchFamily="2" charset="0"/>
                <a:cs typeface="Arial Narrow" panose="020B0604020202020204" pitchFamily="34" charset="0"/>
              </a:rPr>
              <a:t>@pulp_platform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F70316D-DDCE-8E08-F033-57AFE61CA03C}"/>
              </a:ext>
            </a:extLst>
          </p:cNvPr>
          <p:cNvSpPr txBox="1"/>
          <p:nvPr userDrawn="1"/>
        </p:nvSpPr>
        <p:spPr>
          <a:xfrm>
            <a:off x="8765175" y="6302018"/>
            <a:ext cx="2709976" cy="3365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587" b="0" i="0" u="none">
                <a:solidFill>
                  <a:schemeClr val="bg2"/>
                </a:solidFill>
                <a:latin typeface="+mn-lt"/>
                <a:ea typeface="Roboto Condensed Light" panose="02000000000000000000" pitchFamily="2" charset="0"/>
                <a:cs typeface="Arial Narrow" panose="020B0604020202020204" pitchFamily="34" charset="0"/>
              </a:rPr>
              <a:t>youtube.com/</a:t>
            </a:r>
            <a:r>
              <a:rPr lang="en-US" sz="1587" b="0" i="0" u="none" err="1">
                <a:solidFill>
                  <a:schemeClr val="bg2"/>
                </a:solidFill>
                <a:latin typeface="+mn-lt"/>
                <a:ea typeface="Roboto Condensed Light" panose="02000000000000000000" pitchFamily="2" charset="0"/>
                <a:cs typeface="Arial Narrow" panose="020B0604020202020204" pitchFamily="34" charset="0"/>
              </a:rPr>
              <a:t>pulp_platform</a:t>
            </a:r>
            <a:endParaRPr lang="en-US" sz="1587" b="0" i="0" u="none">
              <a:solidFill>
                <a:schemeClr val="bg2"/>
              </a:solidFill>
              <a:latin typeface="+mn-lt"/>
              <a:ea typeface="Roboto Condensed Light" panose="02000000000000000000" pitchFamily="2" charset="0"/>
              <a:cs typeface="Arial Narrow" panose="020B0604020202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5C09BED-6F4B-D060-60EF-CB1FD4E4F544}"/>
              </a:ext>
            </a:extLst>
          </p:cNvPr>
          <p:cNvSpPr txBox="1"/>
          <p:nvPr userDrawn="1"/>
        </p:nvSpPr>
        <p:spPr>
          <a:xfrm>
            <a:off x="381487" y="5664233"/>
            <a:ext cx="6051407" cy="718819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marL="0" marR="0" lvl="0" indent="0" algn="l" defTabSz="7619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905" b="1" i="0">
                <a:solidFill>
                  <a:schemeClr val="tx1"/>
                </a:solidFill>
                <a:latin typeface="+mj-lt"/>
                <a:ea typeface="Roboto Condensed" panose="02000000000000000000" pitchFamily="2" charset="0"/>
                <a:cs typeface="Arial Narrow" panose="020B0604020202020204" pitchFamily="34" charset="0"/>
              </a:rPr>
              <a:t>PULP Platform</a:t>
            </a:r>
            <a:br>
              <a:rPr lang="en-US" sz="1905" b="0" i="0">
                <a:solidFill>
                  <a:schemeClr val="tx1"/>
                </a:solidFill>
                <a:latin typeface="+mj-lt"/>
                <a:ea typeface="Roboto Condensed" panose="02000000000000000000" pitchFamily="2" charset="0"/>
                <a:cs typeface="Arial Narrow" panose="020B0604020202020204" pitchFamily="34" charset="0"/>
              </a:rPr>
            </a:br>
            <a:r>
              <a:rPr lang="en-US" sz="1905" b="0" i="0">
                <a:solidFill>
                  <a:schemeClr val="tx1"/>
                </a:solidFill>
                <a:latin typeface="+mn-lt"/>
                <a:ea typeface="Roboto Condensed Light" panose="02000000000000000000" pitchFamily="2" charset="0"/>
                <a:cs typeface="Arial Narrow" panose="020B0604020202020204" pitchFamily="34" charset="0"/>
              </a:rPr>
              <a:t>Open Source Hardware, the way it should be!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661DB6-2F5A-6BFD-9AC4-84CCF1E1CED9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5861492" y="6445096"/>
            <a:ext cx="5077076" cy="306766"/>
          </a:xfrm>
          <a:prstGeom prst="rect">
            <a:avLst/>
          </a:prstGeom>
        </p:spPr>
        <p:txBody>
          <a:bodyPr/>
          <a:lstStyle/>
          <a:p>
            <a:r>
              <a:rPr lang="en-US" sz="1482"/>
              <a:t>PULP 10-Year Anniversary – Lugano 2023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D5AB0B-2C5D-DB32-D4AD-5E1857D9AFD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3867F2A-E750-44E7-A740-D3E09DF683AD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77638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4D077E-5042-0548-869A-7270756A6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0174C9C-B987-0541-A176-A2B2DAD7ED2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16501" y="1055776"/>
            <a:ext cx="10667551" cy="5524351"/>
          </a:xfrm>
        </p:spPr>
        <p:txBody>
          <a:bodyPr lIns="0"/>
          <a:lstStyle>
            <a:lvl1pPr marL="304795" indent="-304795">
              <a:buClrTx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533383" indent="-228597">
              <a:buClrTx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761976" indent="-228597">
              <a:buClrTx/>
              <a:buFont typeface="Arial" panose="020B0604020202020204" pitchFamily="34" charset="0"/>
              <a:buChar char="•"/>
              <a:defRPr sz="1905">
                <a:solidFill>
                  <a:schemeClr val="tx1"/>
                </a:solidFill>
              </a:defRPr>
            </a:lvl3pPr>
            <a:lvl4pPr marL="990569" indent="-228597">
              <a:buClrTx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4pPr>
            <a:lvl5pPr marL="1219162" indent="-228597">
              <a:buClrTx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0CE87C-D408-F1BF-12B7-86ECA8EFAD77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5861492" y="6445096"/>
            <a:ext cx="5077076" cy="306766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z="1482"/>
              <a:t>PULP 10-Year Anniversary – Lugano 2023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03571B-ED1F-6BDB-92CE-CA5603E907E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33867F2A-E750-44E7-A740-D3E09DF683AD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35065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by-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60B9BE-1D26-7346-9AA8-506C5668F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3728336-7315-434C-A2F3-4C0D9A3AA41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16500" y="1049585"/>
            <a:ext cx="5333774" cy="5524351"/>
          </a:xfrm>
        </p:spPr>
        <p:txBody>
          <a:bodyPr l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68EB7E14-95DC-BD46-A92B-290E248FFCB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650277" y="1049585"/>
            <a:ext cx="5333774" cy="5524351"/>
          </a:xfrm>
        </p:spPr>
        <p:txBody>
          <a:bodyPr l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379827-4952-A1FA-90FF-A91AA451827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3867F2A-E750-44E7-A740-D3E09DF683AD}" type="slidenum">
              <a:rPr lang="en-US" smtClean="0"/>
              <a:pPr/>
              <a:t>‹N›</a:t>
            </a:fld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3CDF42F-0CFC-7554-7B6F-2BB380A260E3}"/>
              </a:ext>
            </a:extLst>
          </p:cNvPr>
          <p:cNvSpPr>
            <a:spLocks noGrp="1"/>
          </p:cNvSpPr>
          <p:nvPr>
            <p:ph type="dt" sz="half" idx="17"/>
          </p:nvPr>
        </p:nvSpPr>
        <p:spPr>
          <a:xfrm>
            <a:off x="5861492" y="6445096"/>
            <a:ext cx="5077076" cy="306766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z="1482"/>
              <a:t>PULP 10-Year Anniversary – Lugano 2023</a:t>
            </a:r>
          </a:p>
        </p:txBody>
      </p:sp>
    </p:spTree>
    <p:extLst>
      <p:ext uri="{BB962C8B-B14F-4D97-AF65-F5344CB8AC3E}">
        <p14:creationId xmlns:p14="http://schemas.microsoft.com/office/powerpoint/2010/main" val="167894342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in-Thi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60B9BE-1D26-7346-9AA8-506C5668F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68EB7E14-95DC-BD46-A92B-290E248FFCB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126342" y="1055776"/>
            <a:ext cx="6857709" cy="55243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3728336-7315-434C-A2F3-4C0D9A3AA41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16503" y="1055776"/>
            <a:ext cx="3809839" cy="55243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9E4A46-3F1B-65D6-3335-68EE16C10F5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3867F2A-E750-44E7-A740-D3E09DF683AD}" type="slidenum">
              <a:rPr lang="en-US" smtClean="0"/>
              <a:pPr/>
              <a:t>‹N›</a:t>
            </a:fld>
            <a:endParaRPr lang="en-US"/>
          </a:p>
        </p:txBody>
      </p:sp>
      <p:sp>
        <p:nvSpPr>
          <p:cNvPr id="9" name="Date Placeholder 4">
            <a:extLst>
              <a:ext uri="{FF2B5EF4-FFF2-40B4-BE49-F238E27FC236}">
                <a16:creationId xmlns:a16="http://schemas.microsoft.com/office/drawing/2014/main" id="{6CA7F2D3-1A73-B8BA-335E-1100168E1C2B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6183222" y="6445096"/>
            <a:ext cx="4755345" cy="306766"/>
          </a:xfrm>
          <a:prstGeom prst="rect">
            <a:avLst/>
          </a:prstGeom>
        </p:spPr>
        <p:txBody>
          <a:bodyPr/>
          <a:lstStyle>
            <a:lvl1pPr>
              <a:defRPr sz="1482"/>
            </a:lvl1pPr>
          </a:lstStyle>
          <a:p>
            <a:r>
              <a:rPr lang="en-US" sz="1482"/>
              <a:t>PULP 10-Year Anniversary – Lugano 2023</a:t>
            </a:r>
          </a:p>
        </p:txBody>
      </p:sp>
    </p:spTree>
    <p:extLst>
      <p:ext uri="{BB962C8B-B14F-4D97-AF65-F5344CB8AC3E}">
        <p14:creationId xmlns:p14="http://schemas.microsoft.com/office/powerpoint/2010/main" val="233202318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ick-Th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60B9BE-1D26-7346-9AA8-506C5668F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3728336-7315-434C-A2F3-4C0D9A3AA41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16504" y="1055776"/>
            <a:ext cx="6857709" cy="55243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68EB7E14-95DC-BD46-A92B-290E248FFCB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174213" y="1055776"/>
            <a:ext cx="3809839" cy="55243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F2004D-8CF5-4A97-B614-AEFFC81C9A1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3867F2A-E750-44E7-A740-D3E09DF683AD}" type="slidenum">
              <a:rPr lang="en-US" smtClean="0"/>
              <a:pPr/>
              <a:t>‹N›</a:t>
            </a:fld>
            <a:endParaRPr lang="en-US"/>
          </a:p>
        </p:txBody>
      </p:sp>
      <p:sp>
        <p:nvSpPr>
          <p:cNvPr id="9" name="Date Placeholder 4">
            <a:extLst>
              <a:ext uri="{FF2B5EF4-FFF2-40B4-BE49-F238E27FC236}">
                <a16:creationId xmlns:a16="http://schemas.microsoft.com/office/drawing/2014/main" id="{FBF8838D-A834-05BE-80A9-509A8CEE7410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6183222" y="6445096"/>
            <a:ext cx="4755345" cy="306766"/>
          </a:xfrm>
          <a:prstGeom prst="rect">
            <a:avLst/>
          </a:prstGeom>
        </p:spPr>
        <p:txBody>
          <a:bodyPr/>
          <a:lstStyle>
            <a:lvl1pPr>
              <a:defRPr sz="1482"/>
            </a:lvl1pPr>
          </a:lstStyle>
          <a:p>
            <a:r>
              <a:rPr lang="en-US" sz="1482"/>
              <a:t>PULP 10-Year Anniversary – Lugano 2023</a:t>
            </a:r>
          </a:p>
        </p:txBody>
      </p:sp>
    </p:spTree>
    <p:extLst>
      <p:ext uri="{BB962C8B-B14F-4D97-AF65-F5344CB8AC3E}">
        <p14:creationId xmlns:p14="http://schemas.microsoft.com/office/powerpoint/2010/main" val="27673269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-by-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60B9BE-1D26-7346-9AA8-506C5668F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3728336-7315-434C-A2F3-4C0D9A3AA41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16500" y="990573"/>
            <a:ext cx="5333774" cy="5524351"/>
          </a:xfrm>
        </p:spPr>
        <p:txBody>
          <a:bodyPr lIns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68EB7E14-95DC-BD46-A92B-290E248FFCB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650277" y="990573"/>
            <a:ext cx="5333774" cy="5524351"/>
          </a:xfrm>
        </p:spPr>
        <p:txBody>
          <a:bodyPr lIns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31C13B-2ED2-012B-DA18-74A8888B813F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DE280796-6E08-4525-ADFF-1ECB63783BC0}" type="datetimeFigureOut">
              <a:rPr lang="LID4096" smtClean="0"/>
              <a:t>08/23/2023</a:t>
            </a:fld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379827-4952-A1FA-90FF-A91AA451827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EE1B353-4058-44C7-8B8C-7EA0B6664E22}" type="slidenum">
              <a:rPr lang="LID4096" smtClean="0"/>
              <a:t>‹N›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042553935"/>
      </p:ext>
    </p:extLst>
  </p:cSld>
  <p:clrMapOvr>
    <a:masterClrMapping/>
  </p:clrMapOvr>
  <p:hf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plus tw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71930-E256-A84E-8AC4-067EFE37D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4A658AA-5F13-9145-AA9C-7217BB8AFC6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16503" y="1053481"/>
            <a:ext cx="10667548" cy="2666928"/>
          </a:xfrm>
          <a:effectLst/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DBBDF1A2-5CF8-E945-BD80-7B75AF0E158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16503" y="3720409"/>
            <a:ext cx="5333774" cy="28574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D52D67F4-7CD9-7D48-9F3C-897EB7BBCA2F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650277" y="3720409"/>
            <a:ext cx="5333774" cy="28574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3C6C93-B908-A62A-A4B0-DF4DA716C1F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33867F2A-E750-44E7-A740-D3E09DF683AD}" type="slidenum">
              <a:rPr lang="en-US" smtClean="0"/>
              <a:pPr/>
              <a:t>‹N›</a:t>
            </a:fld>
            <a:endParaRPr lang="en-US"/>
          </a:p>
        </p:txBody>
      </p:sp>
      <p:sp>
        <p:nvSpPr>
          <p:cNvPr id="10" name="Date Placeholder 4">
            <a:extLst>
              <a:ext uri="{FF2B5EF4-FFF2-40B4-BE49-F238E27FC236}">
                <a16:creationId xmlns:a16="http://schemas.microsoft.com/office/drawing/2014/main" id="{5B1DB142-8262-A23D-09B5-2167EBC656D5}"/>
              </a:ext>
            </a:extLst>
          </p:cNvPr>
          <p:cNvSpPr>
            <a:spLocks noGrp="1"/>
          </p:cNvSpPr>
          <p:nvPr>
            <p:ph type="dt" sz="half" idx="18"/>
          </p:nvPr>
        </p:nvSpPr>
        <p:spPr>
          <a:xfrm>
            <a:off x="6183222" y="6445096"/>
            <a:ext cx="4755345" cy="306766"/>
          </a:xfrm>
          <a:prstGeom prst="rect">
            <a:avLst/>
          </a:prstGeom>
        </p:spPr>
        <p:txBody>
          <a:bodyPr/>
          <a:lstStyle>
            <a:lvl1pPr>
              <a:defRPr sz="1482"/>
            </a:lvl1pPr>
          </a:lstStyle>
          <a:p>
            <a:r>
              <a:rPr lang="en-US" sz="1482"/>
              <a:t>PULP 10-Year Anniversary – Lugano 2023</a:t>
            </a:r>
          </a:p>
        </p:txBody>
      </p:sp>
    </p:spTree>
    <p:extLst>
      <p:ext uri="{BB962C8B-B14F-4D97-AF65-F5344CB8AC3E}">
        <p14:creationId xmlns:p14="http://schemas.microsoft.com/office/powerpoint/2010/main" val="212063785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by-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6058" y="1055776"/>
            <a:ext cx="3428855" cy="5333856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00" indent="-177798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 err="1"/>
              <a:t>Erste</a:t>
            </a:r>
            <a:r>
              <a:rPr lang="en-US" noProof="0"/>
              <a:t> </a:t>
            </a:r>
            <a:r>
              <a:rPr lang="en-US" noProof="0" err="1"/>
              <a:t>Ebene</a:t>
            </a:r>
            <a:endParaRPr lang="en-US" noProof="0"/>
          </a:p>
          <a:p>
            <a:pPr lvl="1"/>
            <a:r>
              <a:rPr lang="en-US" noProof="0" err="1"/>
              <a:t>Zweite</a:t>
            </a:r>
            <a:r>
              <a:rPr lang="en-US" noProof="0"/>
              <a:t> </a:t>
            </a:r>
            <a:r>
              <a:rPr lang="en-US" noProof="0" err="1"/>
              <a:t>Ebene</a:t>
            </a:r>
            <a:endParaRPr lang="en-US" noProof="0"/>
          </a:p>
          <a:p>
            <a:pPr lvl="2"/>
            <a:r>
              <a:rPr lang="en-US" noProof="0" err="1"/>
              <a:t>Dritte</a:t>
            </a:r>
            <a:r>
              <a:rPr lang="en-US" noProof="0"/>
              <a:t> </a:t>
            </a:r>
            <a:r>
              <a:rPr lang="en-US" noProof="0" err="1"/>
              <a:t>Ebene</a:t>
            </a:r>
            <a:endParaRPr lang="en-US" noProof="0"/>
          </a:p>
          <a:p>
            <a:pPr lvl="3"/>
            <a:r>
              <a:rPr lang="en-US" noProof="0" err="1"/>
              <a:t>Vierte</a:t>
            </a:r>
            <a:r>
              <a:rPr lang="en-US" noProof="0"/>
              <a:t> </a:t>
            </a:r>
            <a:r>
              <a:rPr lang="en-US" noProof="0" err="1"/>
              <a:t>Ebene</a:t>
            </a:r>
            <a:endParaRPr lang="en-US" noProof="0"/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7EFD657C-081B-244B-977B-C089FB58A1D2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3945408" y="1055776"/>
            <a:ext cx="3428855" cy="5333856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00" indent="-177798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 err="1"/>
              <a:t>Erste</a:t>
            </a:r>
            <a:r>
              <a:rPr lang="en-US" noProof="0"/>
              <a:t> </a:t>
            </a:r>
            <a:r>
              <a:rPr lang="en-US" noProof="0" err="1"/>
              <a:t>Ebene</a:t>
            </a:r>
            <a:endParaRPr lang="en-US" noProof="0"/>
          </a:p>
          <a:p>
            <a:pPr lvl="1"/>
            <a:r>
              <a:rPr lang="en-US" noProof="0" err="1"/>
              <a:t>Zweite</a:t>
            </a:r>
            <a:r>
              <a:rPr lang="en-US" noProof="0"/>
              <a:t> </a:t>
            </a:r>
            <a:r>
              <a:rPr lang="en-US" noProof="0" err="1"/>
              <a:t>Ebene</a:t>
            </a:r>
            <a:endParaRPr lang="en-US" noProof="0"/>
          </a:p>
          <a:p>
            <a:pPr lvl="2"/>
            <a:r>
              <a:rPr lang="en-US" noProof="0" err="1"/>
              <a:t>Dritte</a:t>
            </a:r>
            <a:r>
              <a:rPr lang="en-US" noProof="0"/>
              <a:t> </a:t>
            </a:r>
            <a:r>
              <a:rPr lang="en-US" noProof="0" err="1"/>
              <a:t>Ebene</a:t>
            </a:r>
            <a:endParaRPr lang="en-US" noProof="0"/>
          </a:p>
          <a:p>
            <a:pPr lvl="3"/>
            <a:r>
              <a:rPr lang="en-US" noProof="0" err="1"/>
              <a:t>Vierte</a:t>
            </a:r>
            <a:r>
              <a:rPr lang="en-US" noProof="0"/>
              <a:t> </a:t>
            </a:r>
            <a:r>
              <a:rPr lang="en-US" noProof="0" err="1"/>
              <a:t>Ebene</a:t>
            </a:r>
            <a:endParaRPr lang="en-US" noProof="0"/>
          </a:p>
        </p:txBody>
      </p: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C466C897-17D8-464D-80AC-5BEDA0432F94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564755" y="1055776"/>
            <a:ext cx="3428855" cy="5333856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00" indent="-177798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/>
              <a:t>Erste Ebene</a:t>
            </a:r>
          </a:p>
          <a:p>
            <a:pPr lvl="1"/>
            <a:r>
              <a:rPr lang="en-US" noProof="0"/>
              <a:t>Zweite Ebene</a:t>
            </a:r>
          </a:p>
          <a:p>
            <a:pPr lvl="2"/>
            <a:r>
              <a:rPr lang="en-US" noProof="0"/>
              <a:t>Dritte Ebene</a:t>
            </a:r>
          </a:p>
          <a:p>
            <a:pPr lvl="3"/>
            <a:r>
              <a:rPr lang="en-US" noProof="0"/>
              <a:t>Vierte Ebene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3B2C5F9-4358-A05F-BE1B-DC3232E3A5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4B0F65-11DA-DDB0-E48A-235A7CD4CC3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3867F2A-E750-44E7-A740-D3E09DF683AD}" type="slidenum">
              <a:rPr lang="en-US" smtClean="0"/>
              <a:pPr/>
              <a:t>‹N›</a:t>
            </a:fld>
            <a:endParaRPr lang="en-US"/>
          </a:p>
        </p:txBody>
      </p:sp>
      <p:sp>
        <p:nvSpPr>
          <p:cNvPr id="8" name="Date Placeholder 4">
            <a:extLst>
              <a:ext uri="{FF2B5EF4-FFF2-40B4-BE49-F238E27FC236}">
                <a16:creationId xmlns:a16="http://schemas.microsoft.com/office/drawing/2014/main" id="{1A758394-6DE4-80A6-6ECF-A856305F1A75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6183222" y="6445096"/>
            <a:ext cx="4755345" cy="306766"/>
          </a:xfrm>
          <a:prstGeom prst="rect">
            <a:avLst/>
          </a:prstGeom>
        </p:spPr>
        <p:txBody>
          <a:bodyPr/>
          <a:lstStyle>
            <a:lvl1pPr>
              <a:defRPr sz="1482"/>
            </a:lvl1pPr>
          </a:lstStyle>
          <a:p>
            <a:r>
              <a:rPr lang="en-US" sz="1482"/>
              <a:t>PULP 10-Year Anniversary – Lugano 2023</a:t>
            </a:r>
          </a:p>
        </p:txBody>
      </p:sp>
    </p:spTree>
    <p:extLst>
      <p:ext uri="{BB962C8B-B14F-4D97-AF65-F5344CB8AC3E}">
        <p14:creationId xmlns:p14="http://schemas.microsoft.com/office/powerpoint/2010/main" val="554178464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1017" y="1055776"/>
            <a:ext cx="5333774" cy="2666928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00" indent="-177798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/>
              <a:t>Erste Ebene</a:t>
            </a:r>
          </a:p>
          <a:p>
            <a:pPr lvl="1"/>
            <a:r>
              <a:rPr lang="en-US" noProof="0"/>
              <a:t>Zweite Ebene</a:t>
            </a:r>
          </a:p>
          <a:p>
            <a:pPr lvl="2"/>
            <a:r>
              <a:rPr lang="en-US" noProof="0"/>
              <a:t>Dritte Ebene</a:t>
            </a:r>
          </a:p>
          <a:p>
            <a:pPr lvl="3"/>
            <a:r>
              <a:rPr lang="en-US" noProof="0"/>
              <a:t>Vierte Ebene</a:t>
            </a:r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7EFD657C-081B-244B-977B-C089FB58A1D2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5654795" y="1055776"/>
            <a:ext cx="5333774" cy="2666928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00" indent="-177798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 err="1"/>
              <a:t>Erste</a:t>
            </a:r>
            <a:r>
              <a:rPr lang="en-US" noProof="0"/>
              <a:t> Ebene</a:t>
            </a:r>
          </a:p>
          <a:p>
            <a:pPr lvl="1"/>
            <a:r>
              <a:rPr lang="en-US" noProof="0" err="1"/>
              <a:t>Zweite</a:t>
            </a:r>
            <a:r>
              <a:rPr lang="en-US" noProof="0"/>
              <a:t> Ebene</a:t>
            </a:r>
          </a:p>
          <a:p>
            <a:pPr lvl="2"/>
            <a:r>
              <a:rPr lang="en-US" noProof="0" err="1"/>
              <a:t>Dritte</a:t>
            </a:r>
            <a:r>
              <a:rPr lang="en-US" noProof="0"/>
              <a:t> Ebene</a:t>
            </a:r>
          </a:p>
          <a:p>
            <a:pPr lvl="3"/>
            <a:r>
              <a:rPr lang="en-US" noProof="0" err="1"/>
              <a:t>Vierte</a:t>
            </a:r>
            <a:r>
              <a:rPr lang="en-US" noProof="0"/>
              <a:t> Ebene</a:t>
            </a:r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A7A6DD52-705F-8C4E-BFBD-BE67BF0FB65A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321017" y="3722704"/>
            <a:ext cx="5333774" cy="2666928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00" indent="-177798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/>
              <a:t>Erste Ebene</a:t>
            </a:r>
          </a:p>
          <a:p>
            <a:pPr lvl="1"/>
            <a:r>
              <a:rPr lang="en-US" noProof="0"/>
              <a:t>Zweite Ebene</a:t>
            </a:r>
          </a:p>
          <a:p>
            <a:pPr lvl="2"/>
            <a:r>
              <a:rPr lang="en-US" noProof="0"/>
              <a:t>Dritte Ebene</a:t>
            </a:r>
          </a:p>
          <a:p>
            <a:pPr lvl="3"/>
            <a:r>
              <a:rPr lang="en-US" noProof="0"/>
              <a:t>Vierte Ebene</a:t>
            </a:r>
          </a:p>
        </p:txBody>
      </p:sp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A3ED5591-6176-CF4B-A32B-DDE9257B1FB2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5654795" y="3722704"/>
            <a:ext cx="5333774" cy="2666928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00" indent="-177798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/>
              <a:t>Erste Ebene</a:t>
            </a:r>
          </a:p>
          <a:p>
            <a:pPr lvl="1"/>
            <a:r>
              <a:rPr lang="en-US" noProof="0"/>
              <a:t>Zweite Ebene</a:t>
            </a:r>
          </a:p>
          <a:p>
            <a:pPr lvl="2"/>
            <a:r>
              <a:rPr lang="en-US" noProof="0"/>
              <a:t>Dritte Ebene</a:t>
            </a:r>
          </a:p>
          <a:p>
            <a:pPr lvl="3"/>
            <a:r>
              <a:rPr lang="en-US" noProof="0"/>
              <a:t>Vierte Ebene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92C3703-F424-8B60-F39C-21AD97BED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A41A96-8360-035A-4281-EFD9ECC9B8D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33867F2A-E750-44E7-A740-D3E09DF683AD}" type="slidenum">
              <a:rPr lang="en-US" smtClean="0"/>
              <a:pPr/>
              <a:t>‹N›</a:t>
            </a:fld>
            <a:endParaRPr lang="en-US"/>
          </a:p>
        </p:txBody>
      </p:sp>
      <p:sp>
        <p:nvSpPr>
          <p:cNvPr id="10" name="Date Placeholder 4">
            <a:extLst>
              <a:ext uri="{FF2B5EF4-FFF2-40B4-BE49-F238E27FC236}">
                <a16:creationId xmlns:a16="http://schemas.microsoft.com/office/drawing/2014/main" id="{40B17D3D-CDA8-B105-9A98-C9E7B2B28649}"/>
              </a:ext>
            </a:extLst>
          </p:cNvPr>
          <p:cNvSpPr>
            <a:spLocks noGrp="1"/>
          </p:cNvSpPr>
          <p:nvPr>
            <p:ph type="dt" sz="half" idx="19"/>
          </p:nvPr>
        </p:nvSpPr>
        <p:spPr>
          <a:xfrm>
            <a:off x="6183222" y="6445096"/>
            <a:ext cx="4755345" cy="306766"/>
          </a:xfrm>
          <a:prstGeom prst="rect">
            <a:avLst/>
          </a:prstGeom>
        </p:spPr>
        <p:txBody>
          <a:bodyPr/>
          <a:lstStyle>
            <a:lvl1pPr>
              <a:defRPr sz="1482"/>
            </a:lvl1pPr>
          </a:lstStyle>
          <a:p>
            <a:r>
              <a:rPr lang="en-US" sz="1482"/>
              <a:t>PULP 10-Year Anniversary – Lugano 2023</a:t>
            </a:r>
          </a:p>
        </p:txBody>
      </p:sp>
    </p:spTree>
    <p:extLst>
      <p:ext uri="{BB962C8B-B14F-4D97-AF65-F5344CB8AC3E}">
        <p14:creationId xmlns:p14="http://schemas.microsoft.com/office/powerpoint/2010/main" val="1466435080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492CF-D048-CF47-9D04-62CE98A96B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6CFAE4-C3FB-EECC-9391-42180C8309E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3867F2A-E750-44E7-A740-D3E09DF683AD}" type="slidenum">
              <a:rPr lang="en-US" smtClean="0"/>
              <a:pPr/>
              <a:t>‹N›</a:t>
            </a:fld>
            <a:endParaRPr lang="en-US"/>
          </a:p>
        </p:txBody>
      </p:sp>
      <p:sp>
        <p:nvSpPr>
          <p:cNvPr id="7" name="Date Placeholder 4">
            <a:extLst>
              <a:ext uri="{FF2B5EF4-FFF2-40B4-BE49-F238E27FC236}">
                <a16:creationId xmlns:a16="http://schemas.microsoft.com/office/drawing/2014/main" id="{39EEB302-887C-C8B4-4302-409CB0FFF42F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6183222" y="6445096"/>
            <a:ext cx="4755345" cy="306766"/>
          </a:xfrm>
          <a:prstGeom prst="rect">
            <a:avLst/>
          </a:prstGeom>
        </p:spPr>
        <p:txBody>
          <a:bodyPr/>
          <a:lstStyle>
            <a:lvl1pPr>
              <a:defRPr sz="1482"/>
            </a:lvl1pPr>
          </a:lstStyle>
          <a:p>
            <a:r>
              <a:rPr lang="en-US" sz="1482"/>
              <a:t>PULP 10-Year Anniversary – Lugano 2023</a:t>
            </a:r>
          </a:p>
        </p:txBody>
      </p:sp>
    </p:spTree>
    <p:extLst>
      <p:ext uri="{BB962C8B-B14F-4D97-AF65-F5344CB8AC3E}">
        <p14:creationId xmlns:p14="http://schemas.microsoft.com/office/powerpoint/2010/main" val="238937166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-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2956A24-FE4F-CC41-AE52-8BE952BA285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26452" y="378926"/>
            <a:ext cx="10667551" cy="628633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FE6CCC-D1E1-B799-B5CE-2644F751B6F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33867F2A-E750-44E7-A740-D3E09DF683AD}" type="slidenum">
              <a:rPr lang="en-US" smtClean="0"/>
              <a:pPr/>
              <a:t>‹N›</a:t>
            </a:fld>
            <a:endParaRPr lang="en-US"/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3A74AC92-343A-F768-04A5-175904AC0F7D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6183222" y="6445096"/>
            <a:ext cx="4755345" cy="306766"/>
          </a:xfrm>
          <a:prstGeom prst="rect">
            <a:avLst/>
          </a:prstGeom>
        </p:spPr>
        <p:txBody>
          <a:bodyPr/>
          <a:lstStyle>
            <a:lvl1pPr>
              <a:defRPr sz="1482"/>
            </a:lvl1pPr>
          </a:lstStyle>
          <a:p>
            <a:r>
              <a:rPr lang="en-US" sz="1482"/>
              <a:t>PULP 10-Year Anniversary – Lugano 2023</a:t>
            </a:r>
          </a:p>
        </p:txBody>
      </p:sp>
    </p:spTree>
    <p:extLst>
      <p:ext uri="{BB962C8B-B14F-4D97-AF65-F5344CB8AC3E}">
        <p14:creationId xmlns:p14="http://schemas.microsoft.com/office/powerpoint/2010/main" val="260749285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-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AB950E2-5B08-DE4D-85C1-073281664B68}"/>
              </a:ext>
            </a:extLst>
          </p:cNvPr>
          <p:cNvSpPr txBox="1"/>
          <p:nvPr userDrawn="1"/>
        </p:nvSpPr>
        <p:spPr>
          <a:xfrm>
            <a:off x="998583" y="5229773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761976"/>
            <a:endParaRPr lang="en-US" sz="2540" b="0" i="0">
              <a:solidFill>
                <a:schemeClr val="tx2"/>
              </a:solidFill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8EE0E5-389B-E95A-956D-3D22080BF0E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3867F2A-E750-44E7-A740-D3E09DF683AD}" type="slidenum">
              <a:rPr lang="en-US" smtClean="0"/>
              <a:pPr/>
              <a:t>‹N›</a:t>
            </a:fld>
            <a:endParaRPr lang="en-US"/>
          </a:p>
        </p:txBody>
      </p:sp>
      <p:sp>
        <p:nvSpPr>
          <p:cNvPr id="7" name="Date Placeholder 4">
            <a:extLst>
              <a:ext uri="{FF2B5EF4-FFF2-40B4-BE49-F238E27FC236}">
                <a16:creationId xmlns:a16="http://schemas.microsoft.com/office/drawing/2014/main" id="{A0B6D062-63EB-868E-5615-742B59F5E12A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6183222" y="6445096"/>
            <a:ext cx="4755345" cy="306766"/>
          </a:xfrm>
          <a:prstGeom prst="rect">
            <a:avLst/>
          </a:prstGeom>
        </p:spPr>
        <p:txBody>
          <a:bodyPr/>
          <a:lstStyle>
            <a:lvl1pPr>
              <a:defRPr sz="1482"/>
            </a:lvl1pPr>
          </a:lstStyle>
          <a:p>
            <a:r>
              <a:rPr lang="en-US" sz="1482"/>
              <a:t>PULP 10-Year Anniversary – Lugano 2023</a:t>
            </a:r>
          </a:p>
        </p:txBody>
      </p:sp>
    </p:spTree>
    <p:extLst>
      <p:ext uri="{BB962C8B-B14F-4D97-AF65-F5344CB8AC3E}">
        <p14:creationId xmlns:p14="http://schemas.microsoft.com/office/powerpoint/2010/main" val="40779341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in-Thi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60B9BE-1D26-7346-9AA8-506C5668F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68EB7E14-95DC-BD46-A92B-290E248FFCB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126342" y="990573"/>
            <a:ext cx="6857709" cy="5524351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3728336-7315-434C-A2F3-4C0D9A3AA41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16503" y="990573"/>
            <a:ext cx="3809839" cy="5524351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7B60C5-3431-02AA-0B19-3BC24C47C09F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DE280796-6E08-4525-ADFF-1ECB63783BC0}" type="datetimeFigureOut">
              <a:rPr lang="LID4096" smtClean="0"/>
              <a:t>08/23/2023</a:t>
            </a:fld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9E4A46-3F1B-65D6-3335-68EE16C10F5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EE1B353-4058-44C7-8B8C-7EA0B6664E22}" type="slidenum">
              <a:rPr lang="LID4096" smtClean="0"/>
              <a:t>‹N›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141985240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ick-Th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60B9BE-1D26-7346-9AA8-506C5668F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3728336-7315-434C-A2F3-4C0D9A3AA41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16504" y="990573"/>
            <a:ext cx="6857709" cy="5524351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68EB7E14-95DC-BD46-A92B-290E248FFCB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174213" y="990573"/>
            <a:ext cx="3809839" cy="5524351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04F791-F27E-1C90-770D-077FEE0FAC5D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4332841" y="6473766"/>
            <a:ext cx="6857709" cy="306766"/>
          </a:xfrm>
        </p:spPr>
        <p:txBody>
          <a:bodyPr/>
          <a:lstStyle/>
          <a:p>
            <a:fld id="{DE280796-6E08-4525-ADFF-1ECB63783BC0}" type="datetimeFigureOut">
              <a:rPr lang="LID4096" smtClean="0"/>
              <a:t>08/23/2023</a:t>
            </a:fld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F2004D-8CF5-4A97-B614-AEFFC81C9A1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EE1B353-4058-44C7-8B8C-7EA0B6664E22}" type="slidenum">
              <a:rPr lang="LID4096" smtClean="0"/>
              <a:t>‹N›</a:t>
            </a:fld>
            <a:endParaRPr lang="LID4096"/>
          </a:p>
        </p:txBody>
      </p:sp>
      <p:pic>
        <p:nvPicPr>
          <p:cNvPr id="4" name="Picture 3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18E580FC-E4F9-B96F-1B46-4AD9A30E7C2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9404" y="6417382"/>
            <a:ext cx="971910" cy="36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684753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e plus tw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71930-E256-A84E-8AC4-067EFE37D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4A658AA-5F13-9145-AA9C-7217BB8AFC6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16503" y="990573"/>
            <a:ext cx="10667548" cy="2666928"/>
          </a:xfrm>
          <a:effectLst/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DBBDF1A2-5CF8-E945-BD80-7B75AF0E158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16503" y="3660517"/>
            <a:ext cx="5333774" cy="2857423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D52D67F4-7CD9-7D48-9F3C-897EB7BBCA2F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650277" y="3660517"/>
            <a:ext cx="5333774" cy="2857423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174534-48AA-5A3E-1540-8E022C79DA82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DE280796-6E08-4525-ADFF-1ECB63783BC0}" type="datetimeFigureOut">
              <a:rPr lang="LID4096" smtClean="0"/>
              <a:t>08/23/2023</a:t>
            </a:fld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3C6C93-B908-A62A-A4B0-DF4DA716C1F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6EE1B353-4058-44C7-8B8C-7EA0B6664E22}" type="slidenum">
              <a:rPr lang="LID4096" smtClean="0"/>
              <a:t>‹N›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04051959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-by-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326058" y="990573"/>
            <a:ext cx="3428855" cy="5333856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00" indent="-177798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7EFD657C-081B-244B-977B-C089FB58A1D2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3945408" y="990573"/>
            <a:ext cx="3428855" cy="5333856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00" indent="-177798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C466C897-17D8-464D-80AC-5BEDA0432F94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7564755" y="990573"/>
            <a:ext cx="3428855" cy="5333856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00" indent="-177798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3B2C5F9-4358-A05F-BE1B-DC3232E3A5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FBAF7F8-062D-5945-57D0-C5DEA2735CF8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DE280796-6E08-4525-ADFF-1ECB63783BC0}" type="datetimeFigureOut">
              <a:rPr lang="LID4096" smtClean="0"/>
              <a:t>08/23/2023</a:t>
            </a:fld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4B0F65-11DA-DDB0-E48A-235A7CD4CC3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EE1B353-4058-44C7-8B8C-7EA0B6664E22}" type="slidenum">
              <a:rPr lang="LID4096" smtClean="0"/>
              <a:t>‹N›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91807739"/>
      </p:ext>
    </p:extLst>
  </p:cSld>
  <p:clrMapOvr>
    <a:masterClrMapping/>
  </p:clrMapOvr>
  <p:transition>
    <p:fade/>
  </p:transition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-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321017" y="990573"/>
            <a:ext cx="5333774" cy="2666928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00" indent="-177798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7EFD657C-081B-244B-977B-C089FB58A1D2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5654795" y="990573"/>
            <a:ext cx="5333774" cy="2666928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00" indent="-177798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A7A6DD52-705F-8C4E-BFBD-BE67BF0FB65A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321017" y="3657501"/>
            <a:ext cx="5333774" cy="2666928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00" indent="-177798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A3ED5591-6176-CF4B-A32B-DDE9257B1FB2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5654795" y="3657501"/>
            <a:ext cx="5333774" cy="2666928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00" indent="-177798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92C3703-F424-8B60-F39C-21AD97BED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5E07F18-7057-6D4C-C1AE-CDB7EFB5F7B6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DE280796-6E08-4525-ADFF-1ECB63783BC0}" type="datetimeFigureOut">
              <a:rPr lang="LID4096" smtClean="0"/>
              <a:t>08/23/2023</a:t>
            </a:fld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A41A96-8360-035A-4281-EFD9ECC9B8D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6EE1B353-4058-44C7-8B8C-7EA0B6664E22}" type="slidenum">
              <a:rPr lang="LID4096" smtClean="0"/>
              <a:t>‹N›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786263878"/>
      </p:ext>
    </p:extLst>
  </p:cSld>
  <p:clrMapOvr>
    <a:masterClrMapping/>
  </p:clrMapOvr>
  <p:transition>
    <p:fade/>
  </p:transition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492CF-D048-CF47-9D04-62CE98A96B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E011D7-C988-1AF4-003D-45A671E83A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80796-6E08-4525-ADFF-1ECB63783BC0}" type="datetimeFigureOut">
              <a:rPr lang="LID4096" smtClean="0"/>
              <a:t>08/23/2023</a:t>
            </a:fld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6CFAE4-C3FB-EECC-9391-42180C8309E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EE1B353-4058-44C7-8B8C-7EA0B6664E22}" type="slidenum">
              <a:rPr lang="LID4096" smtClean="0"/>
              <a:t>‹N›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436053673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sv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6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5.png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4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theme" Target="../theme/theme2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1.png"/><Relationship Id="rId9" Type="http://schemas.openxmlformats.org/officeDocument/2006/relationships/image" Target="../media/image6.png"/></Relationships>
</file>

<file path=ppt/slideMasters/_rels/slideMaster3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slideLayout" Target="../slideLayouts/slideLayout22.xml"/><Relationship Id="rId7" Type="http://schemas.openxmlformats.org/officeDocument/2006/relationships/image" Target="../media/image12.png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theme" Target="../theme/theme3.xml"/><Relationship Id="rId9" Type="http://schemas.openxmlformats.org/officeDocument/2006/relationships/image" Target="../media/image6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theme" Target="../theme/theme4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1.png"/><Relationship Id="rId9" Type="http://schemas.openxmlformats.org/officeDocument/2006/relationships/image" Target="../media/image6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theme" Target="../theme/theme5.xml"/><Relationship Id="rId17" Type="http://schemas.openxmlformats.org/officeDocument/2006/relationships/image" Target="../media/image6.png"/><Relationship Id="rId2" Type="http://schemas.openxmlformats.org/officeDocument/2006/relationships/slideLayout" Target="../slideLayouts/slideLayout26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5" Type="http://schemas.openxmlformats.org/officeDocument/2006/relationships/image" Target="../media/image3.svg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1A68F4BE-4FA3-A584-7D5F-A0B5C00AA917}"/>
              </a:ext>
            </a:extLst>
          </p:cNvPr>
          <p:cNvSpPr/>
          <p:nvPr/>
        </p:nvSpPr>
        <p:spPr>
          <a:xfrm rot="16200000">
            <a:off x="11007345" y="7"/>
            <a:ext cx="1184664" cy="1184646"/>
          </a:xfrm>
          <a:prstGeom prst="triangle">
            <a:avLst>
              <a:gd name="adj" fmla="val 100000"/>
            </a:avLst>
          </a:prstGeom>
          <a:solidFill>
            <a:srgbClr val="16863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05" b="1" i="0" cap="none" spc="0" noProof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16503" y="180326"/>
            <a:ext cx="10667548" cy="657050"/>
          </a:xfrm>
          <a:prstGeom prst="rect">
            <a:avLst/>
          </a:prstGeom>
          <a:noFill/>
        </p:spPr>
        <p:txBody>
          <a:bodyPr vert="horz" lIns="0" tIns="0" rIns="0" bIns="0" rtlCol="0" anchor="ctr">
            <a:noAutofit/>
          </a:bodyPr>
          <a:lstStyle/>
          <a:p>
            <a:r>
              <a:rPr lang="en-US" noProof="0"/>
              <a:t>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6504" y="991347"/>
            <a:ext cx="10667550" cy="5524351"/>
          </a:xfrm>
          <a:prstGeom prst="rect">
            <a:avLst/>
          </a:prstGeom>
        </p:spPr>
        <p:txBody>
          <a:bodyPr vert="horz" lIns="0" tIns="46800" rIns="0" bIns="45720" rtlCol="0">
            <a:noAutofit/>
          </a:bodyPr>
          <a:lstStyle/>
          <a:p>
            <a:pPr lvl="0"/>
            <a:r>
              <a:rPr lang="en-US" noProof="0"/>
              <a:t>First line of text</a:t>
            </a:r>
          </a:p>
          <a:p>
            <a:pPr lvl="1"/>
            <a:r>
              <a:rPr lang="en-US" noProof="0"/>
              <a:t>Subtitle</a:t>
            </a:r>
          </a:p>
          <a:p>
            <a:pPr lvl="2"/>
            <a:r>
              <a:rPr lang="en-US" noProof="0"/>
              <a:t>Sub-subtitle</a:t>
            </a:r>
          </a:p>
          <a:p>
            <a:pPr lvl="3"/>
            <a:r>
              <a:rPr lang="en-US" noProof="0"/>
              <a:t>Normally this should not be here</a:t>
            </a:r>
          </a:p>
          <a:p>
            <a:pPr lvl="4"/>
            <a:r>
              <a:rPr lang="en-US" noProof="0"/>
              <a:t>This level should not be used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1254CD-0FE2-BE4E-B26C-04DE1C684BCF}"/>
              </a:ext>
            </a:extLst>
          </p:cNvPr>
          <p:cNvSpPr txBox="1"/>
          <p:nvPr/>
        </p:nvSpPr>
        <p:spPr>
          <a:xfrm>
            <a:off x="7484226" y="4962107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761976"/>
            <a:endParaRPr lang="en-US" sz="2540" b="0" i="0" noProof="0">
              <a:solidFill>
                <a:schemeClr val="tx2"/>
              </a:solidFill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13039F93-7DF2-60D6-16FF-CF97CC82260A}"/>
              </a:ext>
            </a:extLst>
          </p:cNvPr>
          <p:cNvSpPr/>
          <p:nvPr/>
        </p:nvSpPr>
        <p:spPr>
          <a:xfrm rot="2700000">
            <a:off x="11085905" y="380600"/>
            <a:ext cx="379300" cy="379294"/>
          </a:xfrm>
          <a:prstGeom prst="roundRect">
            <a:avLst>
              <a:gd name="adj" fmla="val 5238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05" b="1" i="0" cap="none" spc="0" noProof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09CDF760-B7EB-2325-77A0-22D2F750C836}"/>
              </a:ext>
            </a:extLst>
          </p:cNvPr>
          <p:cNvSpPr/>
          <p:nvPr/>
        </p:nvSpPr>
        <p:spPr>
          <a:xfrm rot="2700000">
            <a:off x="11288321" y="229855"/>
            <a:ext cx="680796" cy="680785"/>
          </a:xfrm>
          <a:prstGeom prst="roundRect">
            <a:avLst>
              <a:gd name="adj" fmla="val 5238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05" b="1" i="0" cap="none" spc="0" noProof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17EA5A80-7EE5-E82F-A70F-F148FEF32070}"/>
              </a:ext>
            </a:extLst>
          </p:cNvPr>
          <p:cNvPicPr>
            <a:picLocks noChangeAspect="1"/>
          </p:cNvPicPr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11069708" y="149147"/>
            <a:ext cx="981397" cy="842200"/>
          </a:xfrm>
          <a:prstGeom prst="rect">
            <a:avLst/>
          </a:prstGeom>
          <a:ln w="66675">
            <a:noFill/>
          </a:ln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id="{CE150080-BAE7-649E-4121-028FCE97E94A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316504" y="6517136"/>
            <a:ext cx="1170551" cy="195094"/>
          </a:xfrm>
          <a:prstGeom prst="rect">
            <a:avLst/>
          </a:prstGeom>
        </p:spPr>
      </p:pic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49E47C37-BCE1-4614-AE3E-45ACADA099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417846" y="6483843"/>
            <a:ext cx="6857709" cy="30676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376">
                <a:solidFill>
                  <a:schemeClr val="tx1"/>
                </a:solidFill>
                <a:latin typeface="+mn-lt"/>
                <a:ea typeface="Roboto Condensed Light" panose="02000000000000000000" pitchFamily="2" charset="0"/>
              </a:defRPr>
            </a:lvl1pPr>
          </a:lstStyle>
          <a:p>
            <a:fld id="{DE280796-6E08-4525-ADFF-1ECB63783BC0}" type="datetimeFigureOut">
              <a:rPr lang="LID4096" smtClean="0"/>
              <a:t>08/23/2023</a:t>
            </a:fld>
            <a:endParaRPr lang="LID4096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CE1F04B2-B646-8D37-E904-D661D57AA4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85676" y="6473766"/>
            <a:ext cx="598375" cy="30839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376">
                <a:solidFill>
                  <a:schemeClr val="tx1"/>
                </a:solidFill>
                <a:latin typeface="+mn-lt"/>
                <a:ea typeface="Roboto Condensed Light" panose="02000000000000000000" pitchFamily="2" charset="0"/>
              </a:defRPr>
            </a:lvl1pPr>
          </a:lstStyle>
          <a:p>
            <a:fld id="{6EE1B353-4058-44C7-8B8C-7EA0B6664E22}" type="slidenum">
              <a:rPr lang="LID4096" smtClean="0"/>
              <a:t>‹N›</a:t>
            </a:fld>
            <a:endParaRPr lang="LID4096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131B79E-8CB6-5631-3915-CC4CDC568AD6}"/>
              </a:ext>
            </a:extLst>
          </p:cNvPr>
          <p:cNvGrpSpPr/>
          <p:nvPr/>
        </p:nvGrpSpPr>
        <p:grpSpPr>
          <a:xfrm>
            <a:off x="1624922" y="6474583"/>
            <a:ext cx="1418460" cy="306766"/>
            <a:chOff x="3645356" y="188193"/>
            <a:chExt cx="5677387" cy="1227805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1FF2B1B9-AABB-9441-96A8-CE0074DD28E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2"/>
            <a:srcRect l="25668" r="25422" b="25369"/>
            <a:stretch/>
          </p:blipFill>
          <p:spPr>
            <a:xfrm>
              <a:off x="3645356" y="188193"/>
              <a:ext cx="1265256" cy="1227805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30E9E285-4AAB-8031-4F60-6404016D5764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2"/>
            <a:srcRect t="80435"/>
            <a:stretch/>
          </p:blipFill>
          <p:spPr>
            <a:xfrm>
              <a:off x="5015386" y="482548"/>
              <a:ext cx="4307357" cy="535960"/>
            </a:xfrm>
            <a:prstGeom prst="rect">
              <a:avLst/>
            </a:prstGeom>
          </p:spPr>
        </p:pic>
      </p:grpSp>
      <p:pic>
        <p:nvPicPr>
          <p:cNvPr id="4" name="Picture 6">
            <a:extLst>
              <a:ext uri="{FF2B5EF4-FFF2-40B4-BE49-F238E27FC236}">
                <a16:creationId xmlns:a16="http://schemas.microsoft.com/office/drawing/2014/main" id="{4EBF1FB1-1BBD-48BA-BD7C-CBB690F60B62}"/>
              </a:ext>
            </a:extLst>
          </p:cNvPr>
          <p:cNvPicPr>
            <a:picLocks noChangeAspect="1"/>
          </p:cNvPicPr>
          <p:nvPr userDrawn="1"/>
        </p:nvPicPr>
        <p:blipFill>
          <a:blip r:embed="rId23"/>
          <a:stretch>
            <a:fillRect/>
          </a:stretch>
        </p:blipFill>
        <p:spPr>
          <a:xfrm>
            <a:off x="11007351" y="5422487"/>
            <a:ext cx="961338" cy="1441626"/>
          </a:xfrm>
          <a:prstGeom prst="rect">
            <a:avLst/>
          </a:prstGeom>
        </p:spPr>
      </p:pic>
      <p:pic>
        <p:nvPicPr>
          <p:cNvPr id="6" name="Picture 5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621EC05B-CDA1-4EB1-2712-8EF034CF3570}"/>
              </a:ext>
            </a:extLst>
          </p:cNvPr>
          <p:cNvPicPr>
            <a:picLocks noChangeAspect="1"/>
          </p:cNvPicPr>
          <p:nvPr userDrawn="1"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9456" y="6407322"/>
            <a:ext cx="1109932" cy="414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8081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81" r:id="rId13"/>
    <p:sldLayoutId id="2147483710" r:id="rId14"/>
    <p:sldLayoutId id="2147483711" r:id="rId15"/>
    <p:sldLayoutId id="2147483712" r:id="rId16"/>
    <p:sldLayoutId id="2147483713" r:id="rId17"/>
  </p:sldLayoutIdLst>
  <p:hf hdr="0" ftr="0" dt="0"/>
  <p:txStyles>
    <p:titleStyle>
      <a:lvl1pPr algn="l" defTabSz="914389" rtl="0" eaLnBrk="1" latinLnBrk="0" hangingPunct="1">
        <a:lnSpc>
          <a:spcPct val="90000"/>
        </a:lnSpc>
        <a:spcBef>
          <a:spcPct val="0"/>
        </a:spcBef>
        <a:buNone/>
        <a:defRPr sz="3810" b="0" i="0" kern="1200" spc="-106" baseline="0">
          <a:ln w="15875" cmpd="sng">
            <a:noFill/>
            <a:round/>
          </a:ln>
          <a:solidFill>
            <a:schemeClr val="accent3"/>
          </a:solidFill>
          <a:latin typeface="+mj-lt"/>
          <a:ea typeface="Roboto" panose="02000000000000000000" pitchFamily="2" charset="0"/>
          <a:cs typeface="Roboto" panose="02000000000000000000" pitchFamily="2" charset="0"/>
        </a:defRPr>
      </a:lvl1pPr>
    </p:titleStyle>
    <p:bodyStyle>
      <a:lvl1pPr marL="304795" indent="-304795" algn="l" defTabSz="761976" rtl="0" eaLnBrk="1" latinLnBrk="0" hangingPunct="1">
        <a:lnSpc>
          <a:spcPct val="100000"/>
        </a:lnSpc>
        <a:spcBef>
          <a:spcPts val="1270"/>
        </a:spcBef>
        <a:buClr>
          <a:schemeClr val="tx1"/>
        </a:buClr>
        <a:buSzPct val="90000"/>
        <a:buFont typeface="Arial" panose="020B0604020202020204" pitchFamily="34" charset="0"/>
        <a:buChar char="•"/>
        <a:defRPr sz="2540" b="0" i="0" kern="1200">
          <a:solidFill>
            <a:schemeClr val="tx1"/>
          </a:solidFill>
          <a:latin typeface="+mn-lt"/>
          <a:ea typeface="Roboto Light" panose="02000000000000000000" pitchFamily="2" charset="0"/>
          <a:cs typeface="Roboto Light" panose="02000000000000000000" pitchFamily="2" charset="0"/>
        </a:defRPr>
      </a:lvl1pPr>
      <a:lvl2pPr marL="533383" indent="-228597" algn="l" defTabSz="761976" rtl="0" eaLnBrk="1" latinLnBrk="0" hangingPunct="1">
        <a:lnSpc>
          <a:spcPct val="100000"/>
        </a:lnSpc>
        <a:spcBef>
          <a:spcPts val="635"/>
        </a:spcBef>
        <a:buClr>
          <a:schemeClr val="tx1"/>
        </a:buClr>
        <a:buSzPct val="90000"/>
        <a:buFont typeface="Arial" panose="020B0604020202020204" pitchFamily="34" charset="0"/>
        <a:buChar char="•"/>
        <a:defRPr sz="2117" b="0" i="0" kern="1200">
          <a:solidFill>
            <a:schemeClr val="tx1"/>
          </a:solidFill>
          <a:latin typeface="+mn-lt"/>
          <a:ea typeface="Roboto Light" panose="02000000000000000000" pitchFamily="2" charset="0"/>
          <a:cs typeface="Roboto Light" panose="02000000000000000000" pitchFamily="2" charset="0"/>
        </a:defRPr>
      </a:lvl2pPr>
      <a:lvl3pPr marL="761976" indent="-228597" algn="l" defTabSz="914389" rtl="0" eaLnBrk="1" latinLnBrk="0" hangingPunct="1">
        <a:lnSpc>
          <a:spcPct val="100000"/>
        </a:lnSpc>
        <a:spcBef>
          <a:spcPts val="635"/>
        </a:spcBef>
        <a:buClr>
          <a:schemeClr val="tx1"/>
        </a:buClr>
        <a:buSzPct val="90000"/>
        <a:buFont typeface="Arial" panose="020B0604020202020204" pitchFamily="34" charset="0"/>
        <a:buChar char="•"/>
        <a:defRPr sz="1905" b="0" i="0" kern="1200">
          <a:solidFill>
            <a:schemeClr val="tx1"/>
          </a:solidFill>
          <a:latin typeface="+mn-lt"/>
          <a:ea typeface="Roboto Light" panose="02000000000000000000" pitchFamily="2" charset="0"/>
          <a:cs typeface="Roboto Light" panose="02000000000000000000" pitchFamily="2" charset="0"/>
        </a:defRPr>
      </a:lvl3pPr>
      <a:lvl4pPr marL="990569" indent="-228597" algn="l" defTabSz="914389" rtl="0" eaLnBrk="1" latinLnBrk="0" hangingPunct="1">
        <a:lnSpc>
          <a:spcPct val="100000"/>
        </a:lnSpc>
        <a:spcBef>
          <a:spcPts val="0"/>
        </a:spcBef>
        <a:buClr>
          <a:schemeClr val="tx1"/>
        </a:buClr>
        <a:buSzPct val="90000"/>
        <a:buFont typeface="Arial" panose="020B0604020202020204" pitchFamily="34" charset="0"/>
        <a:buChar char="•"/>
        <a:defRPr sz="1270" b="0" i="0" kern="1200">
          <a:solidFill>
            <a:schemeClr val="tx1"/>
          </a:solidFill>
          <a:latin typeface="+mn-lt"/>
          <a:ea typeface="Roboto Light" panose="02000000000000000000" pitchFamily="2" charset="0"/>
          <a:cs typeface="Roboto Light" panose="02000000000000000000" pitchFamily="2" charset="0"/>
        </a:defRPr>
      </a:lvl4pPr>
      <a:lvl5pPr marL="1219162" indent="-228597" algn="l" defTabSz="914389" rtl="0" eaLnBrk="1" latinLnBrk="0" hangingPunct="1">
        <a:lnSpc>
          <a:spcPct val="100000"/>
        </a:lnSpc>
        <a:spcBef>
          <a:spcPts val="0"/>
        </a:spcBef>
        <a:buClr>
          <a:schemeClr val="tx1"/>
        </a:buClr>
        <a:buSzPct val="90000"/>
        <a:buFont typeface="Arial" panose="020B0604020202020204" pitchFamily="34" charset="0"/>
        <a:buChar char="•"/>
        <a:defRPr sz="1164" b="0" i="0" kern="1200">
          <a:solidFill>
            <a:schemeClr val="tx1"/>
          </a:solidFill>
          <a:latin typeface="+mn-lt"/>
          <a:ea typeface="Roboto Light" panose="02000000000000000000" pitchFamily="2" charset="0"/>
          <a:cs typeface="Roboto Light" panose="02000000000000000000" pitchFamily="2" charset="0"/>
        </a:defRPr>
      </a:lvl5pPr>
      <a:lvl6pPr marL="2514569" indent="-228597" algn="l" defTabSz="91438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64" indent="-228597" algn="l" defTabSz="91438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58" indent="-228597" algn="l" defTabSz="91438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52" indent="-228597" algn="l" defTabSz="91438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94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89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83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77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71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67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61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55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6">
            <a:extLst>
              <a:ext uri="{FF2B5EF4-FFF2-40B4-BE49-F238E27FC236}">
                <a16:creationId xmlns:a16="http://schemas.microsoft.com/office/drawing/2014/main" id="{A21F4A92-B526-C0E2-7CA3-0721D7897FD8}"/>
              </a:ext>
            </a:extLst>
          </p:cNvPr>
          <p:cNvSpPr txBox="1">
            <a:spLocks/>
          </p:cNvSpPr>
          <p:nvPr/>
        </p:nvSpPr>
        <p:spPr>
          <a:xfrm>
            <a:off x="-4489" y="17253"/>
            <a:ext cx="6095742" cy="6858000"/>
          </a:xfrm>
          <a:prstGeom prst="rect">
            <a:avLst/>
          </a:prstGeom>
          <a:solidFill>
            <a:srgbClr val="FFFFFF"/>
          </a:solidFill>
        </p:spPr>
        <p:txBody>
          <a:bodyPr lIns="571476" tIns="1181050" rIns="0"/>
          <a:lstStyle>
            <a:lvl1pPr marL="0" indent="0" algn="l" defTabSz="720000" rtl="0" eaLnBrk="1" latinLnBrk="0" hangingPunct="1">
              <a:lnSpc>
                <a:spcPts val="2100"/>
              </a:lnSpc>
              <a:spcBef>
                <a:spcPts val="100"/>
              </a:spcBef>
              <a:buClr>
                <a:schemeClr val="tx1"/>
              </a:buClr>
              <a:buSzPct val="90000"/>
              <a:buFont typeface="Arial" panose="020B0604020202020204" pitchFamily="34" charset="0"/>
              <a:buNone/>
              <a:defRPr lang="en-US" sz="1800" b="0" i="0" kern="1200" dirty="0" smtClean="0">
                <a:solidFill>
                  <a:schemeClr val="bg2"/>
                </a:solidFill>
                <a:latin typeface="Consolas" panose="020B0609020204030204" pitchFamily="49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287996" indent="0" algn="l" defTabSz="7200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SzPct val="90000"/>
              <a:buFont typeface="Arial" panose="020B0604020202020204" pitchFamily="34" charset="0"/>
              <a:buNone/>
              <a:defRPr sz="2000" b="0" i="0" kern="1200">
                <a:solidFill>
                  <a:schemeClr val="tx1"/>
                </a:solidFill>
                <a:latin typeface="Consolas" panose="020B0609020204030204" pitchFamily="49" charset="0"/>
                <a:ea typeface="Roboto Light" panose="02000000000000000000" pitchFamily="2" charset="0"/>
                <a:cs typeface="Roboto Light" panose="02000000000000000000" pitchFamily="2" charset="0"/>
              </a:defRPr>
            </a:lvl2pPr>
            <a:lvl3pPr marL="503996" indent="0" algn="l" defTabSz="864017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SzPct val="90000"/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Consolas" panose="020B0609020204030204" pitchFamily="49" charset="0"/>
                <a:ea typeface="Roboto Light" panose="02000000000000000000" pitchFamily="2" charset="0"/>
                <a:cs typeface="Roboto Light" panose="02000000000000000000" pitchFamily="2" charset="0"/>
              </a:defRPr>
            </a:lvl3pPr>
            <a:lvl4pPr marL="719996" indent="0" algn="l" defTabSz="864017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SzPct val="90000"/>
              <a:buFont typeface="Arial" panose="020B0604020202020204" pitchFamily="34" charset="0"/>
              <a:buNone/>
              <a:defRPr sz="1200" b="0" i="0" kern="1200">
                <a:solidFill>
                  <a:schemeClr val="tx1"/>
                </a:solidFill>
                <a:latin typeface="Consolas" panose="020B0609020204030204" pitchFamily="49" charset="0"/>
                <a:ea typeface="Roboto Light" panose="02000000000000000000" pitchFamily="2" charset="0"/>
                <a:cs typeface="Roboto Light" panose="02000000000000000000" pitchFamily="2" charset="0"/>
              </a:defRPr>
            </a:lvl4pPr>
            <a:lvl5pPr marL="935996" indent="0" algn="l" defTabSz="864017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SzPct val="90000"/>
              <a:buFont typeface="Arial" panose="020B0604020202020204" pitchFamily="34" charset="0"/>
              <a:buNone/>
              <a:defRPr sz="1100" b="0" i="0" kern="1200">
                <a:solidFill>
                  <a:schemeClr val="tx1"/>
                </a:solidFill>
                <a:latin typeface="Consolas" panose="020B0609020204030204" pitchFamily="49" charset="0"/>
                <a:ea typeface="Roboto Light" panose="02000000000000000000" pitchFamily="2" charset="0"/>
                <a:cs typeface="Roboto Light" panose="02000000000000000000" pitchFamily="2" charset="0"/>
              </a:defRPr>
            </a:lvl5pPr>
            <a:lvl6pPr marL="2376046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8054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40062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72070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de-CH" sz="1905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16503" y="180326"/>
            <a:ext cx="10667548" cy="657050"/>
          </a:xfrm>
          <a:prstGeom prst="rect">
            <a:avLst/>
          </a:prstGeom>
          <a:noFill/>
        </p:spPr>
        <p:txBody>
          <a:bodyPr vert="horz" lIns="0" tIns="0" rIns="0" bIns="0" rtlCol="0" anchor="ctr">
            <a:noAutofit/>
          </a:bodyPr>
          <a:lstStyle/>
          <a:p>
            <a:r>
              <a:rPr lang="en-US"/>
              <a:t>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6503" y="991347"/>
            <a:ext cx="5333774" cy="5524351"/>
          </a:xfrm>
          <a:prstGeom prst="rect">
            <a:avLst/>
          </a:prstGeom>
        </p:spPr>
        <p:txBody>
          <a:bodyPr vert="horz" lIns="0" tIns="46800" rIns="0" bIns="45720" rtlCol="0">
            <a:noAutofit/>
          </a:bodyPr>
          <a:lstStyle/>
          <a:p>
            <a:pPr lvl="0"/>
            <a:r>
              <a:rPr lang="en-US"/>
              <a:t>First line of text</a:t>
            </a:r>
          </a:p>
          <a:p>
            <a:pPr lvl="1"/>
            <a:r>
              <a:rPr lang="en-US"/>
              <a:t>Subtitle</a:t>
            </a:r>
          </a:p>
          <a:p>
            <a:pPr lvl="2"/>
            <a:r>
              <a:rPr lang="en-US"/>
              <a:t>Sub-subtitle</a:t>
            </a:r>
          </a:p>
          <a:p>
            <a:pPr lvl="3"/>
            <a:r>
              <a:rPr lang="en-US"/>
              <a:t>Normally this should not be here</a:t>
            </a:r>
          </a:p>
          <a:p>
            <a:pPr lvl="4"/>
            <a:r>
              <a:rPr lang="en-US"/>
              <a:t>This level should not be used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13039F93-7DF2-60D6-16FF-CF97CC82260A}"/>
              </a:ext>
            </a:extLst>
          </p:cNvPr>
          <p:cNvSpPr/>
          <p:nvPr/>
        </p:nvSpPr>
        <p:spPr>
          <a:xfrm rot="2700000">
            <a:off x="11085905" y="380600"/>
            <a:ext cx="379300" cy="379294"/>
          </a:xfrm>
          <a:prstGeom prst="roundRect">
            <a:avLst>
              <a:gd name="adj" fmla="val 5238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CH" sz="1905" b="1" i="0" cap="none" spc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09CDF760-B7EB-2325-77A0-22D2F750C836}"/>
              </a:ext>
            </a:extLst>
          </p:cNvPr>
          <p:cNvSpPr/>
          <p:nvPr/>
        </p:nvSpPr>
        <p:spPr>
          <a:xfrm rot="2700000">
            <a:off x="11288321" y="229855"/>
            <a:ext cx="680796" cy="680785"/>
          </a:xfrm>
          <a:prstGeom prst="roundRect">
            <a:avLst>
              <a:gd name="adj" fmla="val 5238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CH" sz="1905" b="1" i="0" cap="none" spc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17EA5A80-7EE5-E82F-A70F-F148FEF32070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069708" y="149147"/>
            <a:ext cx="981397" cy="842200"/>
          </a:xfrm>
          <a:prstGeom prst="rect">
            <a:avLst/>
          </a:prstGeom>
          <a:ln w="66675">
            <a:noFill/>
          </a:ln>
        </p:spPr>
      </p:pic>
      <p:sp>
        <p:nvSpPr>
          <p:cNvPr id="15" name="Date Placeholder 12">
            <a:extLst>
              <a:ext uri="{FF2B5EF4-FFF2-40B4-BE49-F238E27FC236}">
                <a16:creationId xmlns:a16="http://schemas.microsoft.com/office/drawing/2014/main" id="{18D25101-8D3A-4FCE-AD45-EFF7381EEA8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403412" y="6491552"/>
            <a:ext cx="6857709" cy="30676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376">
                <a:solidFill>
                  <a:schemeClr val="tx1"/>
                </a:solidFill>
                <a:latin typeface="+mn-lt"/>
                <a:ea typeface="Roboto Condensed Light" panose="02000000000000000000" pitchFamily="2" charset="0"/>
              </a:defRPr>
            </a:lvl1pPr>
          </a:lstStyle>
          <a:p>
            <a:r>
              <a:rPr lang="en-US"/>
              <a:t>Add </a:t>
            </a:r>
            <a:r>
              <a:rPr lang="en-US" i="1"/>
              <a:t>date</a:t>
            </a:r>
            <a:r>
              <a:rPr lang="en-US"/>
              <a:t> or a third information here</a:t>
            </a:r>
          </a:p>
        </p:txBody>
      </p:sp>
      <p:sp>
        <p:nvSpPr>
          <p:cNvPr id="16" name="Slide Number Placeholder 13">
            <a:extLst>
              <a:ext uri="{FF2B5EF4-FFF2-40B4-BE49-F238E27FC236}">
                <a16:creationId xmlns:a16="http://schemas.microsoft.com/office/drawing/2014/main" id="{9FD5FD96-2F1C-A83C-31B3-F7A0C195B0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85676" y="6473766"/>
            <a:ext cx="598375" cy="30839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376">
                <a:solidFill>
                  <a:schemeClr val="bg2"/>
                </a:solidFill>
                <a:latin typeface="+mn-lt"/>
                <a:ea typeface="Roboto Condensed Light" panose="02000000000000000000" pitchFamily="2" charset="0"/>
              </a:defRPr>
            </a:lvl1pPr>
          </a:lstStyle>
          <a:p>
            <a:fld id="{33867F2A-E750-44E7-A740-D3E09DF683AD}" type="slidenum">
              <a:rPr lang="en-US" smtClean="0"/>
              <a:pPr/>
              <a:t>‹N›</a:t>
            </a:fld>
            <a:endParaRPr lang="en-US"/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69038FDA-08BA-A66A-1241-36A63C5958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6504" y="6517136"/>
            <a:ext cx="1170551" cy="195094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C5D4EFA1-A84C-F8AD-9799-5ACEE8E43DC7}"/>
              </a:ext>
            </a:extLst>
          </p:cNvPr>
          <p:cNvGrpSpPr/>
          <p:nvPr/>
        </p:nvGrpSpPr>
        <p:grpSpPr>
          <a:xfrm>
            <a:off x="1624922" y="6474583"/>
            <a:ext cx="1418460" cy="306766"/>
            <a:chOff x="3645356" y="188193"/>
            <a:chExt cx="5677387" cy="1227805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7D51C634-BBE7-C8AC-9A88-CD89B5500A4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7"/>
            <a:srcRect l="25668" r="25422" b="25369"/>
            <a:stretch/>
          </p:blipFill>
          <p:spPr>
            <a:xfrm>
              <a:off x="3645356" y="188193"/>
              <a:ext cx="1265256" cy="1227805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CA97D5C1-9506-E7FC-7C0D-931DA2D5FC0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7"/>
            <a:srcRect t="80435"/>
            <a:stretch/>
          </p:blipFill>
          <p:spPr>
            <a:xfrm>
              <a:off x="5015386" y="482548"/>
              <a:ext cx="4307357" cy="535960"/>
            </a:xfrm>
            <a:prstGeom prst="rect">
              <a:avLst/>
            </a:prstGeom>
          </p:spPr>
        </p:pic>
      </p:grpSp>
      <p:pic>
        <p:nvPicPr>
          <p:cNvPr id="4" name="Picture 6">
            <a:extLst>
              <a:ext uri="{FF2B5EF4-FFF2-40B4-BE49-F238E27FC236}">
                <a16:creationId xmlns:a16="http://schemas.microsoft.com/office/drawing/2014/main" id="{07D8001C-F277-084F-DF18-0799018D1999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11007351" y="5422487"/>
            <a:ext cx="961338" cy="1441626"/>
          </a:xfrm>
          <a:prstGeom prst="rect">
            <a:avLst/>
          </a:prstGeom>
          <a:solidFill>
            <a:schemeClr val="accent3">
              <a:lumMod val="75000"/>
              <a:alpha val="0"/>
            </a:schemeClr>
          </a:solidFill>
        </p:spPr>
      </p:pic>
      <p:pic>
        <p:nvPicPr>
          <p:cNvPr id="5" name="Picture 4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30E584EC-5E83-CE1B-817D-76E8A9F62853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9456" y="6407322"/>
            <a:ext cx="1109932" cy="414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2384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</p:sldLayoutIdLst>
  <p:hf hdr="0" ftr="0"/>
  <p:txStyles>
    <p:titleStyle>
      <a:lvl1pPr algn="l" defTabSz="914389" rtl="0" eaLnBrk="1" latinLnBrk="0" hangingPunct="1">
        <a:lnSpc>
          <a:spcPct val="90000"/>
        </a:lnSpc>
        <a:spcBef>
          <a:spcPct val="0"/>
        </a:spcBef>
        <a:buNone/>
        <a:defRPr sz="3810" b="0" i="0" kern="1200" spc="-106" baseline="0">
          <a:ln w="15875" cmpd="sng">
            <a:noFill/>
            <a:round/>
          </a:ln>
          <a:solidFill>
            <a:schemeClr val="accent3"/>
          </a:solidFill>
          <a:latin typeface="+mj-lt"/>
          <a:ea typeface="Roboto" panose="02000000000000000000" pitchFamily="2" charset="0"/>
          <a:cs typeface="Roboto" panose="02000000000000000000" pitchFamily="2" charset="0"/>
        </a:defRPr>
      </a:lvl1pPr>
    </p:titleStyle>
    <p:bodyStyle>
      <a:lvl1pPr marL="304795" indent="-304795" algn="l" defTabSz="761976" rtl="0" eaLnBrk="1" latinLnBrk="0" hangingPunct="1">
        <a:lnSpc>
          <a:spcPct val="100000"/>
        </a:lnSpc>
        <a:spcBef>
          <a:spcPts val="1270"/>
        </a:spcBef>
        <a:buClr>
          <a:schemeClr val="tx1"/>
        </a:buClr>
        <a:buSzPct val="90000"/>
        <a:buFont typeface="Arial" panose="020B0604020202020204" pitchFamily="34" charset="0"/>
        <a:buChar char="•"/>
        <a:defRPr sz="2540" b="0" i="0" kern="1200">
          <a:solidFill>
            <a:schemeClr val="tx1"/>
          </a:solidFill>
          <a:latin typeface="+mn-lt"/>
          <a:ea typeface="Roboto Light" panose="02000000000000000000" pitchFamily="2" charset="0"/>
          <a:cs typeface="Roboto Light" panose="02000000000000000000" pitchFamily="2" charset="0"/>
        </a:defRPr>
      </a:lvl1pPr>
      <a:lvl2pPr marL="533383" indent="-228597" algn="l" defTabSz="761976" rtl="0" eaLnBrk="1" latinLnBrk="0" hangingPunct="1">
        <a:lnSpc>
          <a:spcPct val="100000"/>
        </a:lnSpc>
        <a:spcBef>
          <a:spcPts val="635"/>
        </a:spcBef>
        <a:buClr>
          <a:schemeClr val="tx1"/>
        </a:buClr>
        <a:buSzPct val="90000"/>
        <a:buFont typeface="Arial" panose="020B0604020202020204" pitchFamily="34" charset="0"/>
        <a:buChar char="•"/>
        <a:defRPr sz="2117" b="0" i="0" kern="1200">
          <a:solidFill>
            <a:schemeClr val="tx1"/>
          </a:solidFill>
          <a:latin typeface="+mn-lt"/>
          <a:ea typeface="Roboto Light" panose="02000000000000000000" pitchFamily="2" charset="0"/>
          <a:cs typeface="Roboto Light" panose="02000000000000000000" pitchFamily="2" charset="0"/>
        </a:defRPr>
      </a:lvl2pPr>
      <a:lvl3pPr marL="761976" indent="-228597" algn="l" defTabSz="914389" rtl="0" eaLnBrk="1" latinLnBrk="0" hangingPunct="1">
        <a:lnSpc>
          <a:spcPct val="100000"/>
        </a:lnSpc>
        <a:spcBef>
          <a:spcPts val="635"/>
        </a:spcBef>
        <a:buClr>
          <a:schemeClr val="tx1"/>
        </a:buClr>
        <a:buSzPct val="90000"/>
        <a:buFont typeface="Arial" panose="020B0604020202020204" pitchFamily="34" charset="0"/>
        <a:buChar char="•"/>
        <a:defRPr sz="1905" b="0" i="0" kern="1200">
          <a:solidFill>
            <a:schemeClr val="tx1"/>
          </a:solidFill>
          <a:latin typeface="+mn-lt"/>
          <a:ea typeface="Roboto Light" panose="02000000000000000000" pitchFamily="2" charset="0"/>
          <a:cs typeface="Roboto Light" panose="02000000000000000000" pitchFamily="2" charset="0"/>
        </a:defRPr>
      </a:lvl3pPr>
      <a:lvl4pPr marL="990569" indent="-228597" algn="l" defTabSz="914389" rtl="0" eaLnBrk="1" latinLnBrk="0" hangingPunct="1">
        <a:lnSpc>
          <a:spcPct val="100000"/>
        </a:lnSpc>
        <a:spcBef>
          <a:spcPts val="0"/>
        </a:spcBef>
        <a:buClr>
          <a:schemeClr val="tx1"/>
        </a:buClr>
        <a:buSzPct val="90000"/>
        <a:buFont typeface="Arial" panose="020B0604020202020204" pitchFamily="34" charset="0"/>
        <a:buChar char="•"/>
        <a:defRPr sz="1270" b="0" i="0" kern="1200">
          <a:solidFill>
            <a:schemeClr val="tx1"/>
          </a:solidFill>
          <a:latin typeface="+mn-lt"/>
          <a:ea typeface="Roboto Light" panose="02000000000000000000" pitchFamily="2" charset="0"/>
          <a:cs typeface="Roboto Light" panose="02000000000000000000" pitchFamily="2" charset="0"/>
        </a:defRPr>
      </a:lvl4pPr>
      <a:lvl5pPr marL="1219162" indent="-228597" algn="l" defTabSz="914389" rtl="0" eaLnBrk="1" latinLnBrk="0" hangingPunct="1">
        <a:lnSpc>
          <a:spcPct val="100000"/>
        </a:lnSpc>
        <a:spcBef>
          <a:spcPts val="0"/>
        </a:spcBef>
        <a:buClr>
          <a:schemeClr val="tx1"/>
        </a:buClr>
        <a:buSzPct val="90000"/>
        <a:buFont typeface="Arial" panose="020B0604020202020204" pitchFamily="34" charset="0"/>
        <a:buChar char="•"/>
        <a:defRPr sz="1164" b="0" i="0" kern="1200">
          <a:solidFill>
            <a:schemeClr val="tx1"/>
          </a:solidFill>
          <a:latin typeface="+mn-lt"/>
          <a:ea typeface="Roboto Light" panose="02000000000000000000" pitchFamily="2" charset="0"/>
          <a:cs typeface="Roboto Light" panose="02000000000000000000" pitchFamily="2" charset="0"/>
        </a:defRPr>
      </a:lvl5pPr>
      <a:lvl6pPr marL="2514569" indent="-228597" algn="l" defTabSz="91438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64" indent="-228597" algn="l" defTabSz="91438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58" indent="-228597" algn="l" defTabSz="91438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52" indent="-228597" algn="l" defTabSz="91438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94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89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83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77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71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67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61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55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B4B4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83537330-0B5F-DD5E-8E24-F4EE043A0D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6504" y="6517136"/>
            <a:ext cx="1170551" cy="19509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6351640-E362-E8E8-A56D-981FCC68F3A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100000"/>
                    </a14:imgEffect>
                    <a14:imgEffect>
                      <a14:saturation sat="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25668" r="25422" b="25369"/>
          <a:stretch/>
        </p:blipFill>
        <p:spPr>
          <a:xfrm>
            <a:off x="1624922" y="6474583"/>
            <a:ext cx="316116" cy="306766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185F312-8BB0-AB9D-4202-88C09C5733C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t="80435"/>
          <a:stretch/>
        </p:blipFill>
        <p:spPr>
          <a:xfrm>
            <a:off x="1967216" y="6548126"/>
            <a:ext cx="1076166" cy="133909"/>
          </a:xfrm>
          <a:prstGeom prst="rect">
            <a:avLst/>
          </a:prstGeom>
          <a:noFill/>
        </p:spPr>
      </p:pic>
      <p:pic>
        <p:nvPicPr>
          <p:cNvPr id="3" name="Picture 2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F446345B-BCEF-3588-E997-E6ABA8D23FD5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9071" y="6407322"/>
            <a:ext cx="1109932" cy="414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0891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</p:sldLayoutIdLst>
  <p:hf hdr="0" ftr="0" dt="0"/>
  <p:txStyles>
    <p:titleStyle>
      <a:lvl1pPr algn="l" defTabSz="967710" rtl="0" eaLnBrk="1" latinLnBrk="0" hangingPunct="1">
        <a:lnSpc>
          <a:spcPct val="90000"/>
        </a:lnSpc>
        <a:spcBef>
          <a:spcPct val="0"/>
        </a:spcBef>
        <a:buNone/>
        <a:defRPr sz="465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27" indent="-241927" algn="l" defTabSz="967710" rtl="0" eaLnBrk="1" latinLnBrk="0" hangingPunct="1">
        <a:lnSpc>
          <a:spcPct val="90000"/>
        </a:lnSpc>
        <a:spcBef>
          <a:spcPts val="1058"/>
        </a:spcBef>
        <a:buFont typeface="Arial" panose="020B0604020202020204" pitchFamily="34" charset="0"/>
        <a:buChar char="•"/>
        <a:defRPr sz="2963" kern="1200">
          <a:solidFill>
            <a:schemeClr val="tx1"/>
          </a:solidFill>
          <a:latin typeface="+mn-lt"/>
          <a:ea typeface="+mn-ea"/>
          <a:cs typeface="+mn-cs"/>
        </a:defRPr>
      </a:lvl1pPr>
      <a:lvl2pPr marL="725782" indent="-241927" algn="l" defTabSz="967710" rtl="0" eaLnBrk="1" latinLnBrk="0" hangingPunct="1">
        <a:lnSpc>
          <a:spcPct val="90000"/>
        </a:lnSpc>
        <a:spcBef>
          <a:spcPts val="529"/>
        </a:spcBef>
        <a:buFont typeface="Arial" panose="020B0604020202020204" pitchFamily="34" charset="0"/>
        <a:buChar char="•"/>
        <a:defRPr sz="2540" kern="1200">
          <a:solidFill>
            <a:schemeClr val="tx1"/>
          </a:solidFill>
          <a:latin typeface="+mn-lt"/>
          <a:ea typeface="+mn-ea"/>
          <a:cs typeface="+mn-cs"/>
        </a:defRPr>
      </a:lvl2pPr>
      <a:lvl3pPr marL="1209637" indent="-241927" algn="l" defTabSz="967710" rtl="0" eaLnBrk="1" latinLnBrk="0" hangingPunct="1">
        <a:lnSpc>
          <a:spcPct val="90000"/>
        </a:lnSpc>
        <a:spcBef>
          <a:spcPts val="529"/>
        </a:spcBef>
        <a:buFont typeface="Arial" panose="020B0604020202020204" pitchFamily="34" charset="0"/>
        <a:buChar char="•"/>
        <a:defRPr sz="2117" kern="1200">
          <a:solidFill>
            <a:schemeClr val="tx1"/>
          </a:solidFill>
          <a:latin typeface="+mn-lt"/>
          <a:ea typeface="+mn-ea"/>
          <a:cs typeface="+mn-cs"/>
        </a:defRPr>
      </a:lvl3pPr>
      <a:lvl4pPr marL="1693492" indent="-241927" algn="l" defTabSz="967710" rtl="0" eaLnBrk="1" latinLnBrk="0" hangingPunct="1">
        <a:lnSpc>
          <a:spcPct val="90000"/>
        </a:lnSpc>
        <a:spcBef>
          <a:spcPts val="529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2177346" indent="-241927" algn="l" defTabSz="967710" rtl="0" eaLnBrk="1" latinLnBrk="0" hangingPunct="1">
        <a:lnSpc>
          <a:spcPct val="90000"/>
        </a:lnSpc>
        <a:spcBef>
          <a:spcPts val="529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661201" indent="-241927" algn="l" defTabSz="967710" rtl="0" eaLnBrk="1" latinLnBrk="0" hangingPunct="1">
        <a:lnSpc>
          <a:spcPct val="90000"/>
        </a:lnSpc>
        <a:spcBef>
          <a:spcPts val="529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056" indent="-241927" algn="l" defTabSz="967710" rtl="0" eaLnBrk="1" latinLnBrk="0" hangingPunct="1">
        <a:lnSpc>
          <a:spcPct val="90000"/>
        </a:lnSpc>
        <a:spcBef>
          <a:spcPts val="529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8911" indent="-241927" algn="l" defTabSz="967710" rtl="0" eaLnBrk="1" latinLnBrk="0" hangingPunct="1">
        <a:lnSpc>
          <a:spcPct val="90000"/>
        </a:lnSpc>
        <a:spcBef>
          <a:spcPts val="529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765" indent="-241927" algn="l" defTabSz="967710" rtl="0" eaLnBrk="1" latinLnBrk="0" hangingPunct="1">
        <a:lnSpc>
          <a:spcPct val="90000"/>
        </a:lnSpc>
        <a:spcBef>
          <a:spcPts val="529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6771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55" algn="l" defTabSz="96771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10" algn="l" defTabSz="96771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564" algn="l" defTabSz="96771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19" algn="l" defTabSz="96771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274" algn="l" defTabSz="96771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129" algn="l" defTabSz="96771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6983" algn="l" defTabSz="96771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838" algn="l" defTabSz="96771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6">
            <a:extLst>
              <a:ext uri="{FF2B5EF4-FFF2-40B4-BE49-F238E27FC236}">
                <a16:creationId xmlns:a16="http://schemas.microsoft.com/office/drawing/2014/main" id="{A21F4A92-B526-C0E2-7CA3-0721D7897FD8}"/>
              </a:ext>
            </a:extLst>
          </p:cNvPr>
          <p:cNvSpPr txBox="1">
            <a:spLocks/>
          </p:cNvSpPr>
          <p:nvPr userDrawn="1"/>
        </p:nvSpPr>
        <p:spPr>
          <a:xfrm>
            <a:off x="85550" y="0"/>
            <a:ext cx="6095742" cy="6858000"/>
          </a:xfrm>
          <a:prstGeom prst="rect">
            <a:avLst/>
          </a:prstGeom>
          <a:solidFill>
            <a:srgbClr val="FFFFFF"/>
          </a:solidFill>
        </p:spPr>
        <p:txBody>
          <a:bodyPr lIns="571476" tIns="1181050" rIns="0"/>
          <a:lstStyle>
            <a:lvl1pPr marL="0" indent="0" algn="l" defTabSz="720000" rtl="0" eaLnBrk="1" latinLnBrk="0" hangingPunct="1">
              <a:lnSpc>
                <a:spcPts val="2100"/>
              </a:lnSpc>
              <a:spcBef>
                <a:spcPts val="100"/>
              </a:spcBef>
              <a:buClr>
                <a:schemeClr val="tx1"/>
              </a:buClr>
              <a:buSzPct val="90000"/>
              <a:buFont typeface="Arial" panose="020B0604020202020204" pitchFamily="34" charset="0"/>
              <a:buNone/>
              <a:defRPr lang="en-US" sz="1800" b="0" i="0" kern="1200" dirty="0" smtClean="0">
                <a:solidFill>
                  <a:schemeClr val="bg2"/>
                </a:solidFill>
                <a:latin typeface="Consolas" panose="020B0609020204030204" pitchFamily="49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287996" indent="0" algn="l" defTabSz="7200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SzPct val="90000"/>
              <a:buFont typeface="Arial" panose="020B0604020202020204" pitchFamily="34" charset="0"/>
              <a:buNone/>
              <a:defRPr sz="2000" b="0" i="0" kern="1200">
                <a:solidFill>
                  <a:schemeClr val="tx1"/>
                </a:solidFill>
                <a:latin typeface="Consolas" panose="020B0609020204030204" pitchFamily="49" charset="0"/>
                <a:ea typeface="Roboto Light" panose="02000000000000000000" pitchFamily="2" charset="0"/>
                <a:cs typeface="Roboto Light" panose="02000000000000000000" pitchFamily="2" charset="0"/>
              </a:defRPr>
            </a:lvl2pPr>
            <a:lvl3pPr marL="503996" indent="0" algn="l" defTabSz="864017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SzPct val="90000"/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Consolas" panose="020B0609020204030204" pitchFamily="49" charset="0"/>
                <a:ea typeface="Roboto Light" panose="02000000000000000000" pitchFamily="2" charset="0"/>
                <a:cs typeface="Roboto Light" panose="02000000000000000000" pitchFamily="2" charset="0"/>
              </a:defRPr>
            </a:lvl3pPr>
            <a:lvl4pPr marL="719996" indent="0" algn="l" defTabSz="864017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SzPct val="90000"/>
              <a:buFont typeface="Arial" panose="020B0604020202020204" pitchFamily="34" charset="0"/>
              <a:buNone/>
              <a:defRPr sz="1200" b="0" i="0" kern="1200">
                <a:solidFill>
                  <a:schemeClr val="tx1"/>
                </a:solidFill>
                <a:latin typeface="Consolas" panose="020B0609020204030204" pitchFamily="49" charset="0"/>
                <a:ea typeface="Roboto Light" panose="02000000000000000000" pitchFamily="2" charset="0"/>
                <a:cs typeface="Roboto Light" panose="02000000000000000000" pitchFamily="2" charset="0"/>
              </a:defRPr>
            </a:lvl4pPr>
            <a:lvl5pPr marL="935996" indent="0" algn="l" defTabSz="864017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SzPct val="90000"/>
              <a:buFont typeface="Arial" panose="020B0604020202020204" pitchFamily="34" charset="0"/>
              <a:buNone/>
              <a:defRPr sz="1100" b="0" i="0" kern="1200">
                <a:solidFill>
                  <a:schemeClr val="tx1"/>
                </a:solidFill>
                <a:latin typeface="Consolas" panose="020B0609020204030204" pitchFamily="49" charset="0"/>
                <a:ea typeface="Roboto Light" panose="02000000000000000000" pitchFamily="2" charset="0"/>
                <a:cs typeface="Roboto Light" panose="02000000000000000000" pitchFamily="2" charset="0"/>
              </a:defRPr>
            </a:lvl5pPr>
            <a:lvl6pPr marL="2376046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8054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40062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72070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de-CH" sz="1905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16503" y="180326"/>
            <a:ext cx="10667548" cy="657050"/>
          </a:xfrm>
          <a:prstGeom prst="rect">
            <a:avLst/>
          </a:prstGeom>
          <a:noFill/>
        </p:spPr>
        <p:txBody>
          <a:bodyPr vert="horz" lIns="0" tIns="0" rIns="0" bIns="0" rtlCol="0" anchor="ctr">
            <a:noAutofit/>
          </a:bodyPr>
          <a:lstStyle/>
          <a:p>
            <a:r>
              <a:rPr lang="en-US"/>
              <a:t>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6503" y="991347"/>
            <a:ext cx="5333774" cy="5524351"/>
          </a:xfrm>
          <a:prstGeom prst="rect">
            <a:avLst/>
          </a:prstGeom>
        </p:spPr>
        <p:txBody>
          <a:bodyPr vert="horz" lIns="0" tIns="46800" rIns="0" bIns="45720" rtlCol="0">
            <a:noAutofit/>
          </a:bodyPr>
          <a:lstStyle/>
          <a:p>
            <a:pPr lvl="0"/>
            <a:r>
              <a:rPr lang="en-US"/>
              <a:t>First line of text</a:t>
            </a:r>
          </a:p>
          <a:p>
            <a:pPr lvl="1"/>
            <a:r>
              <a:rPr lang="en-US"/>
              <a:t>Subtitle</a:t>
            </a:r>
          </a:p>
          <a:p>
            <a:pPr lvl="2"/>
            <a:r>
              <a:rPr lang="en-US"/>
              <a:t>Sub-subtitle</a:t>
            </a:r>
          </a:p>
          <a:p>
            <a:pPr lvl="3"/>
            <a:r>
              <a:rPr lang="en-US"/>
              <a:t>Normally this should not be here</a:t>
            </a:r>
          </a:p>
          <a:p>
            <a:pPr lvl="4"/>
            <a:r>
              <a:rPr lang="en-US"/>
              <a:t>This level should not be used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13039F93-7DF2-60D6-16FF-CF97CC82260A}"/>
              </a:ext>
            </a:extLst>
          </p:cNvPr>
          <p:cNvSpPr/>
          <p:nvPr userDrawn="1"/>
        </p:nvSpPr>
        <p:spPr>
          <a:xfrm rot="2700000">
            <a:off x="11085905" y="380600"/>
            <a:ext cx="379300" cy="379294"/>
          </a:xfrm>
          <a:prstGeom prst="roundRect">
            <a:avLst>
              <a:gd name="adj" fmla="val 5238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CH" sz="2011" b="1" i="0" cap="none" spc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09CDF760-B7EB-2325-77A0-22D2F750C836}"/>
              </a:ext>
            </a:extLst>
          </p:cNvPr>
          <p:cNvSpPr/>
          <p:nvPr userDrawn="1"/>
        </p:nvSpPr>
        <p:spPr>
          <a:xfrm rot="2700000">
            <a:off x="11288321" y="229855"/>
            <a:ext cx="680796" cy="680785"/>
          </a:xfrm>
          <a:prstGeom prst="roundRect">
            <a:avLst>
              <a:gd name="adj" fmla="val 5238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CH" sz="2011" b="1" i="0" cap="none" spc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17EA5A80-7EE5-E82F-A70F-F148FEF3207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069708" y="149147"/>
            <a:ext cx="981397" cy="842200"/>
          </a:xfrm>
          <a:prstGeom prst="rect">
            <a:avLst/>
          </a:prstGeom>
          <a:ln w="66675">
            <a:noFill/>
          </a:ln>
        </p:spPr>
      </p:pic>
      <p:sp>
        <p:nvSpPr>
          <p:cNvPr id="15" name="Date Placeholder 12">
            <a:extLst>
              <a:ext uri="{FF2B5EF4-FFF2-40B4-BE49-F238E27FC236}">
                <a16:creationId xmlns:a16="http://schemas.microsoft.com/office/drawing/2014/main" id="{18D25101-8D3A-4FCE-AD45-EFF7381EEA8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403759" y="6488628"/>
            <a:ext cx="6857709" cy="30676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376">
                <a:solidFill>
                  <a:schemeClr val="tx1"/>
                </a:solidFill>
                <a:latin typeface="+mn-lt"/>
                <a:ea typeface="Roboto Condensed Light" panose="02000000000000000000" pitchFamily="2" charset="0"/>
              </a:defRPr>
            </a:lvl1pPr>
          </a:lstStyle>
          <a:p>
            <a:r>
              <a:rPr lang="en-US"/>
              <a:t>Add </a:t>
            </a:r>
            <a:r>
              <a:rPr lang="en-US" i="1"/>
              <a:t>date</a:t>
            </a:r>
            <a:r>
              <a:rPr lang="en-US"/>
              <a:t> or a third information here</a:t>
            </a:r>
          </a:p>
        </p:txBody>
      </p:sp>
      <p:sp>
        <p:nvSpPr>
          <p:cNvPr id="16" name="Slide Number Placeholder 13">
            <a:extLst>
              <a:ext uri="{FF2B5EF4-FFF2-40B4-BE49-F238E27FC236}">
                <a16:creationId xmlns:a16="http://schemas.microsoft.com/office/drawing/2014/main" id="{9FD5FD96-2F1C-A83C-31B3-F7A0C195B0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85676" y="6473766"/>
            <a:ext cx="598375" cy="30839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376">
                <a:solidFill>
                  <a:schemeClr val="bg2"/>
                </a:solidFill>
                <a:latin typeface="+mn-lt"/>
                <a:ea typeface="Roboto Condensed Light" panose="02000000000000000000" pitchFamily="2" charset="0"/>
              </a:defRPr>
            </a:lvl1pPr>
          </a:lstStyle>
          <a:p>
            <a:fld id="{33867F2A-E750-44E7-A740-D3E09DF683AD}" type="slidenum">
              <a:rPr lang="en-US" smtClean="0"/>
              <a:pPr/>
              <a:t>‹N›</a:t>
            </a:fld>
            <a:endParaRPr lang="en-US"/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69038FDA-08BA-A66A-1241-36A63C59580C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6504" y="6517136"/>
            <a:ext cx="1170551" cy="195094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C5D4EFA1-A84C-F8AD-9799-5ACEE8E43DC7}"/>
              </a:ext>
            </a:extLst>
          </p:cNvPr>
          <p:cNvGrpSpPr/>
          <p:nvPr userDrawn="1"/>
        </p:nvGrpSpPr>
        <p:grpSpPr>
          <a:xfrm>
            <a:off x="1624922" y="6474583"/>
            <a:ext cx="1418460" cy="306766"/>
            <a:chOff x="3645356" y="188193"/>
            <a:chExt cx="5677387" cy="1227805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7D51C634-BBE7-C8AC-9A88-CD89B5500A4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7"/>
            <a:srcRect l="25668" r="25422" b="25369"/>
            <a:stretch/>
          </p:blipFill>
          <p:spPr>
            <a:xfrm>
              <a:off x="3645356" y="188193"/>
              <a:ext cx="1265256" cy="1227805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CA97D5C1-9506-E7FC-7C0D-931DA2D5FC0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7"/>
            <a:srcRect t="80435"/>
            <a:stretch/>
          </p:blipFill>
          <p:spPr>
            <a:xfrm>
              <a:off x="5015386" y="482548"/>
              <a:ext cx="4307357" cy="535960"/>
            </a:xfrm>
            <a:prstGeom prst="rect">
              <a:avLst/>
            </a:prstGeom>
          </p:spPr>
        </p:pic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60F4744C-5991-F1E9-6559-D92E69E56D33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11007354" y="5858933"/>
            <a:ext cx="1110263" cy="999067"/>
          </a:xfrm>
          <a:prstGeom prst="rect">
            <a:avLst/>
          </a:prstGeom>
        </p:spPr>
      </p:pic>
      <p:pic>
        <p:nvPicPr>
          <p:cNvPr id="4" name="Picture 3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A3AEE3AE-66C3-0BD8-B1C8-0E0186AC9A5F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9456" y="6407322"/>
            <a:ext cx="1109932" cy="414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4707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8" r:id="rId1"/>
    <p:sldLayoutId id="2147483709" r:id="rId2"/>
  </p:sldLayoutIdLst>
  <p:hf hdr="0"/>
  <p:txStyles>
    <p:titleStyle>
      <a:lvl1pPr algn="l" defTabSz="914389" rtl="0" eaLnBrk="1" latinLnBrk="0" hangingPunct="1">
        <a:lnSpc>
          <a:spcPct val="90000"/>
        </a:lnSpc>
        <a:spcBef>
          <a:spcPct val="0"/>
        </a:spcBef>
        <a:buNone/>
        <a:defRPr sz="3810" b="0" i="0" kern="1200" spc="-106" baseline="0">
          <a:ln w="15875" cmpd="sng">
            <a:noFill/>
            <a:round/>
          </a:ln>
          <a:solidFill>
            <a:schemeClr val="accent3"/>
          </a:solidFill>
          <a:latin typeface="+mj-lt"/>
          <a:ea typeface="Roboto" panose="02000000000000000000" pitchFamily="2" charset="0"/>
          <a:cs typeface="Roboto" panose="02000000000000000000" pitchFamily="2" charset="0"/>
        </a:defRPr>
      </a:lvl1pPr>
    </p:titleStyle>
    <p:bodyStyle>
      <a:lvl1pPr marL="304795" indent="-304795" algn="l" defTabSz="761976" rtl="0" eaLnBrk="1" latinLnBrk="0" hangingPunct="1">
        <a:lnSpc>
          <a:spcPct val="100000"/>
        </a:lnSpc>
        <a:spcBef>
          <a:spcPts val="1270"/>
        </a:spcBef>
        <a:buClr>
          <a:schemeClr val="tx1"/>
        </a:buClr>
        <a:buSzPct val="90000"/>
        <a:buFont typeface="Arial" panose="020B0604020202020204" pitchFamily="34" charset="0"/>
        <a:buChar char="•"/>
        <a:defRPr sz="2540" b="0" i="0" kern="1200">
          <a:solidFill>
            <a:schemeClr val="tx1"/>
          </a:solidFill>
          <a:latin typeface="+mn-lt"/>
          <a:ea typeface="Roboto Light" panose="02000000000000000000" pitchFamily="2" charset="0"/>
          <a:cs typeface="Roboto Light" panose="02000000000000000000" pitchFamily="2" charset="0"/>
        </a:defRPr>
      </a:lvl1pPr>
      <a:lvl2pPr marL="533383" indent="-228597" algn="l" defTabSz="761976" rtl="0" eaLnBrk="1" latinLnBrk="0" hangingPunct="1">
        <a:lnSpc>
          <a:spcPct val="100000"/>
        </a:lnSpc>
        <a:spcBef>
          <a:spcPts val="635"/>
        </a:spcBef>
        <a:buClr>
          <a:schemeClr val="tx1"/>
        </a:buClr>
        <a:buSzPct val="90000"/>
        <a:buFont typeface="Arial" panose="020B0604020202020204" pitchFamily="34" charset="0"/>
        <a:buChar char="•"/>
        <a:defRPr sz="2117" b="0" i="0" kern="1200">
          <a:solidFill>
            <a:schemeClr val="tx1"/>
          </a:solidFill>
          <a:latin typeface="+mn-lt"/>
          <a:ea typeface="Roboto Light" panose="02000000000000000000" pitchFamily="2" charset="0"/>
          <a:cs typeface="Roboto Light" panose="02000000000000000000" pitchFamily="2" charset="0"/>
        </a:defRPr>
      </a:lvl2pPr>
      <a:lvl3pPr marL="761976" indent="-228597" algn="l" defTabSz="914389" rtl="0" eaLnBrk="1" latinLnBrk="0" hangingPunct="1">
        <a:lnSpc>
          <a:spcPct val="100000"/>
        </a:lnSpc>
        <a:spcBef>
          <a:spcPts val="635"/>
        </a:spcBef>
        <a:buClr>
          <a:schemeClr val="tx1"/>
        </a:buClr>
        <a:buSzPct val="90000"/>
        <a:buFont typeface="Arial" panose="020B0604020202020204" pitchFamily="34" charset="0"/>
        <a:buChar char="•"/>
        <a:defRPr sz="1905" b="0" i="0" kern="1200">
          <a:solidFill>
            <a:schemeClr val="tx1"/>
          </a:solidFill>
          <a:latin typeface="+mn-lt"/>
          <a:ea typeface="Roboto Light" panose="02000000000000000000" pitchFamily="2" charset="0"/>
          <a:cs typeface="Roboto Light" panose="02000000000000000000" pitchFamily="2" charset="0"/>
        </a:defRPr>
      </a:lvl3pPr>
      <a:lvl4pPr marL="990569" indent="-228597" algn="l" defTabSz="914389" rtl="0" eaLnBrk="1" latinLnBrk="0" hangingPunct="1">
        <a:lnSpc>
          <a:spcPct val="100000"/>
        </a:lnSpc>
        <a:spcBef>
          <a:spcPts val="0"/>
        </a:spcBef>
        <a:buClr>
          <a:schemeClr val="tx1"/>
        </a:buClr>
        <a:buSzPct val="90000"/>
        <a:buFont typeface="Arial" panose="020B0604020202020204" pitchFamily="34" charset="0"/>
        <a:buChar char="•"/>
        <a:defRPr sz="1270" b="0" i="0" kern="1200">
          <a:solidFill>
            <a:schemeClr val="tx1"/>
          </a:solidFill>
          <a:latin typeface="+mn-lt"/>
          <a:ea typeface="Roboto Light" panose="02000000000000000000" pitchFamily="2" charset="0"/>
          <a:cs typeface="Roboto Light" panose="02000000000000000000" pitchFamily="2" charset="0"/>
        </a:defRPr>
      </a:lvl4pPr>
      <a:lvl5pPr marL="1219162" indent="-228597" algn="l" defTabSz="914389" rtl="0" eaLnBrk="1" latinLnBrk="0" hangingPunct="1">
        <a:lnSpc>
          <a:spcPct val="100000"/>
        </a:lnSpc>
        <a:spcBef>
          <a:spcPts val="0"/>
        </a:spcBef>
        <a:buClr>
          <a:schemeClr val="tx1"/>
        </a:buClr>
        <a:buSzPct val="90000"/>
        <a:buFont typeface="Arial" panose="020B0604020202020204" pitchFamily="34" charset="0"/>
        <a:buChar char="•"/>
        <a:defRPr sz="1164" b="0" i="0" kern="1200">
          <a:solidFill>
            <a:schemeClr val="tx1"/>
          </a:solidFill>
          <a:latin typeface="+mn-lt"/>
          <a:ea typeface="Roboto Light" panose="02000000000000000000" pitchFamily="2" charset="0"/>
          <a:cs typeface="Roboto Light" panose="02000000000000000000" pitchFamily="2" charset="0"/>
        </a:defRPr>
      </a:lvl5pPr>
      <a:lvl6pPr marL="2514569" indent="-228597" algn="l" defTabSz="91438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64" indent="-228597" algn="l" defTabSz="91438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58" indent="-228597" algn="l" defTabSz="91438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52" indent="-228597" algn="l" defTabSz="91438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94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89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83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77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71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67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61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55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1A68F4BE-4FA3-A584-7D5F-A0B5C00AA917}"/>
              </a:ext>
            </a:extLst>
          </p:cNvPr>
          <p:cNvSpPr/>
          <p:nvPr userDrawn="1"/>
        </p:nvSpPr>
        <p:spPr>
          <a:xfrm rot="16200000">
            <a:off x="11007344" y="7"/>
            <a:ext cx="1184664" cy="1184646"/>
          </a:xfrm>
          <a:prstGeom prst="triangle">
            <a:avLst>
              <a:gd name="adj" fmla="val 100000"/>
            </a:avLst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11" b="1" i="0" cap="none" spc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16503" y="180326"/>
            <a:ext cx="10667548" cy="657050"/>
          </a:xfrm>
          <a:prstGeom prst="rect">
            <a:avLst/>
          </a:prstGeom>
          <a:noFill/>
        </p:spPr>
        <p:txBody>
          <a:bodyPr vert="horz" lIns="0" tIns="0" rIns="0" bIns="0" rtlCol="0" anchor="ctr">
            <a:noAutofit/>
          </a:bodyPr>
          <a:lstStyle/>
          <a:p>
            <a:r>
              <a:rPr lang="en-US"/>
              <a:t>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6504" y="991347"/>
            <a:ext cx="10667550" cy="5524351"/>
          </a:xfrm>
          <a:prstGeom prst="rect">
            <a:avLst/>
          </a:prstGeom>
        </p:spPr>
        <p:txBody>
          <a:bodyPr vert="horz" lIns="0" tIns="46800" rIns="0" bIns="45720" rtlCol="0">
            <a:noAutofit/>
          </a:bodyPr>
          <a:lstStyle/>
          <a:p>
            <a:pPr lvl="0"/>
            <a:r>
              <a:rPr lang="en-US"/>
              <a:t>First line of text</a:t>
            </a:r>
          </a:p>
          <a:p>
            <a:pPr lvl="1"/>
            <a:r>
              <a:rPr lang="en-US"/>
              <a:t>Subtitle</a:t>
            </a:r>
          </a:p>
          <a:p>
            <a:pPr lvl="2"/>
            <a:r>
              <a:rPr lang="en-US"/>
              <a:t>Sub-subtitle</a:t>
            </a:r>
          </a:p>
          <a:p>
            <a:pPr lvl="3"/>
            <a:r>
              <a:rPr lang="en-US"/>
              <a:t>Normally this should not be here</a:t>
            </a:r>
          </a:p>
          <a:p>
            <a:pPr lvl="4"/>
            <a:r>
              <a:rPr lang="en-US"/>
              <a:t>This level should not be used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1254CD-0FE2-BE4E-B26C-04DE1C684BCF}"/>
              </a:ext>
            </a:extLst>
          </p:cNvPr>
          <p:cNvSpPr txBox="1"/>
          <p:nvPr userDrawn="1"/>
        </p:nvSpPr>
        <p:spPr>
          <a:xfrm>
            <a:off x="7484226" y="4962107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761976"/>
            <a:endParaRPr lang="en-US" sz="2540" b="0" i="0">
              <a:solidFill>
                <a:schemeClr val="tx2"/>
              </a:solidFill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13039F93-7DF2-60D6-16FF-CF97CC82260A}"/>
              </a:ext>
            </a:extLst>
          </p:cNvPr>
          <p:cNvSpPr/>
          <p:nvPr userDrawn="1"/>
        </p:nvSpPr>
        <p:spPr>
          <a:xfrm rot="2700000">
            <a:off x="11085905" y="380600"/>
            <a:ext cx="379300" cy="379294"/>
          </a:xfrm>
          <a:prstGeom prst="roundRect">
            <a:avLst>
              <a:gd name="adj" fmla="val 5238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CH" sz="2011" b="1" i="0" cap="none" spc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09CDF760-B7EB-2325-77A0-22D2F750C836}"/>
              </a:ext>
            </a:extLst>
          </p:cNvPr>
          <p:cNvSpPr/>
          <p:nvPr userDrawn="1"/>
        </p:nvSpPr>
        <p:spPr>
          <a:xfrm rot="2700000">
            <a:off x="11288321" y="229855"/>
            <a:ext cx="680796" cy="680785"/>
          </a:xfrm>
          <a:prstGeom prst="roundRect">
            <a:avLst>
              <a:gd name="adj" fmla="val 5238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CH" sz="2011" b="1" i="0" cap="none" spc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17EA5A80-7EE5-E82F-A70F-F148FEF32070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1069708" y="149147"/>
            <a:ext cx="981397" cy="842200"/>
          </a:xfrm>
          <a:prstGeom prst="rect">
            <a:avLst/>
          </a:prstGeom>
          <a:ln w="66675">
            <a:noFill/>
          </a:ln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id="{CE150080-BAE7-649E-4121-028FCE97E94A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16504" y="6482580"/>
            <a:ext cx="1170551" cy="195094"/>
          </a:xfrm>
          <a:prstGeom prst="rect">
            <a:avLst/>
          </a:prstGeom>
        </p:spPr>
      </p:pic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CE1F04B2-B646-8D37-E904-D661D57AA4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6999" y="6445097"/>
            <a:ext cx="598375" cy="30839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376">
                <a:solidFill>
                  <a:schemeClr val="tx1"/>
                </a:solidFill>
                <a:latin typeface="+mn-lt"/>
                <a:ea typeface="Roboto Condensed Light" panose="02000000000000000000" pitchFamily="2" charset="0"/>
              </a:defRPr>
            </a:lvl1pPr>
          </a:lstStyle>
          <a:p>
            <a:fld id="{33867F2A-E750-44E7-A740-D3E09DF683AD}" type="slidenum">
              <a:rPr lang="en-US" smtClean="0"/>
              <a:pPr/>
              <a:t>‹N›</a:t>
            </a:fld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131B79E-8CB6-5631-3915-CC4CDC568AD6}"/>
              </a:ext>
            </a:extLst>
          </p:cNvPr>
          <p:cNvGrpSpPr/>
          <p:nvPr userDrawn="1"/>
        </p:nvGrpSpPr>
        <p:grpSpPr>
          <a:xfrm>
            <a:off x="1624922" y="6440027"/>
            <a:ext cx="1418460" cy="306766"/>
            <a:chOff x="3645356" y="188193"/>
            <a:chExt cx="5677387" cy="1227805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1FF2B1B9-AABB-9441-96A8-CE0074DD28E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16"/>
            <a:srcRect l="25668" r="25422" b="25369"/>
            <a:stretch/>
          </p:blipFill>
          <p:spPr>
            <a:xfrm>
              <a:off x="3645356" y="188193"/>
              <a:ext cx="1265256" cy="1227805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30E9E285-4AAB-8031-4F60-6404016D5764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16"/>
            <a:srcRect t="80435"/>
            <a:stretch/>
          </p:blipFill>
          <p:spPr>
            <a:xfrm>
              <a:off x="5015386" y="482548"/>
              <a:ext cx="4307357" cy="535960"/>
            </a:xfrm>
            <a:prstGeom prst="rect">
              <a:avLst/>
            </a:prstGeom>
          </p:spPr>
        </p:pic>
      </p:grpSp>
      <p:pic>
        <p:nvPicPr>
          <p:cNvPr id="4" name="Picture 3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883CE2ED-BBF5-CF46-E668-07BEF03069C9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9456" y="6407322"/>
            <a:ext cx="1109932" cy="414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518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</p:sldLayoutIdLst>
  <p:hf hdr="0" dt="0"/>
  <p:txStyles>
    <p:titleStyle>
      <a:lvl1pPr algn="l" defTabSz="914389" rtl="0" eaLnBrk="1" latinLnBrk="0" hangingPunct="1">
        <a:lnSpc>
          <a:spcPct val="90000"/>
        </a:lnSpc>
        <a:spcBef>
          <a:spcPct val="0"/>
        </a:spcBef>
        <a:buNone/>
        <a:defRPr sz="3810" b="0" i="0" kern="1200" spc="-106" baseline="0">
          <a:ln w="15875" cmpd="sng">
            <a:noFill/>
            <a:round/>
          </a:ln>
          <a:solidFill>
            <a:schemeClr val="accent3">
              <a:lumMod val="75000"/>
            </a:schemeClr>
          </a:solidFill>
          <a:latin typeface="+mj-lt"/>
          <a:ea typeface="Roboto" panose="02000000000000000000" pitchFamily="2" charset="0"/>
          <a:cs typeface="Roboto" panose="02000000000000000000" pitchFamily="2" charset="0"/>
        </a:defRPr>
      </a:lvl1pPr>
    </p:titleStyle>
    <p:bodyStyle>
      <a:lvl1pPr marL="304795" indent="-304795" algn="l" defTabSz="761976" rtl="0" eaLnBrk="1" latinLnBrk="0" hangingPunct="1">
        <a:lnSpc>
          <a:spcPct val="100000"/>
        </a:lnSpc>
        <a:spcBef>
          <a:spcPts val="1270"/>
        </a:spcBef>
        <a:buClr>
          <a:schemeClr val="tx1"/>
        </a:buClr>
        <a:buSzPct val="90000"/>
        <a:buFont typeface="Arial" panose="020B0604020202020204" pitchFamily="34" charset="0"/>
        <a:buChar char="•"/>
        <a:defRPr sz="2540" b="0" i="0" kern="1200">
          <a:solidFill>
            <a:schemeClr val="tx1"/>
          </a:solidFill>
          <a:latin typeface="+mn-lt"/>
          <a:ea typeface="Roboto Light" panose="02000000000000000000" pitchFamily="2" charset="0"/>
          <a:cs typeface="Roboto Light" panose="02000000000000000000" pitchFamily="2" charset="0"/>
        </a:defRPr>
      </a:lvl1pPr>
      <a:lvl2pPr marL="533383" indent="-228597" algn="l" defTabSz="761976" rtl="0" eaLnBrk="1" latinLnBrk="0" hangingPunct="1">
        <a:lnSpc>
          <a:spcPct val="100000"/>
        </a:lnSpc>
        <a:spcBef>
          <a:spcPts val="635"/>
        </a:spcBef>
        <a:buClr>
          <a:schemeClr val="tx1"/>
        </a:buClr>
        <a:buSzPct val="90000"/>
        <a:buFont typeface="Arial" panose="020B0604020202020204" pitchFamily="34" charset="0"/>
        <a:buChar char="•"/>
        <a:defRPr sz="2117" b="0" i="0" kern="1200">
          <a:solidFill>
            <a:schemeClr val="tx1"/>
          </a:solidFill>
          <a:latin typeface="+mn-lt"/>
          <a:ea typeface="Roboto Light" panose="02000000000000000000" pitchFamily="2" charset="0"/>
          <a:cs typeface="Roboto Light" panose="02000000000000000000" pitchFamily="2" charset="0"/>
        </a:defRPr>
      </a:lvl2pPr>
      <a:lvl3pPr marL="761976" indent="-228597" algn="l" defTabSz="914389" rtl="0" eaLnBrk="1" latinLnBrk="0" hangingPunct="1">
        <a:lnSpc>
          <a:spcPct val="100000"/>
        </a:lnSpc>
        <a:spcBef>
          <a:spcPts val="635"/>
        </a:spcBef>
        <a:buClr>
          <a:schemeClr val="tx1"/>
        </a:buClr>
        <a:buSzPct val="90000"/>
        <a:buFont typeface="Arial" panose="020B0604020202020204" pitchFamily="34" charset="0"/>
        <a:buChar char="•"/>
        <a:defRPr sz="1905" b="0" i="0" kern="1200">
          <a:solidFill>
            <a:schemeClr val="tx1"/>
          </a:solidFill>
          <a:latin typeface="+mn-lt"/>
          <a:ea typeface="Roboto Light" panose="02000000000000000000" pitchFamily="2" charset="0"/>
          <a:cs typeface="Roboto Light" panose="02000000000000000000" pitchFamily="2" charset="0"/>
        </a:defRPr>
      </a:lvl3pPr>
      <a:lvl4pPr marL="990569" indent="-228597" algn="l" defTabSz="914389" rtl="0" eaLnBrk="1" latinLnBrk="0" hangingPunct="1">
        <a:lnSpc>
          <a:spcPct val="100000"/>
        </a:lnSpc>
        <a:spcBef>
          <a:spcPts val="0"/>
        </a:spcBef>
        <a:buClr>
          <a:schemeClr val="tx1"/>
        </a:buClr>
        <a:buSzPct val="90000"/>
        <a:buFont typeface="Arial" panose="020B0604020202020204" pitchFamily="34" charset="0"/>
        <a:buChar char="•"/>
        <a:defRPr sz="1270" b="0" i="0" kern="1200">
          <a:solidFill>
            <a:schemeClr val="tx1"/>
          </a:solidFill>
          <a:latin typeface="+mn-lt"/>
          <a:ea typeface="Roboto Light" panose="02000000000000000000" pitchFamily="2" charset="0"/>
          <a:cs typeface="Roboto Light" panose="02000000000000000000" pitchFamily="2" charset="0"/>
        </a:defRPr>
      </a:lvl4pPr>
      <a:lvl5pPr marL="1219162" indent="-228597" algn="l" defTabSz="914389" rtl="0" eaLnBrk="1" latinLnBrk="0" hangingPunct="1">
        <a:lnSpc>
          <a:spcPct val="100000"/>
        </a:lnSpc>
        <a:spcBef>
          <a:spcPts val="0"/>
        </a:spcBef>
        <a:buClr>
          <a:schemeClr val="tx1"/>
        </a:buClr>
        <a:buSzPct val="90000"/>
        <a:buFont typeface="Arial" panose="020B0604020202020204" pitchFamily="34" charset="0"/>
        <a:buChar char="•"/>
        <a:defRPr sz="1164" b="0" i="0" kern="1200">
          <a:solidFill>
            <a:schemeClr val="tx1"/>
          </a:solidFill>
          <a:latin typeface="+mn-lt"/>
          <a:ea typeface="Roboto Light" panose="02000000000000000000" pitchFamily="2" charset="0"/>
          <a:cs typeface="Roboto Light" panose="02000000000000000000" pitchFamily="2" charset="0"/>
        </a:defRPr>
      </a:lvl5pPr>
      <a:lvl6pPr marL="2514569" indent="-228597" algn="l" defTabSz="91438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64" indent="-228597" algn="l" defTabSz="91438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58" indent="-228597" algn="l" defTabSz="91438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52" indent="-228597" algn="l" defTabSz="91438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94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89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83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77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71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67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61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55" algn="l" defTabSz="9143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matheus@iis.ee.ethz.ch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6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4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4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4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4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4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4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1.png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6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6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4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5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5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5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5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4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4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4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4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4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4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4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4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4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4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4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4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4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4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6.png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E7_D33AB7F6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microsoft.com/office/2018/10/relationships/comments" Target="../comments/modernComment_1AE_D0FB960.xml"/><Relationship Id="rId1" Type="http://schemas.openxmlformats.org/officeDocument/2006/relationships/slideLayout" Target="../slideLayouts/slideLayout29.xml"/><Relationship Id="rId6" Type="http://schemas.openxmlformats.org/officeDocument/2006/relationships/hyperlink" Target="https://creativecommons.org/licenses/by-sa/4.0" TargetMode="External"/><Relationship Id="rId5" Type="http://schemas.openxmlformats.org/officeDocument/2006/relationships/hyperlink" Target="https://commons.wikimedia.org/wiki/User:Raysonho" TargetMode="External"/><Relationship Id="rId4" Type="http://schemas.openxmlformats.org/officeDocument/2006/relationships/image" Target="../media/image18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6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4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4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4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4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4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4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4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4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4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6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4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4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4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4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4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4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6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7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1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4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18CF80-92DB-9850-8AFC-B8D68D76653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vert="horz" lIns="0" tIns="46800" rIns="0" bIns="45720" rtlCol="0" anchor="t">
            <a:noAutofit/>
          </a:bodyPr>
          <a:lstStyle/>
          <a:p>
            <a:r>
              <a:rPr lang="en-US" sz="2100" b="1">
                <a:ea typeface="Roboto Light"/>
                <a:cs typeface="Roboto Light"/>
              </a:rPr>
              <a:t>Matteo Perotti  </a:t>
            </a:r>
            <a:r>
              <a:rPr lang="en-US" sz="2100">
                <a:ea typeface="Roboto Light"/>
                <a:cs typeface="Roboto Light"/>
                <a:hlinkClick r:id="rId2"/>
              </a:rPr>
              <a:t>mperotti@iis.ee.ethz.ch</a:t>
            </a:r>
            <a:endParaRPr lang="en-US" sz="2100">
              <a:ea typeface="Roboto Light"/>
              <a:cs typeface="Roboto Light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A8DE6D7-6CB4-A685-CC23-E889D3D479D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2500">
                <a:latin typeface="Calibri Light"/>
                <a:ea typeface="Roboto Condensed Light"/>
                <a:cs typeface="Calibri Light"/>
              </a:rPr>
              <a:t>17.08.2023</a:t>
            </a:r>
            <a:endParaRPr lang="LID4096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9E3C13-0D63-0E86-AE3A-C4287D3AA3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486" y="1626217"/>
            <a:ext cx="10667548" cy="1142969"/>
          </a:xfrm>
        </p:spPr>
        <p:txBody>
          <a:bodyPr/>
          <a:lstStyle/>
          <a:p>
            <a:r>
              <a:rPr lang="it-IT" sz="2400">
                <a:ea typeface="+mj-lt"/>
                <a:cs typeface="+mj-lt"/>
              </a:rPr>
              <a:t>EFCL Workshop</a:t>
            </a:r>
            <a:br>
              <a:rPr lang="it-IT" sz="3200">
                <a:ea typeface="+mj-lt"/>
                <a:cs typeface="+mj-lt"/>
              </a:rPr>
            </a:br>
            <a:r>
              <a:rPr lang="it-IT" sz="3200">
                <a:ea typeface="+mj-lt"/>
                <a:cs typeface="+mj-lt"/>
              </a:rPr>
              <a:t>A RISC-V Vector-Processor for High-Throughput </a:t>
            </a:r>
            <a:br>
              <a:rPr lang="it-IT" sz="3200">
                <a:ea typeface="+mj-lt"/>
                <a:cs typeface="+mj-lt"/>
              </a:rPr>
            </a:br>
            <a:r>
              <a:rPr lang="it-IT" sz="3200">
                <a:ea typeface="+mj-lt"/>
                <a:cs typeface="+mj-lt"/>
              </a:rPr>
              <a:t>Multidimensional Sensor Data Processing</a:t>
            </a:r>
            <a:endParaRPr lang="it-IT" sz="2800"/>
          </a:p>
        </p:txBody>
      </p:sp>
    </p:spTree>
    <p:extLst>
      <p:ext uri="{BB962C8B-B14F-4D97-AF65-F5344CB8AC3E}">
        <p14:creationId xmlns:p14="http://schemas.microsoft.com/office/powerpoint/2010/main" val="21380126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7">
            <a:extLst>
              <a:ext uri="{FF2B5EF4-FFF2-40B4-BE49-F238E27FC236}">
                <a16:creationId xmlns:a16="http://schemas.microsoft.com/office/drawing/2014/main" id="{EA69D8A3-3374-C165-DE8E-1F6B4EBAAC28}"/>
              </a:ext>
            </a:extLst>
          </p:cNvPr>
          <p:cNvSpPr/>
          <p:nvPr/>
        </p:nvSpPr>
        <p:spPr>
          <a:xfrm>
            <a:off x="7607268" y="928459"/>
            <a:ext cx="989164" cy="515326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2011" b="1">
              <a:solidFill>
                <a:schemeClr val="bg2"/>
              </a:solidFill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3C056AD9-A291-5E16-50B9-7313BF64DE3D}"/>
              </a:ext>
            </a:extLst>
          </p:cNvPr>
          <p:cNvSpPr/>
          <p:nvPr/>
        </p:nvSpPr>
        <p:spPr>
          <a:xfrm>
            <a:off x="9753065" y="928506"/>
            <a:ext cx="1053558" cy="514253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2011" b="1">
              <a:solidFill>
                <a:schemeClr val="bg2"/>
              </a:solidFill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8E527028-94BF-1BD5-ED23-51D7F88EE216}"/>
              </a:ext>
            </a:extLst>
          </p:cNvPr>
          <p:cNvSpPr/>
          <p:nvPr/>
        </p:nvSpPr>
        <p:spPr>
          <a:xfrm>
            <a:off x="8594294" y="928511"/>
            <a:ext cx="1160882" cy="515326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2011" b="1">
              <a:solidFill>
                <a:schemeClr val="bg2"/>
              </a:solidFill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0F9BC5-5E28-7A56-95CC-2DD1CCF8E3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3800">
                <a:ea typeface="Roboto"/>
                <a:cs typeface="Roboto"/>
              </a:rPr>
              <a:t>RISC-V V ISA - A long journey </a:t>
            </a:r>
            <a:endParaRPr lang="it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824A8F-2041-DF58-3B67-3949104280E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33867F2A-E750-44E7-A740-D3E09DF683AD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56" name="Content Placeholder 2">
            <a:extLst>
              <a:ext uri="{FF2B5EF4-FFF2-40B4-BE49-F238E27FC236}">
                <a16:creationId xmlns:a16="http://schemas.microsoft.com/office/drawing/2014/main" id="{590B1AB5-A2A9-2D41-78F1-AC0D933BAAE2}"/>
              </a:ext>
            </a:extLst>
          </p:cNvPr>
          <p:cNvSpPr txBox="1">
            <a:spLocks/>
          </p:cNvSpPr>
          <p:nvPr/>
        </p:nvSpPr>
        <p:spPr>
          <a:xfrm>
            <a:off x="1720758" y="5488769"/>
            <a:ext cx="1414765" cy="746491"/>
          </a:xfrm>
          <a:prstGeom prst="rect">
            <a:avLst/>
          </a:prstGeom>
        </p:spPr>
        <p:txBody>
          <a:bodyPr vert="horz" lIns="0" tIns="49528" rIns="0" bIns="48385" rtlCol="0" anchor="t">
            <a:noAutofit/>
          </a:bodyPr>
          <a:lstStyle>
            <a:lvl1pPr marL="288004" indent="-288004" algn="l" defTabSz="72000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SzPct val="90000"/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504000" indent="-216004" algn="l" defTabSz="72000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2pPr>
            <a:lvl3pPr marL="720000" indent="-216004" algn="l" defTabSz="864017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3pPr>
            <a:lvl4pPr marL="936000" indent="-216004" algn="l" defTabSz="864017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4pPr>
            <a:lvl5pPr marL="1152000" indent="-216004" algn="l" defTabSz="864017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1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5pPr>
            <a:lvl6pPr marL="2376046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8054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40062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72070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905">
              <a:cs typeface="Calibri Light"/>
            </a:endParaRP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8A4B85F3-3ED7-AA4F-B27E-0B52161D19C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16500" y="1045081"/>
            <a:ext cx="6793158" cy="2309080"/>
          </a:xfrm>
        </p:spPr>
        <p:txBody>
          <a:bodyPr vert="horz" lIns="0" tIns="49528" rIns="0" bIns="48385" rtlCol="0" anchor="t">
            <a:noAutofit/>
          </a:bodyPr>
          <a:lstStyle/>
          <a:p>
            <a:r>
              <a:rPr lang="it-IT">
                <a:ea typeface="Roboto Light"/>
                <a:cs typeface="Roboto Light"/>
              </a:rPr>
              <a:t>Early draft in </a:t>
            </a:r>
            <a:r>
              <a:rPr lang="it-IT" b="1">
                <a:ea typeface="Roboto Light"/>
                <a:cs typeface="Roboto Light"/>
              </a:rPr>
              <a:t>2015</a:t>
            </a:r>
          </a:p>
          <a:p>
            <a:pPr marL="304425" indent="-304425"/>
            <a:r>
              <a:rPr lang="it-IT">
                <a:ea typeface="Roboto Light"/>
                <a:cs typeface="Roboto Light"/>
              </a:rPr>
              <a:t>Years of refinment. Frozen in end 2021.</a:t>
            </a:r>
            <a:endParaRPr lang="it-IT"/>
          </a:p>
          <a:p>
            <a:pPr marL="304425" indent="-304425"/>
            <a:r>
              <a:rPr lang="it-IT" b="1">
                <a:ea typeface="Roboto Light"/>
                <a:cs typeface="Roboto Light"/>
              </a:rPr>
              <a:t>Known programming model</a:t>
            </a:r>
          </a:p>
        </p:txBody>
      </p:sp>
      <p:cxnSp>
        <p:nvCxnSpPr>
          <p:cNvPr id="7" name="Straight Arrow Connector 5">
            <a:extLst>
              <a:ext uri="{FF2B5EF4-FFF2-40B4-BE49-F238E27FC236}">
                <a16:creationId xmlns:a16="http://schemas.microsoft.com/office/drawing/2014/main" id="{95C3E977-BC5E-CAD9-C320-5D584E467936}"/>
              </a:ext>
            </a:extLst>
          </p:cNvPr>
          <p:cNvCxnSpPr>
            <a:cxnSpLocks/>
          </p:cNvCxnSpPr>
          <p:nvPr/>
        </p:nvCxnSpPr>
        <p:spPr>
          <a:xfrm>
            <a:off x="7579288" y="918717"/>
            <a:ext cx="10733" cy="5332649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10">
            <a:extLst>
              <a:ext uri="{FF2B5EF4-FFF2-40B4-BE49-F238E27FC236}">
                <a16:creationId xmlns:a16="http://schemas.microsoft.com/office/drawing/2014/main" id="{4F14577F-C783-D3DC-5B10-5D28FEFAC529}"/>
              </a:ext>
            </a:extLst>
          </p:cNvPr>
          <p:cNvSpPr txBox="1"/>
          <p:nvPr/>
        </p:nvSpPr>
        <p:spPr>
          <a:xfrm>
            <a:off x="7695883" y="1047450"/>
            <a:ext cx="817008" cy="556003"/>
          </a:xfrm>
          <a:prstGeom prst="rect">
            <a:avLst/>
          </a:prstGeom>
          <a:noFill/>
        </p:spPr>
        <p:txBody>
          <a:bodyPr wrap="none" lIns="0" tIns="0" rIns="0" bIns="0" rtlCol="0" anchor="t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761976"/>
            <a:r>
              <a:rPr lang="en-US" sz="1270">
                <a:latin typeface="Ubuntu Mono"/>
                <a:cs typeface="Arial Narrow" panose="020B0604020202020204" pitchFamily="34" charset="0"/>
              </a:rPr>
              <a:t>RVV 0.5 </a:t>
            </a:r>
            <a:br>
              <a:rPr lang="en-US" sz="1270">
                <a:latin typeface="Ubuntu Mono"/>
                <a:cs typeface="Arial Narrow" panose="020B0604020202020204" pitchFamily="34" charset="0"/>
              </a:rPr>
            </a:br>
            <a:r>
              <a:rPr lang="en-US" sz="1270">
                <a:latin typeface="Ubuntu Mono"/>
                <a:cs typeface="Arial Narrow" panose="020B0604020202020204" pitchFamily="34" charset="0"/>
              </a:rPr>
              <a:t>proposal</a:t>
            </a:r>
            <a:endParaRPr lang="de-CH" sz="1270">
              <a:latin typeface="Ubuntu Mono"/>
              <a:cs typeface="Arial Narrow" panose="020B0604020202020204" pitchFamily="34" charset="0"/>
            </a:endParaRP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E081DEBA-0427-1FFD-FB65-5C34A221CF79}"/>
              </a:ext>
            </a:extLst>
          </p:cNvPr>
          <p:cNvSpPr txBox="1"/>
          <p:nvPr/>
        </p:nvSpPr>
        <p:spPr>
          <a:xfrm>
            <a:off x="7695882" y="5487937"/>
            <a:ext cx="850177" cy="556003"/>
          </a:xfrm>
          <a:prstGeom prst="rect">
            <a:avLst/>
          </a:prstGeom>
          <a:noFill/>
        </p:spPr>
        <p:txBody>
          <a:bodyPr wrap="none" lIns="0" tIns="0" rIns="0" bIns="0" rtlCol="0" anchor="t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761976"/>
            <a:r>
              <a:rPr lang="en-US" sz="1270">
                <a:latin typeface="+mj-lt"/>
                <a:cs typeface="Arial Narrow" panose="020B0604020202020204" pitchFamily="34" charset="0"/>
              </a:rPr>
              <a:t>RVV 1.0 </a:t>
            </a:r>
            <a:br>
              <a:rPr lang="en-US" sz="1270">
                <a:latin typeface="+mj-lt"/>
                <a:cs typeface="Arial Narrow" panose="020B0604020202020204" pitchFamily="34" charset="0"/>
              </a:rPr>
            </a:br>
            <a:r>
              <a:rPr lang="en-US" sz="1270">
                <a:latin typeface="+mj-lt"/>
                <a:cs typeface="Arial Narrow" panose="020B0604020202020204" pitchFamily="34" charset="0"/>
              </a:rPr>
              <a:t>frozen</a:t>
            </a:r>
            <a:endParaRPr lang="de-CH" sz="1270">
              <a:latin typeface="+mj-lt"/>
              <a:cs typeface="Arial Narrow" panose="020B0604020202020204" pitchFamily="34" charset="0"/>
            </a:endParaRP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BD7B3FD8-862A-7DE0-0272-117B7BC497A6}"/>
              </a:ext>
            </a:extLst>
          </p:cNvPr>
          <p:cNvSpPr txBox="1"/>
          <p:nvPr/>
        </p:nvSpPr>
        <p:spPr>
          <a:xfrm>
            <a:off x="7695880" y="1920490"/>
            <a:ext cx="1698036" cy="556003"/>
          </a:xfrm>
          <a:prstGeom prst="rect">
            <a:avLst/>
          </a:prstGeom>
          <a:noFill/>
        </p:spPr>
        <p:txBody>
          <a:bodyPr wrap="none" lIns="0" tIns="0" rIns="0" bIns="0" rtlCol="0" anchor="t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761976"/>
            <a:r>
              <a:rPr lang="en-US" sz="1270">
                <a:latin typeface="+mj-lt"/>
                <a:cs typeface="Arial Narrow" panose="020B0604020202020204" pitchFamily="34" charset="0"/>
              </a:rPr>
              <a:t>RVV 0.6</a:t>
            </a:r>
            <a:endParaRPr lang="de-CH" sz="1270">
              <a:latin typeface="+mj-lt"/>
              <a:cs typeface="Arial Narrow" panose="020B0604020202020204" pitchFamily="34" charset="0"/>
            </a:endParaRP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6299E721-6687-A188-1094-2B2DF829A285}"/>
              </a:ext>
            </a:extLst>
          </p:cNvPr>
          <p:cNvSpPr txBox="1"/>
          <p:nvPr/>
        </p:nvSpPr>
        <p:spPr>
          <a:xfrm>
            <a:off x="7695880" y="2895201"/>
            <a:ext cx="957501" cy="534538"/>
          </a:xfrm>
          <a:prstGeom prst="rect">
            <a:avLst/>
          </a:prstGeom>
          <a:noFill/>
        </p:spPr>
        <p:txBody>
          <a:bodyPr wrap="none" lIns="0" tIns="0" rIns="0" bIns="0" rtlCol="0" anchor="t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761976"/>
            <a:r>
              <a:rPr lang="en-US" sz="1270">
                <a:latin typeface="+mj-lt"/>
                <a:cs typeface="Arial Narrow" panose="020B0604020202020204" pitchFamily="34" charset="0"/>
              </a:rPr>
              <a:t>RVV 0.7</a:t>
            </a:r>
            <a:endParaRPr lang="de-CH" sz="1270">
              <a:latin typeface="+mj-lt"/>
              <a:cs typeface="Arial Narrow" panose="020B0604020202020204" pitchFamily="34" charset="0"/>
            </a:endParaRPr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55BF0150-8762-6A8C-839B-2BAF058BBD5A}"/>
              </a:ext>
            </a:extLst>
          </p:cNvPr>
          <p:cNvSpPr txBox="1"/>
          <p:nvPr/>
        </p:nvSpPr>
        <p:spPr>
          <a:xfrm>
            <a:off x="7695880" y="3857920"/>
            <a:ext cx="1698036" cy="556003"/>
          </a:xfrm>
          <a:prstGeom prst="rect">
            <a:avLst/>
          </a:prstGeom>
          <a:noFill/>
        </p:spPr>
        <p:txBody>
          <a:bodyPr wrap="none" lIns="0" tIns="0" rIns="0" bIns="0" rtlCol="0" anchor="t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761976"/>
            <a:r>
              <a:rPr lang="en-US" sz="1270">
                <a:latin typeface="+mj-lt"/>
                <a:cs typeface="Arial Narrow" panose="020B0604020202020204" pitchFamily="34" charset="0"/>
              </a:rPr>
              <a:t>RVV 0.8</a:t>
            </a:r>
            <a:endParaRPr lang="de-CH" sz="1270">
              <a:latin typeface="+mj-lt"/>
              <a:cs typeface="Arial Narrow" panose="020B0604020202020204" pitchFamily="34" charset="0"/>
            </a:endParaRP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3A22A223-22BE-3766-6D5B-5483DE89A273}"/>
              </a:ext>
            </a:extLst>
          </p:cNvPr>
          <p:cNvSpPr txBox="1"/>
          <p:nvPr/>
        </p:nvSpPr>
        <p:spPr>
          <a:xfrm>
            <a:off x="7695880" y="4491794"/>
            <a:ext cx="1698036" cy="556003"/>
          </a:xfrm>
          <a:prstGeom prst="rect">
            <a:avLst/>
          </a:prstGeom>
          <a:noFill/>
        </p:spPr>
        <p:txBody>
          <a:bodyPr wrap="none" lIns="0" tIns="0" rIns="0" bIns="0" rtlCol="0" anchor="t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761976"/>
            <a:r>
              <a:rPr lang="en-US" sz="1270">
                <a:latin typeface="+mj-lt"/>
                <a:cs typeface="Arial Narrow" panose="020B0604020202020204" pitchFamily="34" charset="0"/>
              </a:rPr>
              <a:t>RVV 0.9</a:t>
            </a:r>
            <a:endParaRPr lang="de-CH" sz="1270">
              <a:latin typeface="+mj-lt"/>
              <a:cs typeface="Arial Narrow" panose="020B0604020202020204" pitchFamily="34" charset="0"/>
            </a:endParaRPr>
          </a:p>
        </p:txBody>
      </p:sp>
      <p:sp>
        <p:nvSpPr>
          <p:cNvPr id="18" name="TextBox 8">
            <a:extLst>
              <a:ext uri="{FF2B5EF4-FFF2-40B4-BE49-F238E27FC236}">
                <a16:creationId xmlns:a16="http://schemas.microsoft.com/office/drawing/2014/main" id="{7AD33CD3-7B09-234E-3799-C7A549903A6D}"/>
              </a:ext>
            </a:extLst>
          </p:cNvPr>
          <p:cNvSpPr txBox="1"/>
          <p:nvPr/>
        </p:nvSpPr>
        <p:spPr>
          <a:xfrm>
            <a:off x="7241837" y="441107"/>
            <a:ext cx="989163" cy="39889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761976"/>
            <a:r>
              <a:rPr lang="en-US" sz="2540">
                <a:latin typeface="+mj-lt"/>
                <a:cs typeface="Arial Narrow" panose="020B0604020202020204" pitchFamily="34" charset="0"/>
              </a:rPr>
              <a:t>2015</a:t>
            </a:r>
            <a:endParaRPr lang="de-CH" sz="2540">
              <a:latin typeface="+mj-lt"/>
              <a:cs typeface="Arial Narrow" panose="020B0604020202020204" pitchFamily="34" charset="0"/>
            </a:endParaRPr>
          </a:p>
        </p:txBody>
      </p:sp>
      <p:sp>
        <p:nvSpPr>
          <p:cNvPr id="19" name="TextBox 9">
            <a:extLst>
              <a:ext uri="{FF2B5EF4-FFF2-40B4-BE49-F238E27FC236}">
                <a16:creationId xmlns:a16="http://schemas.microsoft.com/office/drawing/2014/main" id="{20510476-6B6D-AE9B-31BF-8F89117F68BD}"/>
              </a:ext>
            </a:extLst>
          </p:cNvPr>
          <p:cNvSpPr txBox="1"/>
          <p:nvPr/>
        </p:nvSpPr>
        <p:spPr>
          <a:xfrm>
            <a:off x="7241837" y="6374902"/>
            <a:ext cx="967699" cy="967699"/>
          </a:xfrm>
          <a:prstGeom prst="rect">
            <a:avLst/>
          </a:prstGeom>
          <a:noFill/>
        </p:spPr>
        <p:txBody>
          <a:bodyPr wrap="none" lIns="0" tIns="0" rIns="0" bIns="0" rtlCol="0" anchor="t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761976"/>
            <a:r>
              <a:rPr lang="en-US" sz="2540">
                <a:latin typeface="+mj-lt"/>
                <a:cs typeface="Arial Narrow" panose="020B0604020202020204" pitchFamily="34" charset="0"/>
              </a:rPr>
              <a:t>2021</a:t>
            </a:r>
            <a:endParaRPr lang="de-CH" sz="2540">
              <a:latin typeface="+mj-lt"/>
              <a:cs typeface="Arial Narrow" panose="020B0604020202020204" pitchFamily="34" charset="0"/>
            </a:endParaRPr>
          </a:p>
        </p:txBody>
      </p:sp>
      <p:sp>
        <p:nvSpPr>
          <p:cNvPr id="22" name="TextBox 10">
            <a:extLst>
              <a:ext uri="{FF2B5EF4-FFF2-40B4-BE49-F238E27FC236}">
                <a16:creationId xmlns:a16="http://schemas.microsoft.com/office/drawing/2014/main" id="{1FAE2048-F058-ACBC-3E11-FA709C0C73EE}"/>
              </a:ext>
            </a:extLst>
          </p:cNvPr>
          <p:cNvSpPr txBox="1"/>
          <p:nvPr/>
        </p:nvSpPr>
        <p:spPr>
          <a:xfrm>
            <a:off x="8672519" y="1767307"/>
            <a:ext cx="1698036" cy="556003"/>
          </a:xfrm>
          <a:prstGeom prst="rect">
            <a:avLst/>
          </a:prstGeom>
          <a:noFill/>
        </p:spPr>
        <p:txBody>
          <a:bodyPr wrap="none" lIns="0" tIns="0" rIns="0" bIns="0" rtlCol="0" anchor="t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761976"/>
            <a:r>
              <a:rPr lang="en-US" sz="1270" b="1">
                <a:latin typeface="+mj-lt"/>
              </a:rPr>
              <a:t>Ara prototype</a:t>
            </a:r>
            <a:endParaRPr lang="it-IT" sz="1905" b="1"/>
          </a:p>
        </p:txBody>
      </p:sp>
      <p:sp>
        <p:nvSpPr>
          <p:cNvPr id="24" name="TextBox 10">
            <a:extLst>
              <a:ext uri="{FF2B5EF4-FFF2-40B4-BE49-F238E27FC236}">
                <a16:creationId xmlns:a16="http://schemas.microsoft.com/office/drawing/2014/main" id="{2D616726-F7CC-EDF0-F0AD-6C4EF6A48B7F}"/>
              </a:ext>
            </a:extLst>
          </p:cNvPr>
          <p:cNvSpPr txBox="1"/>
          <p:nvPr/>
        </p:nvSpPr>
        <p:spPr>
          <a:xfrm>
            <a:off x="8677835" y="3354161"/>
            <a:ext cx="1698036" cy="556003"/>
          </a:xfrm>
          <a:prstGeom prst="rect">
            <a:avLst/>
          </a:prstGeom>
          <a:noFill/>
        </p:spPr>
        <p:txBody>
          <a:bodyPr wrap="none" lIns="0" tIns="0" rIns="0" bIns="0" rtlCol="0" anchor="t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761976"/>
            <a:endParaRPr lang="en-US" sz="1250" b="1">
              <a:latin typeface="Calibri"/>
              <a:cs typeface="Calibri"/>
            </a:endParaRPr>
          </a:p>
        </p:txBody>
      </p:sp>
      <p:sp>
        <p:nvSpPr>
          <p:cNvPr id="26" name="TextBox 10">
            <a:extLst>
              <a:ext uri="{FF2B5EF4-FFF2-40B4-BE49-F238E27FC236}">
                <a16:creationId xmlns:a16="http://schemas.microsoft.com/office/drawing/2014/main" id="{C37F2819-784F-C958-F6FB-FE5B2C1E61FA}"/>
              </a:ext>
            </a:extLst>
          </p:cNvPr>
          <p:cNvSpPr txBox="1"/>
          <p:nvPr/>
        </p:nvSpPr>
        <p:spPr>
          <a:xfrm>
            <a:off x="8675301" y="4643667"/>
            <a:ext cx="1698036" cy="556003"/>
          </a:xfrm>
          <a:prstGeom prst="rect">
            <a:avLst/>
          </a:prstGeom>
          <a:noFill/>
        </p:spPr>
        <p:txBody>
          <a:bodyPr wrap="none" lIns="0" tIns="0" rIns="0" bIns="0" rtlCol="0" anchor="t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761976"/>
            <a:r>
              <a:rPr lang="en-US" sz="1270" b="1">
                <a:latin typeface="+mj-lt"/>
              </a:rPr>
              <a:t>Ara RVV 0.9 </a:t>
            </a:r>
            <a:br>
              <a:rPr lang="en-US" sz="1270" b="1">
                <a:latin typeface="+mj-lt"/>
              </a:rPr>
            </a:br>
            <a:r>
              <a:rPr lang="en-US" sz="1270" b="1">
                <a:latin typeface="+mj-lt"/>
              </a:rPr>
              <a:t>Open-Source</a:t>
            </a:r>
            <a:endParaRPr lang="it-IT" sz="1905" b="1"/>
          </a:p>
        </p:txBody>
      </p:sp>
      <p:sp>
        <p:nvSpPr>
          <p:cNvPr id="27" name="TextBox 10">
            <a:extLst>
              <a:ext uri="{FF2B5EF4-FFF2-40B4-BE49-F238E27FC236}">
                <a16:creationId xmlns:a16="http://schemas.microsoft.com/office/drawing/2014/main" id="{68F74B5F-9084-852B-2F5A-F54A7EBD38AB}"/>
              </a:ext>
            </a:extLst>
          </p:cNvPr>
          <p:cNvSpPr txBox="1"/>
          <p:nvPr/>
        </p:nvSpPr>
        <p:spPr>
          <a:xfrm>
            <a:off x="8681849" y="5488269"/>
            <a:ext cx="568244" cy="255361"/>
          </a:xfrm>
          <a:prstGeom prst="rect">
            <a:avLst/>
          </a:prstGeom>
          <a:noFill/>
        </p:spPr>
        <p:txBody>
          <a:bodyPr wrap="none" lIns="0" tIns="0" rIns="0" bIns="0" rtlCol="0" anchor="t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761976"/>
            <a:r>
              <a:rPr lang="en-US" sz="1270" b="1">
                <a:latin typeface="+mj-lt"/>
              </a:rPr>
              <a:t>Ara RVV 1.0</a:t>
            </a:r>
            <a:endParaRPr lang="it-IT" sz="1905" b="1"/>
          </a:p>
        </p:txBody>
      </p:sp>
      <p:sp>
        <p:nvSpPr>
          <p:cNvPr id="29" name="TextBox 10">
            <a:extLst>
              <a:ext uri="{FF2B5EF4-FFF2-40B4-BE49-F238E27FC236}">
                <a16:creationId xmlns:a16="http://schemas.microsoft.com/office/drawing/2014/main" id="{28CF1258-9E06-1CAE-8A38-76E070261656}"/>
              </a:ext>
            </a:extLst>
          </p:cNvPr>
          <p:cNvSpPr txBox="1"/>
          <p:nvPr/>
        </p:nvSpPr>
        <p:spPr>
          <a:xfrm>
            <a:off x="9821973" y="5844284"/>
            <a:ext cx="921416" cy="228546"/>
          </a:xfrm>
          <a:prstGeom prst="rect">
            <a:avLst/>
          </a:prstGeom>
          <a:noFill/>
        </p:spPr>
        <p:txBody>
          <a:bodyPr wrap="none" lIns="0" tIns="0" rIns="0" bIns="0" rtlCol="0" anchor="t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761976"/>
            <a:r>
              <a:rPr lang="en-US" sz="1270" err="1">
                <a:latin typeface="+mj-lt"/>
              </a:rPr>
              <a:t>SiFive</a:t>
            </a:r>
            <a:r>
              <a:rPr lang="en-US" sz="1270">
                <a:latin typeface="+mj-lt"/>
              </a:rPr>
              <a:t> X280</a:t>
            </a:r>
            <a:endParaRPr lang="it-IT" sz="1905"/>
          </a:p>
        </p:txBody>
      </p:sp>
      <p:sp>
        <p:nvSpPr>
          <p:cNvPr id="30" name="TextBox 10">
            <a:extLst>
              <a:ext uri="{FF2B5EF4-FFF2-40B4-BE49-F238E27FC236}">
                <a16:creationId xmlns:a16="http://schemas.microsoft.com/office/drawing/2014/main" id="{1F857D45-4A4B-484A-F836-BEAE0DD550BD}"/>
              </a:ext>
            </a:extLst>
          </p:cNvPr>
          <p:cNvSpPr txBox="1"/>
          <p:nvPr/>
        </p:nvSpPr>
        <p:spPr>
          <a:xfrm>
            <a:off x="9822342" y="2247117"/>
            <a:ext cx="921416" cy="228546"/>
          </a:xfrm>
          <a:prstGeom prst="rect">
            <a:avLst/>
          </a:prstGeom>
          <a:noFill/>
        </p:spPr>
        <p:txBody>
          <a:bodyPr wrap="none" lIns="0" tIns="0" rIns="0" bIns="0" rtlCol="0" anchor="t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761976"/>
            <a:r>
              <a:rPr lang="en-US" sz="1270">
                <a:latin typeface="+mj-lt"/>
              </a:rPr>
              <a:t>RISC-V</a:t>
            </a:r>
            <a:r>
              <a:rPr lang="en-US" sz="1270" baseline="30000">
                <a:latin typeface="+mj-lt"/>
              </a:rPr>
              <a:t>2</a:t>
            </a:r>
            <a:endParaRPr lang="it-IT" sz="1905" baseline="30000">
              <a:ea typeface="Calibri Light"/>
              <a:cs typeface="Calibri Light"/>
            </a:endParaRPr>
          </a:p>
        </p:txBody>
      </p:sp>
      <p:sp>
        <p:nvSpPr>
          <p:cNvPr id="34" name="TextBox 10">
            <a:extLst>
              <a:ext uri="{FF2B5EF4-FFF2-40B4-BE49-F238E27FC236}">
                <a16:creationId xmlns:a16="http://schemas.microsoft.com/office/drawing/2014/main" id="{9999CA9C-BC5B-29EE-0820-99A64FFF9C5C}"/>
              </a:ext>
            </a:extLst>
          </p:cNvPr>
          <p:cNvSpPr txBox="1"/>
          <p:nvPr/>
        </p:nvSpPr>
        <p:spPr>
          <a:xfrm>
            <a:off x="9822476" y="5487169"/>
            <a:ext cx="921416" cy="228546"/>
          </a:xfrm>
          <a:prstGeom prst="rect">
            <a:avLst/>
          </a:prstGeom>
          <a:noFill/>
        </p:spPr>
        <p:txBody>
          <a:bodyPr wrap="none" lIns="0" tIns="0" rIns="0" bIns="0" rtlCol="0" anchor="t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761976"/>
            <a:r>
              <a:rPr lang="en-US" sz="1270">
                <a:latin typeface="+mj-lt"/>
              </a:rPr>
              <a:t>Vicuna</a:t>
            </a:r>
            <a:endParaRPr lang="it-IT" sz="1905"/>
          </a:p>
        </p:txBody>
      </p:sp>
      <p:sp>
        <p:nvSpPr>
          <p:cNvPr id="36" name="TextBox 10">
            <a:extLst>
              <a:ext uri="{FF2B5EF4-FFF2-40B4-BE49-F238E27FC236}">
                <a16:creationId xmlns:a16="http://schemas.microsoft.com/office/drawing/2014/main" id="{8E08F4E4-F674-8393-BB34-918ED18060CE}"/>
              </a:ext>
            </a:extLst>
          </p:cNvPr>
          <p:cNvSpPr txBox="1"/>
          <p:nvPr/>
        </p:nvSpPr>
        <p:spPr>
          <a:xfrm>
            <a:off x="9822476" y="4966977"/>
            <a:ext cx="921416" cy="228546"/>
          </a:xfrm>
          <a:prstGeom prst="rect">
            <a:avLst/>
          </a:prstGeom>
          <a:noFill/>
        </p:spPr>
        <p:txBody>
          <a:bodyPr wrap="none" lIns="0" tIns="0" rIns="0" bIns="0" rtlCol="0" anchor="t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761976"/>
            <a:r>
              <a:rPr lang="en-US" sz="1270">
                <a:latin typeface="+mj-lt"/>
              </a:rPr>
              <a:t>Vitruvius</a:t>
            </a:r>
            <a:endParaRPr lang="it-IT" sz="1905"/>
          </a:p>
        </p:txBody>
      </p:sp>
      <p:sp>
        <p:nvSpPr>
          <p:cNvPr id="37" name="TextBox 10">
            <a:extLst>
              <a:ext uri="{FF2B5EF4-FFF2-40B4-BE49-F238E27FC236}">
                <a16:creationId xmlns:a16="http://schemas.microsoft.com/office/drawing/2014/main" id="{D1B2B2AD-1B25-5A2A-4BCC-5AE7A5EBBEFA}"/>
              </a:ext>
            </a:extLst>
          </p:cNvPr>
          <p:cNvSpPr txBox="1"/>
          <p:nvPr/>
        </p:nvSpPr>
        <p:spPr>
          <a:xfrm>
            <a:off x="9821973" y="5645562"/>
            <a:ext cx="921416" cy="228546"/>
          </a:xfrm>
          <a:prstGeom prst="rect">
            <a:avLst/>
          </a:prstGeom>
          <a:noFill/>
        </p:spPr>
        <p:txBody>
          <a:bodyPr wrap="none" lIns="0" tIns="0" rIns="0" bIns="0" rtlCol="0" anchor="t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761976"/>
            <a:r>
              <a:rPr lang="en-US" sz="1270">
                <a:latin typeface="+mj-lt"/>
              </a:rPr>
              <a:t>AndesNX27V</a:t>
            </a:r>
            <a:endParaRPr lang="it-IT" sz="1905"/>
          </a:p>
        </p:txBody>
      </p:sp>
      <p:sp>
        <p:nvSpPr>
          <p:cNvPr id="12" name="TextBox 10">
            <a:extLst>
              <a:ext uri="{FF2B5EF4-FFF2-40B4-BE49-F238E27FC236}">
                <a16:creationId xmlns:a16="http://schemas.microsoft.com/office/drawing/2014/main" id="{062828FD-861F-F9FE-49EA-029B354E69E6}"/>
              </a:ext>
            </a:extLst>
          </p:cNvPr>
          <p:cNvSpPr txBox="1"/>
          <p:nvPr/>
        </p:nvSpPr>
        <p:spPr>
          <a:xfrm>
            <a:off x="9822324" y="4688075"/>
            <a:ext cx="921416" cy="228546"/>
          </a:xfrm>
          <a:prstGeom prst="rect">
            <a:avLst/>
          </a:prstGeom>
          <a:noFill/>
        </p:spPr>
        <p:txBody>
          <a:bodyPr wrap="none" lIns="0" tIns="0" rIns="0" bIns="0" rtlCol="0" anchor="t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761976"/>
            <a:r>
              <a:rPr lang="en-US" sz="1270" err="1">
                <a:latin typeface="+mj-lt"/>
              </a:rPr>
              <a:t>Xuantie</a:t>
            </a:r>
            <a:r>
              <a:rPr lang="en-US" sz="1270">
                <a:latin typeface="+mj-lt"/>
              </a:rPr>
              <a:t> 910</a:t>
            </a:r>
            <a:endParaRPr lang="it-IT" sz="1905"/>
          </a:p>
        </p:txBody>
      </p:sp>
      <p:sp>
        <p:nvSpPr>
          <p:cNvPr id="15" name="TextBox 10">
            <a:extLst>
              <a:ext uri="{FF2B5EF4-FFF2-40B4-BE49-F238E27FC236}">
                <a16:creationId xmlns:a16="http://schemas.microsoft.com/office/drawing/2014/main" id="{D0245CC4-B5A2-24F4-FC69-3A61775403B7}"/>
              </a:ext>
            </a:extLst>
          </p:cNvPr>
          <p:cNvSpPr txBox="1"/>
          <p:nvPr/>
        </p:nvSpPr>
        <p:spPr>
          <a:xfrm>
            <a:off x="9822321" y="5192243"/>
            <a:ext cx="921416" cy="228546"/>
          </a:xfrm>
          <a:prstGeom prst="rect">
            <a:avLst/>
          </a:prstGeom>
          <a:noFill/>
        </p:spPr>
        <p:txBody>
          <a:bodyPr wrap="none" lIns="0" tIns="0" rIns="0" bIns="0" rtlCol="0" anchor="t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761976"/>
            <a:r>
              <a:rPr lang="en-US" sz="1270">
                <a:latin typeface="+mj-lt"/>
              </a:rPr>
              <a:t>Arrow</a:t>
            </a:r>
            <a:endParaRPr lang="it-IT" sz="1905"/>
          </a:p>
        </p:txBody>
      </p:sp>
      <p:sp>
        <p:nvSpPr>
          <p:cNvPr id="6" name="Segnaposto contenuto 3">
            <a:extLst>
              <a:ext uri="{FF2B5EF4-FFF2-40B4-BE49-F238E27FC236}">
                <a16:creationId xmlns:a16="http://schemas.microsoft.com/office/drawing/2014/main" id="{821B38B2-AE52-9912-7FD9-A61CE140C459}"/>
              </a:ext>
            </a:extLst>
          </p:cNvPr>
          <p:cNvSpPr txBox="1">
            <a:spLocks/>
          </p:cNvSpPr>
          <p:nvPr/>
        </p:nvSpPr>
        <p:spPr>
          <a:xfrm>
            <a:off x="294564" y="2990175"/>
            <a:ext cx="6793158" cy="2920313"/>
          </a:xfrm>
          <a:prstGeom prst="rect">
            <a:avLst/>
          </a:prstGeom>
        </p:spPr>
        <p:txBody>
          <a:bodyPr vert="horz" lIns="0" tIns="49528" rIns="0" bIns="48385" rtlCol="0" anchor="t">
            <a:noAutofit/>
          </a:bodyPr>
          <a:lstStyle>
            <a:lvl1pPr marL="288004" indent="-288004" algn="l" defTabSz="72000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SzPct val="90000"/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504000" indent="-216004" algn="l" defTabSz="72000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2pPr>
            <a:lvl3pPr marL="720000" indent="-216004" algn="l" defTabSz="864017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3pPr>
            <a:lvl4pPr marL="936000" indent="-216004" algn="l" defTabSz="864017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4pPr>
            <a:lvl5pPr marL="1152000" indent="-216004" algn="l" defTabSz="864017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1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5pPr>
            <a:lvl6pPr marL="2376046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8054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40062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72070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4165" indent="-304165"/>
            <a:r>
              <a:rPr lang="it-IT" sz="2500">
                <a:ea typeface="Roboto Light"/>
                <a:cs typeface="Roboto Light"/>
              </a:rPr>
              <a:t>Comprehensive ISA (+300 instructions)</a:t>
            </a:r>
            <a:endParaRPr lang="it-IT" sz="2500"/>
          </a:p>
          <a:p>
            <a:pPr marL="532765" lvl="1" indent="-304165"/>
            <a:r>
              <a:rPr lang="it-IT" sz="2100">
                <a:ea typeface="Roboto Light"/>
                <a:cs typeface="Roboto Light"/>
              </a:rPr>
              <a:t>VRF setup instructions (VL, element width, ...)</a:t>
            </a:r>
          </a:p>
          <a:p>
            <a:pPr marL="532765" lvl="1" indent="-304165"/>
            <a:r>
              <a:rPr lang="it-IT" sz="2100">
                <a:ea typeface="Roboto Light"/>
                <a:cs typeface="Roboto Light"/>
              </a:rPr>
              <a:t>Arithmetic instructions (int, fixpt, fp)</a:t>
            </a:r>
            <a:endParaRPr lang="it-IT" sz="2100"/>
          </a:p>
          <a:p>
            <a:pPr marL="532765" lvl="1" indent="-304165"/>
            <a:r>
              <a:rPr lang="it-IT" sz="2100">
                <a:ea typeface="Roboto Light"/>
                <a:cs typeface="Roboto Light"/>
              </a:rPr>
              <a:t>Memory operations (unit-stride, strided, indexed)</a:t>
            </a:r>
            <a:endParaRPr lang="it-IT" sz="2100"/>
          </a:p>
          <a:p>
            <a:pPr marL="532765" lvl="1" indent="-304165"/>
            <a:r>
              <a:rPr lang="it-IT" sz="2100">
                <a:ea typeface="Roboto Light"/>
                <a:cs typeface="Roboto Light"/>
              </a:rPr>
              <a:t>Predicated execution (masks)</a:t>
            </a:r>
          </a:p>
          <a:p>
            <a:pPr marL="532765" lvl="1" indent="-304165"/>
            <a:r>
              <a:rPr lang="it-IT" sz="2100">
                <a:ea typeface="Roboto Light"/>
                <a:cs typeface="Roboto Light"/>
              </a:rPr>
              <a:t>Permutation instructions (slide, reorder) </a:t>
            </a:r>
            <a:r>
              <a:rPr lang="it-IT" sz="2100" b="1">
                <a:ea typeface="Roboto Light"/>
                <a:cs typeface="Roboto Light"/>
              </a:rPr>
              <a:t>Vector length agnostic </a:t>
            </a:r>
            <a:r>
              <a:rPr lang="it-IT" sz="2100">
                <a:ea typeface="Roboto Light"/>
                <a:cs typeface="Roboto Light"/>
              </a:rPr>
              <a:t>– High reusability!</a:t>
            </a:r>
            <a:endParaRPr lang="it-IT" sz="2100"/>
          </a:p>
          <a:p>
            <a:pPr marL="532765" lvl="1" indent="-304165"/>
            <a:endParaRPr lang="it-IT" sz="2117"/>
          </a:p>
        </p:txBody>
      </p:sp>
    </p:spTree>
    <p:extLst>
      <p:ext uri="{BB962C8B-B14F-4D97-AF65-F5344CB8AC3E}">
        <p14:creationId xmlns:p14="http://schemas.microsoft.com/office/powerpoint/2010/main" val="97669494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2" name="Google Shape;4372;p84"/>
          <p:cNvSpPr txBox="1">
            <a:spLocks noGrp="1"/>
          </p:cNvSpPr>
          <p:nvPr>
            <p:ph type="sldNum" idx="12"/>
          </p:nvPr>
        </p:nvSpPr>
        <p:spPr>
          <a:xfrm>
            <a:off x="11054843" y="6304327"/>
            <a:ext cx="355600" cy="468400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/>
          <a:p>
            <a:pPr>
              <a:buClr>
                <a:srgbClr val="000000"/>
              </a:buClr>
            </a:pPr>
            <a:fld id="{00000000-1234-1234-1234-123412341234}" type="slidenum">
              <a:rPr lang="it"/>
              <a:pPr>
                <a:buClr>
                  <a:srgbClr val="000000"/>
                </a:buClr>
              </a:pPr>
              <a:t>100</a:t>
            </a:fld>
            <a:endParaRPr/>
          </a:p>
        </p:txBody>
      </p:sp>
      <p:sp>
        <p:nvSpPr>
          <p:cNvPr id="4374" name="Google Shape;4374;p84"/>
          <p:cNvSpPr txBox="1"/>
          <p:nvPr/>
        </p:nvSpPr>
        <p:spPr>
          <a:xfrm>
            <a:off x="415647" y="928160"/>
            <a:ext cx="50076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203200">
              <a:buClr>
                <a:schemeClr val="accent1"/>
              </a:buClr>
              <a:buSzPts val="1200"/>
            </a:pPr>
            <a:endParaRPr lang="it" sz="2400">
              <a:solidFill>
                <a:schemeClr val="dk1"/>
              </a:solidFill>
              <a:latin typeface="Ubuntu Mono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B60B56-6F45-BDB1-13FE-BBB2EBD38A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503" y="180326"/>
            <a:ext cx="10667548" cy="657050"/>
          </a:xfrm>
          <a:noFill/>
        </p:spPr>
        <p:txBody>
          <a:bodyPr vert="horz" lIns="0" tIns="0" rIns="0" bIns="0" rtlCol="0" anchor="ctr">
            <a:normAutofit/>
          </a:bodyPr>
          <a:lstStyle/>
          <a:p>
            <a:r>
              <a:rPr lang="en-US" sz="3800">
                <a:ea typeface="Roboto"/>
                <a:cs typeface="Roboto"/>
              </a:rPr>
              <a:t>CVA6 influence on performance</a:t>
            </a:r>
            <a:endParaRPr lang="it-IT"/>
          </a:p>
        </p:txBody>
      </p:sp>
      <p:pic>
        <p:nvPicPr>
          <p:cNvPr id="35" name="Immagine 34">
            <a:extLst>
              <a:ext uri="{FF2B5EF4-FFF2-40B4-BE49-F238E27FC236}">
                <a16:creationId xmlns:a16="http://schemas.microsoft.com/office/drawing/2014/main" id="{6B87DE20-B8B9-E5EA-BE3B-546DB79CC9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8437" y="2474536"/>
            <a:ext cx="5470198" cy="3362227"/>
          </a:xfrm>
          <a:prstGeom prst="rect">
            <a:avLst/>
          </a:prstGeom>
        </p:spPr>
      </p:pic>
      <p:sp>
        <p:nvSpPr>
          <p:cNvPr id="3" name="Google Shape;4374;p84">
            <a:extLst>
              <a:ext uri="{FF2B5EF4-FFF2-40B4-BE49-F238E27FC236}">
                <a16:creationId xmlns:a16="http://schemas.microsoft.com/office/drawing/2014/main" id="{F331CA02-4A50-0859-0688-E11255272E1D}"/>
              </a:ext>
            </a:extLst>
          </p:cNvPr>
          <p:cNvSpPr txBox="1"/>
          <p:nvPr/>
        </p:nvSpPr>
        <p:spPr>
          <a:xfrm>
            <a:off x="312636" y="963156"/>
            <a:ext cx="5826043" cy="1477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203200"/>
            <a:r>
              <a:rPr lang="it" sz="2000">
                <a:solidFill>
                  <a:schemeClr val="dk1"/>
                </a:solidFill>
                <a:cs typeface="Calibri Light"/>
              </a:rPr>
              <a:t>16 lanes, 128 elements case</a:t>
            </a:r>
            <a:endParaRPr lang="it-IT"/>
          </a:p>
          <a:p>
            <a:pPr marL="203200"/>
            <a:endParaRPr lang="it" sz="2000">
              <a:solidFill>
                <a:schemeClr val="dk1"/>
              </a:solidFill>
              <a:cs typeface="Calibri Light"/>
            </a:endParaRPr>
          </a:p>
          <a:p>
            <a:pPr marL="203200"/>
            <a:r>
              <a:rPr lang="it" sz="2000">
                <a:solidFill>
                  <a:schemeClr val="dk1"/>
                </a:solidFill>
                <a:cs typeface="Calibri Light"/>
              </a:rPr>
              <a:t>Correlation with D$ misses even more evident</a:t>
            </a:r>
          </a:p>
          <a:p>
            <a:pPr marL="546100" indent="-342900">
              <a:buFont typeface="Arial"/>
              <a:buChar char="•"/>
            </a:pPr>
            <a:endParaRPr lang="it" sz="2000">
              <a:solidFill>
                <a:schemeClr val="dk1"/>
              </a:solidFill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197507291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2" name="Google Shape;4372;p84"/>
          <p:cNvSpPr txBox="1">
            <a:spLocks noGrp="1"/>
          </p:cNvSpPr>
          <p:nvPr>
            <p:ph type="sldNum" idx="12"/>
          </p:nvPr>
        </p:nvSpPr>
        <p:spPr>
          <a:xfrm>
            <a:off x="11054843" y="6304327"/>
            <a:ext cx="355600" cy="468400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/>
          <a:p>
            <a:pPr>
              <a:buClr>
                <a:srgbClr val="000000"/>
              </a:buClr>
            </a:pPr>
            <a:fld id="{00000000-1234-1234-1234-123412341234}" type="slidenum">
              <a:rPr lang="it"/>
              <a:pPr>
                <a:buClr>
                  <a:srgbClr val="000000"/>
                </a:buClr>
              </a:pPr>
              <a:t>101</a:t>
            </a:fld>
            <a:endParaRPr/>
          </a:p>
        </p:txBody>
      </p:sp>
      <p:sp>
        <p:nvSpPr>
          <p:cNvPr id="4374" name="Google Shape;4374;p84"/>
          <p:cNvSpPr txBox="1"/>
          <p:nvPr/>
        </p:nvSpPr>
        <p:spPr>
          <a:xfrm>
            <a:off x="415647" y="928160"/>
            <a:ext cx="50076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203200">
              <a:buClr>
                <a:schemeClr val="accent1"/>
              </a:buClr>
              <a:buSzPts val="1200"/>
            </a:pPr>
            <a:endParaRPr lang="it" sz="2400">
              <a:solidFill>
                <a:schemeClr val="dk1"/>
              </a:solidFill>
              <a:latin typeface="Ubuntu Mono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B60B56-6F45-BDB1-13FE-BBB2EBD38A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503" y="180326"/>
            <a:ext cx="10667548" cy="657050"/>
          </a:xfrm>
          <a:noFill/>
        </p:spPr>
        <p:txBody>
          <a:bodyPr vert="horz" lIns="0" tIns="0" rIns="0" bIns="0" rtlCol="0" anchor="ctr">
            <a:normAutofit/>
          </a:bodyPr>
          <a:lstStyle/>
          <a:p>
            <a:r>
              <a:rPr lang="en-US" sz="3800">
                <a:ea typeface="Roboto"/>
                <a:cs typeface="Roboto"/>
              </a:rPr>
              <a:t>CVA6 influence on performance</a:t>
            </a:r>
            <a:endParaRPr lang="it-IT"/>
          </a:p>
        </p:txBody>
      </p:sp>
      <p:pic>
        <p:nvPicPr>
          <p:cNvPr id="2" name="Immagine 1" descr="Immagine che contiene testo, schermata, Carattere, numero&#10;&#10;Descrizione generata automaticamente">
            <a:extLst>
              <a:ext uri="{FF2B5EF4-FFF2-40B4-BE49-F238E27FC236}">
                <a16:creationId xmlns:a16="http://schemas.microsoft.com/office/drawing/2014/main" id="{32E77B55-30F5-80CD-DB30-921F9D186B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6881" y="2013130"/>
            <a:ext cx="4282996" cy="2659752"/>
          </a:xfrm>
          <a:prstGeom prst="rect">
            <a:avLst/>
          </a:prstGeom>
        </p:spPr>
      </p:pic>
      <p:sp>
        <p:nvSpPr>
          <p:cNvPr id="4" name="Google Shape;4374;p84">
            <a:extLst>
              <a:ext uri="{FF2B5EF4-FFF2-40B4-BE49-F238E27FC236}">
                <a16:creationId xmlns:a16="http://schemas.microsoft.com/office/drawing/2014/main" id="{A57ACD27-4D0A-7E05-E0EB-99B09835888B}"/>
              </a:ext>
            </a:extLst>
          </p:cNvPr>
          <p:cNvSpPr txBox="1"/>
          <p:nvPr/>
        </p:nvSpPr>
        <p:spPr>
          <a:xfrm>
            <a:off x="312636" y="963156"/>
            <a:ext cx="5826043" cy="578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203200"/>
            <a:r>
              <a:rPr lang="it" sz="2000">
                <a:solidFill>
                  <a:schemeClr val="dk1"/>
                </a:solidFill>
                <a:cs typeface="Calibri Light"/>
              </a:rPr>
              <a:t>The performance gain should be attributed to the ideal caches, and not to the ideal CVA6!</a:t>
            </a:r>
          </a:p>
          <a:p>
            <a:pPr marL="203200"/>
            <a:endParaRPr lang="it" sz="2000">
              <a:solidFill>
                <a:schemeClr val="dk1"/>
              </a:solidFill>
              <a:cs typeface="Calibri Light"/>
            </a:endParaRPr>
          </a:p>
          <a:p>
            <a:pPr marL="203200"/>
            <a:r>
              <a:rPr lang="it" sz="2000">
                <a:solidFill>
                  <a:schemeClr val="dk1"/>
                </a:solidFill>
                <a:cs typeface="Calibri Light"/>
              </a:rPr>
              <a:t>All three kernels rely on scalar forwarding from scalar to vector core! </a:t>
            </a:r>
          </a:p>
          <a:p>
            <a:pPr marL="203200"/>
            <a:endParaRPr lang="it" sz="2000">
              <a:solidFill>
                <a:schemeClr val="dk1"/>
              </a:solidFill>
              <a:cs typeface="Calibri Light"/>
            </a:endParaRPr>
          </a:p>
          <a:p>
            <a:pPr marL="203200"/>
            <a:r>
              <a:rPr lang="it" sz="2000">
                <a:solidFill>
                  <a:schemeClr val="dk1"/>
                </a:solidFill>
                <a:cs typeface="Calibri Light"/>
              </a:rPr>
              <a:t>D$ misses heavily affect performance!</a:t>
            </a:r>
          </a:p>
          <a:p>
            <a:pPr marL="203200"/>
            <a:endParaRPr lang="it" sz="2000">
              <a:solidFill>
                <a:schemeClr val="dk1"/>
              </a:solidFill>
              <a:cs typeface="Calibri Light"/>
            </a:endParaRPr>
          </a:p>
          <a:p>
            <a:pPr marL="203200"/>
            <a:r>
              <a:rPr lang="it" sz="2000">
                <a:solidFill>
                  <a:schemeClr val="dk1"/>
                </a:solidFill>
                <a:cs typeface="Calibri Light"/>
              </a:rPr>
              <a:t>fmatmul, fconv2d </a:t>
            </a:r>
          </a:p>
          <a:p>
            <a:pPr marL="546100" indent="-342900">
              <a:buFont typeface="Arial"/>
              <a:buChar char="•"/>
            </a:pPr>
            <a:r>
              <a:rPr lang="it" sz="2000">
                <a:solidFill>
                  <a:schemeClr val="dk1"/>
                </a:solidFill>
                <a:cs typeface="Calibri Light"/>
              </a:rPr>
              <a:t>Source and destination separated in memory</a:t>
            </a:r>
          </a:p>
          <a:p>
            <a:pPr marL="546100" indent="-342900">
              <a:buFont typeface="Arial"/>
              <a:buChar char="•"/>
            </a:pPr>
            <a:r>
              <a:rPr lang="it" sz="2000">
                <a:solidFill>
                  <a:schemeClr val="dk1"/>
                </a:solidFill>
                <a:cs typeface="Calibri Light"/>
              </a:rPr>
              <a:t>Problem: cache line/bus size</a:t>
            </a:r>
            <a:endParaRPr lang="it">
              <a:solidFill>
                <a:schemeClr val="dk1"/>
              </a:solidFill>
              <a:cs typeface="Calibri Light"/>
            </a:endParaRPr>
          </a:p>
          <a:p>
            <a:pPr marL="203200"/>
            <a:endParaRPr lang="it" sz="2000">
              <a:solidFill>
                <a:schemeClr val="dk1"/>
              </a:solidFill>
              <a:cs typeface="Calibri Light"/>
            </a:endParaRPr>
          </a:p>
          <a:p>
            <a:pPr marL="203200"/>
            <a:r>
              <a:rPr lang="it" sz="2000">
                <a:solidFill>
                  <a:schemeClr val="dk1"/>
                </a:solidFill>
                <a:cs typeface="Calibri Light"/>
              </a:rPr>
              <a:t>jacobi2d:</a:t>
            </a:r>
          </a:p>
          <a:p>
            <a:pPr marL="546100" indent="-342900">
              <a:buFont typeface="Arial"/>
              <a:buChar char="•"/>
            </a:pPr>
            <a:r>
              <a:rPr lang="it" sz="2000">
                <a:solidFill>
                  <a:schemeClr val="dk1"/>
                </a:solidFill>
                <a:cs typeface="Calibri Light"/>
              </a:rPr>
              <a:t>Iterative algorithm</a:t>
            </a:r>
          </a:p>
          <a:p>
            <a:pPr marL="546100" indent="-342900">
              <a:buFont typeface="Arial"/>
              <a:buChar char="•"/>
            </a:pPr>
            <a:r>
              <a:rPr lang="it" sz="2000">
                <a:solidFill>
                  <a:schemeClr val="dk1"/>
                </a:solidFill>
                <a:cs typeface="Calibri Light"/>
              </a:rPr>
              <a:t>Elements written by vector store get read back from the scalar core (from the D$!)</a:t>
            </a:r>
          </a:p>
          <a:p>
            <a:pPr marL="546100" indent="-342900">
              <a:buFont typeface="Arial"/>
              <a:buChar char="•"/>
            </a:pPr>
            <a:r>
              <a:rPr lang="it" sz="2000">
                <a:solidFill>
                  <a:schemeClr val="dk1"/>
                </a:solidFill>
                <a:cs typeface="Calibri Light"/>
              </a:rPr>
              <a:t>Problem: scalar cache</a:t>
            </a:r>
          </a:p>
          <a:p>
            <a:pPr marL="546100" indent="-342900">
              <a:buFont typeface="Arial"/>
              <a:buChar char="•"/>
            </a:pPr>
            <a:endParaRPr lang="it" sz="2000">
              <a:solidFill>
                <a:schemeClr val="dk1"/>
              </a:solidFill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34923842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2" name="Google Shape;4372;p84"/>
          <p:cNvSpPr txBox="1">
            <a:spLocks noGrp="1"/>
          </p:cNvSpPr>
          <p:nvPr>
            <p:ph type="sldNum" idx="12"/>
          </p:nvPr>
        </p:nvSpPr>
        <p:spPr>
          <a:xfrm>
            <a:off x="11054843" y="6304327"/>
            <a:ext cx="355600" cy="468400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/>
          <a:p>
            <a:pPr>
              <a:buClr>
                <a:srgbClr val="000000"/>
              </a:buClr>
            </a:pPr>
            <a:fld id="{00000000-1234-1234-1234-123412341234}" type="slidenum">
              <a:rPr lang="it"/>
              <a:pPr>
                <a:buClr>
                  <a:srgbClr val="000000"/>
                </a:buClr>
              </a:pPr>
              <a:t>102</a:t>
            </a:fld>
            <a:endParaRPr/>
          </a:p>
        </p:txBody>
      </p:sp>
      <p:sp>
        <p:nvSpPr>
          <p:cNvPr id="4374" name="Google Shape;4374;p84"/>
          <p:cNvSpPr txBox="1"/>
          <p:nvPr/>
        </p:nvSpPr>
        <p:spPr>
          <a:xfrm>
            <a:off x="415647" y="928160"/>
            <a:ext cx="50076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203200">
              <a:buClr>
                <a:schemeClr val="accent1"/>
              </a:buClr>
              <a:buSzPts val="1200"/>
            </a:pPr>
            <a:endParaRPr lang="it" sz="2400">
              <a:solidFill>
                <a:schemeClr val="dk1"/>
              </a:solidFill>
              <a:latin typeface="Ubuntu Mono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B60B56-6F45-BDB1-13FE-BBB2EBD38A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503" y="180326"/>
            <a:ext cx="10667548" cy="657050"/>
          </a:xfrm>
          <a:noFill/>
        </p:spPr>
        <p:txBody>
          <a:bodyPr vert="horz" lIns="0" tIns="0" rIns="0" bIns="0" rtlCol="0" anchor="ctr">
            <a:normAutofit/>
          </a:bodyPr>
          <a:lstStyle/>
          <a:p>
            <a:r>
              <a:rPr lang="en-US" sz="3800">
                <a:ea typeface="Roboto"/>
                <a:cs typeface="Roboto"/>
              </a:rPr>
              <a:t>Scalar D$ influence on performance</a:t>
            </a:r>
            <a:endParaRPr lang="it-IT"/>
          </a:p>
        </p:txBody>
      </p:sp>
      <p:sp>
        <p:nvSpPr>
          <p:cNvPr id="2" name="Google Shape;4487;p92">
            <a:extLst>
              <a:ext uri="{FF2B5EF4-FFF2-40B4-BE49-F238E27FC236}">
                <a16:creationId xmlns:a16="http://schemas.microsoft.com/office/drawing/2014/main" id="{07CFAEF8-459C-F263-80D3-98C9B78E0930}"/>
              </a:ext>
            </a:extLst>
          </p:cNvPr>
          <p:cNvSpPr/>
          <p:nvPr/>
        </p:nvSpPr>
        <p:spPr>
          <a:xfrm>
            <a:off x="8017079" y="2547779"/>
            <a:ext cx="2577600" cy="6921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AXI data-width</a:t>
            </a:r>
            <a:endParaRPr/>
          </a:p>
        </p:txBody>
      </p:sp>
      <p:sp>
        <p:nvSpPr>
          <p:cNvPr id="3" name="Google Shape;4488;p92">
            <a:extLst>
              <a:ext uri="{FF2B5EF4-FFF2-40B4-BE49-F238E27FC236}">
                <a16:creationId xmlns:a16="http://schemas.microsoft.com/office/drawing/2014/main" id="{08EE9131-1E38-B81C-6E7E-2A2A5904FB8D}"/>
              </a:ext>
            </a:extLst>
          </p:cNvPr>
          <p:cNvSpPr/>
          <p:nvPr/>
        </p:nvSpPr>
        <p:spPr>
          <a:xfrm>
            <a:off x="8017079" y="1927379"/>
            <a:ext cx="2577600" cy="6204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D$ line-width</a:t>
            </a:r>
            <a:endParaRPr/>
          </a:p>
        </p:txBody>
      </p:sp>
      <p:sp>
        <p:nvSpPr>
          <p:cNvPr id="4" name="Google Shape;4489;p92">
            <a:extLst>
              <a:ext uri="{FF2B5EF4-FFF2-40B4-BE49-F238E27FC236}">
                <a16:creationId xmlns:a16="http://schemas.microsoft.com/office/drawing/2014/main" id="{9D477B11-9742-AA17-DC66-8B6775B826AB}"/>
              </a:ext>
            </a:extLst>
          </p:cNvPr>
          <p:cNvSpPr/>
          <p:nvPr/>
        </p:nvSpPr>
        <p:spPr>
          <a:xfrm>
            <a:off x="6803449" y="1086292"/>
            <a:ext cx="2297400" cy="2800200"/>
          </a:xfrm>
          <a:prstGeom prst="roundRect">
            <a:avLst>
              <a:gd name="adj" fmla="val 16667"/>
            </a:avLst>
          </a:prstGeom>
          <a:solidFill>
            <a:schemeClr val="bg1">
              <a:lumMod val="60000"/>
              <a:lumOff val="4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4490;p92">
            <a:extLst>
              <a:ext uri="{FF2B5EF4-FFF2-40B4-BE49-F238E27FC236}">
                <a16:creationId xmlns:a16="http://schemas.microsoft.com/office/drawing/2014/main" id="{DF4C22B3-C3A9-06C7-0690-8D064358D8A7}"/>
              </a:ext>
            </a:extLst>
          </p:cNvPr>
          <p:cNvSpPr/>
          <p:nvPr/>
        </p:nvSpPr>
        <p:spPr>
          <a:xfrm rot="5400000">
            <a:off x="8238254" y="1884354"/>
            <a:ext cx="493800" cy="705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 cap="flat" cmpd="sng">
            <a:solidFill>
              <a:schemeClr val="bg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4491;p92">
            <a:extLst>
              <a:ext uri="{FF2B5EF4-FFF2-40B4-BE49-F238E27FC236}">
                <a16:creationId xmlns:a16="http://schemas.microsoft.com/office/drawing/2014/main" id="{7294FFB5-2745-8603-A8E1-206F08CB1BA9}"/>
              </a:ext>
            </a:extLst>
          </p:cNvPr>
          <p:cNvSpPr/>
          <p:nvPr/>
        </p:nvSpPr>
        <p:spPr>
          <a:xfrm rot="5400000">
            <a:off x="8341154" y="1987254"/>
            <a:ext cx="493800" cy="4992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bg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" name="Google Shape;4492;p92">
            <a:extLst>
              <a:ext uri="{FF2B5EF4-FFF2-40B4-BE49-F238E27FC236}">
                <a16:creationId xmlns:a16="http://schemas.microsoft.com/office/drawing/2014/main" id="{3A5039A1-8800-B4F5-CC33-F67BC4C1CD4D}"/>
              </a:ext>
            </a:extLst>
          </p:cNvPr>
          <p:cNvCxnSpPr/>
          <p:nvPr/>
        </p:nvCxnSpPr>
        <p:spPr>
          <a:xfrm>
            <a:off x="8485929" y="1727500"/>
            <a:ext cx="0" cy="699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9" name="Google Shape;4493;p92">
            <a:extLst>
              <a:ext uri="{FF2B5EF4-FFF2-40B4-BE49-F238E27FC236}">
                <a16:creationId xmlns:a16="http://schemas.microsoft.com/office/drawing/2014/main" id="{2DAB347E-F550-83FA-568A-E0127B9F9116}"/>
              </a:ext>
            </a:extLst>
          </p:cNvPr>
          <p:cNvCxnSpPr/>
          <p:nvPr/>
        </p:nvCxnSpPr>
        <p:spPr>
          <a:xfrm>
            <a:off x="8586104" y="1828450"/>
            <a:ext cx="0" cy="49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" name="Google Shape;4494;p92">
            <a:extLst>
              <a:ext uri="{FF2B5EF4-FFF2-40B4-BE49-F238E27FC236}">
                <a16:creationId xmlns:a16="http://schemas.microsoft.com/office/drawing/2014/main" id="{F8566840-FA01-1377-83FA-FD52885220FD}"/>
              </a:ext>
            </a:extLst>
          </p:cNvPr>
          <p:cNvCxnSpPr/>
          <p:nvPr/>
        </p:nvCxnSpPr>
        <p:spPr>
          <a:xfrm>
            <a:off x="8485929" y="1812360"/>
            <a:ext cx="0" cy="699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1" name="Google Shape;4495;p92">
            <a:extLst>
              <a:ext uri="{FF2B5EF4-FFF2-40B4-BE49-F238E27FC236}">
                <a16:creationId xmlns:a16="http://schemas.microsoft.com/office/drawing/2014/main" id="{20647EFA-D6B7-D8C6-1ECD-6674CD70016D}"/>
              </a:ext>
            </a:extLst>
          </p:cNvPr>
          <p:cNvCxnSpPr/>
          <p:nvPr/>
        </p:nvCxnSpPr>
        <p:spPr>
          <a:xfrm>
            <a:off x="8586104" y="1913310"/>
            <a:ext cx="0" cy="498000"/>
          </a:xfrm>
          <a:prstGeom prst="straightConnector1">
            <a:avLst/>
          </a:prstGeom>
          <a:noFill/>
          <a:ln w="9525" cap="flat" cmpd="sng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Google Shape;4496;p92">
            <a:extLst>
              <a:ext uri="{FF2B5EF4-FFF2-40B4-BE49-F238E27FC236}">
                <a16:creationId xmlns:a16="http://schemas.microsoft.com/office/drawing/2014/main" id="{CAED7B42-404A-3F9E-0ACF-6C9CCA5CCE94}"/>
              </a:ext>
            </a:extLst>
          </p:cNvPr>
          <p:cNvCxnSpPr/>
          <p:nvPr/>
        </p:nvCxnSpPr>
        <p:spPr>
          <a:xfrm>
            <a:off x="8485929" y="1904304"/>
            <a:ext cx="0" cy="699900"/>
          </a:xfrm>
          <a:prstGeom prst="straightConnector1">
            <a:avLst/>
          </a:prstGeom>
          <a:noFill/>
          <a:ln w="9525" cap="flat" cmpd="sng">
            <a:solidFill>
              <a:schemeClr val="bg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3" name="Google Shape;4497;p92">
            <a:extLst>
              <a:ext uri="{FF2B5EF4-FFF2-40B4-BE49-F238E27FC236}">
                <a16:creationId xmlns:a16="http://schemas.microsoft.com/office/drawing/2014/main" id="{F0A015E0-249C-DB64-B738-A8B25CD1EB6B}"/>
              </a:ext>
            </a:extLst>
          </p:cNvPr>
          <p:cNvCxnSpPr/>
          <p:nvPr/>
        </p:nvCxnSpPr>
        <p:spPr>
          <a:xfrm>
            <a:off x="8586104" y="2005254"/>
            <a:ext cx="0" cy="498000"/>
          </a:xfrm>
          <a:prstGeom prst="straightConnector1">
            <a:avLst/>
          </a:prstGeom>
          <a:noFill/>
          <a:ln w="9525" cap="flat" cmpd="sng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Google Shape;4498;p92">
            <a:extLst>
              <a:ext uri="{FF2B5EF4-FFF2-40B4-BE49-F238E27FC236}">
                <a16:creationId xmlns:a16="http://schemas.microsoft.com/office/drawing/2014/main" id="{577666D9-8423-F1F4-B03D-B795E067F358}"/>
              </a:ext>
            </a:extLst>
          </p:cNvPr>
          <p:cNvSpPr/>
          <p:nvPr/>
        </p:nvSpPr>
        <p:spPr>
          <a:xfrm rot="5400000">
            <a:off x="8164071" y="2775425"/>
            <a:ext cx="639214" cy="253522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chemeClr val="accent5">
              <a:lumMod val="20000"/>
              <a:lumOff val="80000"/>
            </a:schemeClr>
          </a:solidFill>
          <a:ln w="9525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4499;p92">
            <a:extLst>
              <a:ext uri="{FF2B5EF4-FFF2-40B4-BE49-F238E27FC236}">
                <a16:creationId xmlns:a16="http://schemas.microsoft.com/office/drawing/2014/main" id="{DA40E86B-003C-D1D8-34EE-9682F115035F}"/>
              </a:ext>
            </a:extLst>
          </p:cNvPr>
          <p:cNvSpPr/>
          <p:nvPr/>
        </p:nvSpPr>
        <p:spPr>
          <a:xfrm rot="5400000">
            <a:off x="8159317" y="2848529"/>
            <a:ext cx="620400" cy="8850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chemeClr val="accent5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4500;p92">
            <a:extLst>
              <a:ext uri="{FF2B5EF4-FFF2-40B4-BE49-F238E27FC236}">
                <a16:creationId xmlns:a16="http://schemas.microsoft.com/office/drawing/2014/main" id="{CC6F8DAB-7EAD-BDC3-5957-F9C4101F4B75}"/>
              </a:ext>
            </a:extLst>
          </p:cNvPr>
          <p:cNvSpPr/>
          <p:nvPr/>
        </p:nvSpPr>
        <p:spPr>
          <a:xfrm>
            <a:off x="7104904" y="1276367"/>
            <a:ext cx="646800" cy="57540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 b="1">
                <a:solidFill>
                  <a:schemeClr val="bg2"/>
                </a:solidFill>
              </a:rPr>
              <a:t>Ara2</a:t>
            </a:r>
            <a:endParaRPr lang="it-IT" b="1">
              <a:solidFill>
                <a:schemeClr val="bg2"/>
              </a:solidFill>
            </a:endParaRPr>
          </a:p>
        </p:txBody>
      </p:sp>
      <p:sp>
        <p:nvSpPr>
          <p:cNvPr id="17" name="Google Shape;4501;p92">
            <a:extLst>
              <a:ext uri="{FF2B5EF4-FFF2-40B4-BE49-F238E27FC236}">
                <a16:creationId xmlns:a16="http://schemas.microsoft.com/office/drawing/2014/main" id="{B99FFA9F-3875-CF04-8992-4FA5E813C107}"/>
              </a:ext>
            </a:extLst>
          </p:cNvPr>
          <p:cNvSpPr/>
          <p:nvPr/>
        </p:nvSpPr>
        <p:spPr>
          <a:xfrm>
            <a:off x="8146129" y="1276367"/>
            <a:ext cx="646800" cy="5754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>
                <a:solidFill>
                  <a:schemeClr val="bg2"/>
                </a:solidFill>
              </a:rPr>
              <a:t>CVA6</a:t>
            </a:r>
          </a:p>
        </p:txBody>
      </p:sp>
      <p:sp>
        <p:nvSpPr>
          <p:cNvPr id="18" name="Google Shape;4502;p92">
            <a:extLst>
              <a:ext uri="{FF2B5EF4-FFF2-40B4-BE49-F238E27FC236}">
                <a16:creationId xmlns:a16="http://schemas.microsoft.com/office/drawing/2014/main" id="{1807B8A5-5C71-972F-C1CA-F3426ACF68BC}"/>
              </a:ext>
            </a:extLst>
          </p:cNvPr>
          <p:cNvSpPr/>
          <p:nvPr/>
        </p:nvSpPr>
        <p:spPr>
          <a:xfrm>
            <a:off x="7104904" y="3301704"/>
            <a:ext cx="1688100" cy="407700"/>
          </a:xfrm>
          <a:prstGeom prst="roundRect">
            <a:avLst>
              <a:gd name="adj" fmla="val 16667"/>
            </a:avLst>
          </a:prstGeom>
          <a:solidFill>
            <a:schemeClr val="accent5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 b="1">
                <a:solidFill>
                  <a:schemeClr val="bg2"/>
                </a:solidFill>
              </a:rPr>
              <a:t>AXI </a:t>
            </a:r>
            <a:r>
              <a:rPr lang="it" sz="1000" b="1" err="1">
                <a:solidFill>
                  <a:schemeClr val="bg2"/>
                </a:solidFill>
              </a:rPr>
              <a:t>xBAR</a:t>
            </a:r>
            <a:endParaRPr lang="it-IT" sz="1000" b="1">
              <a:solidFill>
                <a:schemeClr val="bg2"/>
              </a:solidFill>
            </a:endParaRPr>
          </a:p>
        </p:txBody>
      </p:sp>
      <p:cxnSp>
        <p:nvCxnSpPr>
          <p:cNvPr id="19" name="Google Shape;4503;p92">
            <a:extLst>
              <a:ext uri="{FF2B5EF4-FFF2-40B4-BE49-F238E27FC236}">
                <a16:creationId xmlns:a16="http://schemas.microsoft.com/office/drawing/2014/main" id="{5CC8D29E-AB8D-20B5-39EF-65348F1C88E0}"/>
              </a:ext>
            </a:extLst>
          </p:cNvPr>
          <p:cNvCxnSpPr>
            <a:cxnSpLocks/>
          </p:cNvCxnSpPr>
          <p:nvPr/>
        </p:nvCxnSpPr>
        <p:spPr>
          <a:xfrm>
            <a:off x="7751704" y="1564067"/>
            <a:ext cx="394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stealth" w="med" len="med"/>
            <a:tailEnd type="stealth" w="med" len="med"/>
          </a:ln>
        </p:spPr>
      </p:cxnSp>
      <p:sp>
        <p:nvSpPr>
          <p:cNvPr id="20" name="Google Shape;4504;p92">
            <a:extLst>
              <a:ext uri="{FF2B5EF4-FFF2-40B4-BE49-F238E27FC236}">
                <a16:creationId xmlns:a16="http://schemas.microsoft.com/office/drawing/2014/main" id="{13ACC1FC-AF78-A5EC-4BCC-F4A8290006CA}"/>
              </a:ext>
            </a:extLst>
          </p:cNvPr>
          <p:cNvSpPr/>
          <p:nvPr/>
        </p:nvSpPr>
        <p:spPr>
          <a:xfrm rot="5400000">
            <a:off x="6788704" y="2527404"/>
            <a:ext cx="1279200" cy="8850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chemeClr val="accent5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" name="Google Shape;4505;p92">
            <a:extLst>
              <a:ext uri="{FF2B5EF4-FFF2-40B4-BE49-F238E27FC236}">
                <a16:creationId xmlns:a16="http://schemas.microsoft.com/office/drawing/2014/main" id="{FB8B0945-1E86-F27A-8E19-DD4A319CA84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1505" y="3931791"/>
            <a:ext cx="4324350" cy="21240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" name="Google Shape;4506;p92">
            <a:extLst>
              <a:ext uri="{FF2B5EF4-FFF2-40B4-BE49-F238E27FC236}">
                <a16:creationId xmlns:a16="http://schemas.microsoft.com/office/drawing/2014/main" id="{240D711D-EF98-3BDC-C7FF-16E22C858919}"/>
              </a:ext>
            </a:extLst>
          </p:cNvPr>
          <p:cNvCxnSpPr/>
          <p:nvPr/>
        </p:nvCxnSpPr>
        <p:spPr>
          <a:xfrm>
            <a:off x="1563730" y="4924004"/>
            <a:ext cx="4112100" cy="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23" name="Google Shape;4507;p92">
            <a:extLst>
              <a:ext uri="{FF2B5EF4-FFF2-40B4-BE49-F238E27FC236}">
                <a16:creationId xmlns:a16="http://schemas.microsoft.com/office/drawing/2014/main" id="{9414F545-CDEF-AB17-84FA-780D9881E7DF}"/>
              </a:ext>
            </a:extLst>
          </p:cNvPr>
          <p:cNvCxnSpPr/>
          <p:nvPr/>
        </p:nvCxnSpPr>
        <p:spPr>
          <a:xfrm>
            <a:off x="4575080" y="4580329"/>
            <a:ext cx="1074600" cy="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24" name="Google Shape;4508;p92">
            <a:extLst>
              <a:ext uri="{FF2B5EF4-FFF2-40B4-BE49-F238E27FC236}">
                <a16:creationId xmlns:a16="http://schemas.microsoft.com/office/drawing/2014/main" id="{94511245-98C8-8043-55A4-1AA0A02DC674}"/>
              </a:ext>
            </a:extLst>
          </p:cNvPr>
          <p:cNvCxnSpPr/>
          <p:nvPr/>
        </p:nvCxnSpPr>
        <p:spPr>
          <a:xfrm rot="10800000">
            <a:off x="5613430" y="4595566"/>
            <a:ext cx="0" cy="313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stealth" w="med" len="med"/>
            <a:tailEnd type="stealth" w="med" len="med"/>
          </a:ln>
        </p:spPr>
      </p:cxnSp>
      <p:sp>
        <p:nvSpPr>
          <p:cNvPr id="25" name="Google Shape;4509;p92">
            <a:extLst>
              <a:ext uri="{FF2B5EF4-FFF2-40B4-BE49-F238E27FC236}">
                <a16:creationId xmlns:a16="http://schemas.microsoft.com/office/drawing/2014/main" id="{531EEABD-7192-84FA-F7AD-4A9072581C3C}"/>
              </a:ext>
            </a:extLst>
          </p:cNvPr>
          <p:cNvSpPr txBox="1"/>
          <p:nvPr/>
        </p:nvSpPr>
        <p:spPr>
          <a:xfrm>
            <a:off x="5753005" y="4567304"/>
            <a:ext cx="1827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b="1"/>
              <a:t>From 42% to 72%!</a:t>
            </a:r>
            <a:endParaRPr b="1"/>
          </a:p>
        </p:txBody>
      </p:sp>
      <p:sp>
        <p:nvSpPr>
          <p:cNvPr id="26" name="Google Shape;4510;p92">
            <a:extLst>
              <a:ext uri="{FF2B5EF4-FFF2-40B4-BE49-F238E27FC236}">
                <a16:creationId xmlns:a16="http://schemas.microsoft.com/office/drawing/2014/main" id="{BEFEA81D-8BB5-62D6-B012-9EC74329D2B2}"/>
              </a:ext>
            </a:extLst>
          </p:cNvPr>
          <p:cNvSpPr txBox="1"/>
          <p:nvPr/>
        </p:nvSpPr>
        <p:spPr>
          <a:xfrm>
            <a:off x="1101667" y="1288627"/>
            <a:ext cx="4617300" cy="2000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■"/>
            </a:pPr>
            <a:r>
              <a:rPr lang="en-GB" sz="1800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16 </a:t>
            </a:r>
            <a:r>
              <a:rPr lang="en-GB" sz="1800" err="1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Lanes</a:t>
            </a:r>
            <a:r>
              <a:rPr lang="en-GB" sz="1800">
                <a:solidFill>
                  <a:schemeClr val="dk1"/>
                </a:solidFill>
              </a:rPr>
              <a:t>, </a:t>
            </a:r>
            <a:r>
              <a:rPr lang="en-GB" sz="1800" err="1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fmatmul</a:t>
            </a:r>
            <a:r>
              <a:rPr lang="en-GB" sz="1800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,</a:t>
            </a:r>
            <a:r>
              <a:rPr lang="en-GB" sz="1800">
                <a:solidFill>
                  <a:schemeClr val="dk1"/>
                </a:solidFill>
              </a:rPr>
              <a:t> </a:t>
            </a:r>
            <a:r>
              <a:rPr lang="en-GB" sz="1800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n = 16</a:t>
            </a:r>
            <a:endParaRPr lang="en-GB" sz="1800">
              <a:solidFill>
                <a:schemeClr val="dk1"/>
              </a:solidFill>
              <a:latin typeface="Ubuntu Mono"/>
              <a:ea typeface="Ubuntu Mono"/>
              <a:cs typeface="Ubuntu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>
              <a:solidFill>
                <a:schemeClr val="dk1"/>
              </a:solidFill>
              <a:latin typeface="Ubuntu Mono"/>
              <a:ea typeface="Ubuntu Mono"/>
              <a:cs typeface="Ubuntu Mono"/>
            </a:endParaRPr>
          </a:p>
          <a:p>
            <a:pPr marL="457200" indent="-304800">
              <a:buClr>
                <a:schemeClr val="accent1"/>
              </a:buClr>
              <a:buSzPts val="1200"/>
              <a:buChar char="■"/>
            </a:pPr>
            <a:r>
              <a:rPr lang="en-GB" sz="1800" b="1">
                <a:solidFill>
                  <a:schemeClr val="dk1"/>
                </a:solidFill>
              </a:rPr>
              <a:t>Throughput </a:t>
            </a:r>
            <a:r>
              <a:rPr lang="en-GB" sz="1800" b="1" err="1">
                <a:solidFill>
                  <a:schemeClr val="dk1"/>
                </a:solidFill>
              </a:rPr>
              <a:t>ideality</a:t>
            </a:r>
            <a:r>
              <a:rPr lang="en-GB" sz="1800">
                <a:solidFill>
                  <a:schemeClr val="dk1"/>
                </a:solidFill>
              </a:rPr>
              <a:t> vs. </a:t>
            </a: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 sz="1800">
                <a:solidFill>
                  <a:schemeClr val="dk1"/>
                </a:solidFill>
              </a:rPr>
              <a:t>AXI data-</a:t>
            </a:r>
            <a:r>
              <a:rPr lang="en-GB" sz="1800" err="1">
                <a:solidFill>
                  <a:schemeClr val="dk1"/>
                </a:solidFill>
              </a:rPr>
              <a:t>width</a:t>
            </a: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 sz="1800">
                <a:solidFill>
                  <a:schemeClr val="dk1"/>
                </a:solidFill>
              </a:rPr>
              <a:t>D$ line-</a:t>
            </a:r>
            <a:r>
              <a:rPr lang="en-GB" sz="1800" err="1">
                <a:solidFill>
                  <a:schemeClr val="dk1"/>
                </a:solidFill>
              </a:rPr>
              <a:t>width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cxnSp>
        <p:nvCxnSpPr>
          <p:cNvPr id="27" name="Google Shape;4511;p92">
            <a:extLst>
              <a:ext uri="{FF2B5EF4-FFF2-40B4-BE49-F238E27FC236}">
                <a16:creationId xmlns:a16="http://schemas.microsoft.com/office/drawing/2014/main" id="{877655AC-3CA9-B30C-CD13-FC5242375C2E}"/>
              </a:ext>
            </a:extLst>
          </p:cNvPr>
          <p:cNvCxnSpPr/>
          <p:nvPr/>
        </p:nvCxnSpPr>
        <p:spPr>
          <a:xfrm>
            <a:off x="1840655" y="4085341"/>
            <a:ext cx="546000" cy="0"/>
          </a:xfrm>
          <a:prstGeom prst="straightConnector1">
            <a:avLst/>
          </a:prstGeom>
          <a:noFill/>
          <a:ln w="19050" cap="flat" cmpd="sng">
            <a:solidFill>
              <a:srgbClr val="1155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" name="Google Shape;4512;p92">
            <a:extLst>
              <a:ext uri="{FF2B5EF4-FFF2-40B4-BE49-F238E27FC236}">
                <a16:creationId xmlns:a16="http://schemas.microsoft.com/office/drawing/2014/main" id="{F48A3315-B93C-6CBA-751E-33F9D97D1FFC}"/>
              </a:ext>
            </a:extLst>
          </p:cNvPr>
          <p:cNvCxnSpPr/>
          <p:nvPr/>
        </p:nvCxnSpPr>
        <p:spPr>
          <a:xfrm>
            <a:off x="2386655" y="4085341"/>
            <a:ext cx="546000" cy="0"/>
          </a:xfrm>
          <a:prstGeom prst="straightConnector1">
            <a:avLst/>
          </a:prstGeom>
          <a:noFill/>
          <a:ln w="19050" cap="flat" cmpd="sng">
            <a:solidFill>
              <a:srgbClr val="43D2D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" name="Google Shape;4513;p92">
            <a:extLst>
              <a:ext uri="{FF2B5EF4-FFF2-40B4-BE49-F238E27FC236}">
                <a16:creationId xmlns:a16="http://schemas.microsoft.com/office/drawing/2014/main" id="{342392C2-0EF8-279C-E333-D1263D32A321}"/>
              </a:ext>
            </a:extLst>
          </p:cNvPr>
          <p:cNvCxnSpPr/>
          <p:nvPr/>
        </p:nvCxnSpPr>
        <p:spPr>
          <a:xfrm>
            <a:off x="2932655" y="4085341"/>
            <a:ext cx="546000" cy="0"/>
          </a:xfrm>
          <a:prstGeom prst="straightConnector1">
            <a:avLst/>
          </a:prstGeom>
          <a:noFill/>
          <a:ln w="19050" cap="flat" cmpd="sng">
            <a:solidFill>
              <a:srgbClr val="674EA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" name="Google Shape;4514;p92">
            <a:extLst>
              <a:ext uri="{FF2B5EF4-FFF2-40B4-BE49-F238E27FC236}">
                <a16:creationId xmlns:a16="http://schemas.microsoft.com/office/drawing/2014/main" id="{859B746A-EB3C-B9DC-E065-41E5F3B57748}"/>
              </a:ext>
            </a:extLst>
          </p:cNvPr>
          <p:cNvCxnSpPr/>
          <p:nvPr/>
        </p:nvCxnSpPr>
        <p:spPr>
          <a:xfrm>
            <a:off x="3478655" y="4085341"/>
            <a:ext cx="546000" cy="0"/>
          </a:xfrm>
          <a:prstGeom prst="straightConnector1">
            <a:avLst/>
          </a:prstGeom>
          <a:noFill/>
          <a:ln w="19050" cap="flat" cmpd="sng">
            <a:solidFill>
              <a:srgbClr val="CC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1" name="Google Shape;4515;p92">
            <a:extLst>
              <a:ext uri="{FF2B5EF4-FFF2-40B4-BE49-F238E27FC236}">
                <a16:creationId xmlns:a16="http://schemas.microsoft.com/office/drawing/2014/main" id="{6085D6BE-E41E-13F4-6499-BDBDEE8873B5}"/>
              </a:ext>
            </a:extLst>
          </p:cNvPr>
          <p:cNvSpPr txBox="1"/>
          <p:nvPr/>
        </p:nvSpPr>
        <p:spPr>
          <a:xfrm>
            <a:off x="3054005" y="3638103"/>
            <a:ext cx="1827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400"/>
              <a:buChar char="✓"/>
            </a:pPr>
            <a:r>
              <a:rPr lang="it" b="1"/>
              <a:t>Miss penalty</a:t>
            </a:r>
            <a:endParaRPr b="1"/>
          </a:p>
        </p:txBody>
      </p:sp>
      <p:cxnSp>
        <p:nvCxnSpPr>
          <p:cNvPr id="32" name="Google Shape;4516;p92">
            <a:extLst>
              <a:ext uri="{FF2B5EF4-FFF2-40B4-BE49-F238E27FC236}">
                <a16:creationId xmlns:a16="http://schemas.microsoft.com/office/drawing/2014/main" id="{BA809979-2B6D-C639-0179-95F1EB34C1D9}"/>
              </a:ext>
            </a:extLst>
          </p:cNvPr>
          <p:cNvCxnSpPr/>
          <p:nvPr/>
        </p:nvCxnSpPr>
        <p:spPr>
          <a:xfrm>
            <a:off x="1840655" y="5770916"/>
            <a:ext cx="2376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3" name="Google Shape;4517;p92">
            <a:extLst>
              <a:ext uri="{FF2B5EF4-FFF2-40B4-BE49-F238E27FC236}">
                <a16:creationId xmlns:a16="http://schemas.microsoft.com/office/drawing/2014/main" id="{674E5AB1-AC02-585D-7DF2-DE47461F18BF}"/>
              </a:ext>
            </a:extLst>
          </p:cNvPr>
          <p:cNvSpPr txBox="1"/>
          <p:nvPr/>
        </p:nvSpPr>
        <p:spPr>
          <a:xfrm>
            <a:off x="4413405" y="5536853"/>
            <a:ext cx="1827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400"/>
              <a:buChar char="✓"/>
            </a:pPr>
            <a:r>
              <a:rPr lang="it" b="1"/>
              <a:t>Hit rate</a:t>
            </a:r>
            <a:endParaRPr b="1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400"/>
              <a:buChar char="✖"/>
            </a:pPr>
            <a:r>
              <a:rPr lang="it" b="1"/>
              <a:t>Miss penalty</a:t>
            </a:r>
            <a:endParaRPr b="1"/>
          </a:p>
        </p:txBody>
      </p:sp>
      <p:sp>
        <p:nvSpPr>
          <p:cNvPr id="34" name="Google Shape;4518;p92">
            <a:extLst>
              <a:ext uri="{FF2B5EF4-FFF2-40B4-BE49-F238E27FC236}">
                <a16:creationId xmlns:a16="http://schemas.microsoft.com/office/drawing/2014/main" id="{265621DF-A21C-0031-20AD-BFE31A419DE1}"/>
              </a:ext>
            </a:extLst>
          </p:cNvPr>
          <p:cNvSpPr txBox="1"/>
          <p:nvPr/>
        </p:nvSpPr>
        <p:spPr>
          <a:xfrm>
            <a:off x="1391105" y="3638079"/>
            <a:ext cx="1827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AXI data-width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7467008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2" name="Google Shape;4372;p84"/>
          <p:cNvSpPr txBox="1">
            <a:spLocks noGrp="1"/>
          </p:cNvSpPr>
          <p:nvPr>
            <p:ph type="sldNum" idx="12"/>
          </p:nvPr>
        </p:nvSpPr>
        <p:spPr>
          <a:xfrm>
            <a:off x="11054843" y="6304327"/>
            <a:ext cx="355600" cy="468400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/>
          <a:p>
            <a:pPr>
              <a:buClr>
                <a:srgbClr val="000000"/>
              </a:buClr>
            </a:pPr>
            <a:fld id="{00000000-1234-1234-1234-123412341234}" type="slidenum">
              <a:rPr lang="it"/>
              <a:pPr>
                <a:buClr>
                  <a:srgbClr val="000000"/>
                </a:buClr>
              </a:pPr>
              <a:t>103</a:t>
            </a:fld>
            <a:endParaRPr/>
          </a:p>
        </p:txBody>
      </p:sp>
      <p:sp>
        <p:nvSpPr>
          <p:cNvPr id="4374" name="Google Shape;4374;p84"/>
          <p:cNvSpPr txBox="1"/>
          <p:nvPr/>
        </p:nvSpPr>
        <p:spPr>
          <a:xfrm>
            <a:off x="415647" y="928160"/>
            <a:ext cx="50076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203200">
              <a:buClr>
                <a:schemeClr val="accent1"/>
              </a:buClr>
              <a:buSzPts val="1200"/>
            </a:pPr>
            <a:endParaRPr lang="it" sz="2400">
              <a:solidFill>
                <a:schemeClr val="dk1"/>
              </a:solidFill>
              <a:latin typeface="Ubuntu Mono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B60B56-6F45-BDB1-13FE-BBB2EBD38A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503" y="180326"/>
            <a:ext cx="10667548" cy="657050"/>
          </a:xfrm>
          <a:noFill/>
        </p:spPr>
        <p:txBody>
          <a:bodyPr vert="horz" lIns="0" tIns="0" rIns="0" bIns="0" rtlCol="0" anchor="ctr">
            <a:normAutofit/>
          </a:bodyPr>
          <a:lstStyle/>
          <a:p>
            <a:r>
              <a:rPr lang="en-US" sz="3800">
                <a:ea typeface="Roboto"/>
                <a:cs typeface="Roboto"/>
              </a:rPr>
              <a:t>Main performance drivers</a:t>
            </a:r>
            <a:endParaRPr lang="it-IT"/>
          </a:p>
        </p:txBody>
      </p:sp>
      <p:pic>
        <p:nvPicPr>
          <p:cNvPr id="3" name="Immagine 2" descr="Immagine che contiene testo, schermata, diagramma, Diagramma&#10;&#10;Descrizione generata automaticamente">
            <a:extLst>
              <a:ext uri="{FF2B5EF4-FFF2-40B4-BE49-F238E27FC236}">
                <a16:creationId xmlns:a16="http://schemas.microsoft.com/office/drawing/2014/main" id="{D09C66B7-D3B2-486D-6FF7-3A61FADCB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6978" y="2040696"/>
            <a:ext cx="4188643" cy="2583902"/>
          </a:xfrm>
          <a:prstGeom prst="rect">
            <a:avLst/>
          </a:prstGeom>
        </p:spPr>
      </p:pic>
      <p:sp>
        <p:nvSpPr>
          <p:cNvPr id="4" name="Google Shape;4374;p84">
            <a:extLst>
              <a:ext uri="{FF2B5EF4-FFF2-40B4-BE49-F238E27FC236}">
                <a16:creationId xmlns:a16="http://schemas.microsoft.com/office/drawing/2014/main" id="{428FB2B7-184E-24FF-4B1E-528E3A842CB4}"/>
              </a:ext>
            </a:extLst>
          </p:cNvPr>
          <p:cNvSpPr txBox="1"/>
          <p:nvPr/>
        </p:nvSpPr>
        <p:spPr>
          <a:xfrm>
            <a:off x="312636" y="963156"/>
            <a:ext cx="5740692" cy="2708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203200"/>
            <a:r>
              <a:rPr lang="it" sz="2000">
                <a:solidFill>
                  <a:schemeClr val="dk1"/>
                </a:solidFill>
                <a:cs typeface="Calibri Light"/>
              </a:rPr>
              <a:t>Absolute </a:t>
            </a:r>
            <a:r>
              <a:rPr lang="it" sz="2000" b="1">
                <a:solidFill>
                  <a:schemeClr val="dk1"/>
                </a:solidFill>
                <a:cs typeface="Calibri Light"/>
              </a:rPr>
              <a:t>fmatmul</a:t>
            </a:r>
            <a:r>
              <a:rPr lang="it" sz="2000">
                <a:solidFill>
                  <a:schemeClr val="dk1"/>
                </a:solidFill>
                <a:cs typeface="Calibri Light"/>
              </a:rPr>
              <a:t> performance of a </a:t>
            </a:r>
            <a:r>
              <a:rPr lang="it" sz="2000" b="1">
                <a:solidFill>
                  <a:schemeClr val="dk1"/>
                </a:solidFill>
                <a:cs typeface="Calibri Light"/>
              </a:rPr>
              <a:t>4-lane Ara</a:t>
            </a:r>
          </a:p>
          <a:p>
            <a:pPr marL="546100" indent="-342900">
              <a:buFont typeface="Arial"/>
              <a:buChar char="•"/>
            </a:pPr>
            <a:r>
              <a:rPr lang="it" sz="2000">
                <a:solidFill>
                  <a:schemeClr val="dk1"/>
                </a:solidFill>
                <a:cs typeface="Calibri Light"/>
              </a:rPr>
              <a:t>Different performance drivers for different sizes</a:t>
            </a:r>
          </a:p>
          <a:p>
            <a:pPr marL="546100" indent="-342900">
              <a:buFont typeface="Arial"/>
              <a:buChar char="•"/>
            </a:pPr>
            <a:r>
              <a:rPr lang="it" sz="2000">
                <a:solidFill>
                  <a:schemeClr val="dk1"/>
                </a:solidFill>
                <a:cs typeface="Calibri Light"/>
              </a:rPr>
              <a:t>Orange and violet are merged gains</a:t>
            </a:r>
          </a:p>
          <a:p>
            <a:pPr marL="546100" indent="-342900">
              <a:buFont typeface="Arial"/>
              <a:buChar char="•"/>
            </a:pPr>
            <a:r>
              <a:rPr lang="it" sz="2000">
                <a:solidFill>
                  <a:schemeClr val="dk1"/>
                </a:solidFill>
                <a:cs typeface="Calibri Light"/>
              </a:rPr>
              <a:t>Huge CVA6 impact with short vectors only</a:t>
            </a:r>
          </a:p>
          <a:p>
            <a:pPr marL="546100" indent="-342900">
              <a:buFont typeface="Arial"/>
              <a:buChar char="•"/>
            </a:pPr>
            <a:r>
              <a:rPr lang="it" sz="2000">
                <a:solidFill>
                  <a:schemeClr val="dk1"/>
                </a:solidFill>
                <a:cs typeface="Calibri Light"/>
              </a:rPr>
              <a:t>Caches play a role for medium vectors</a:t>
            </a:r>
          </a:p>
          <a:p>
            <a:pPr marL="546100" indent="-342900">
              <a:buFont typeface="Arial"/>
              <a:buChar char="•"/>
            </a:pPr>
            <a:r>
              <a:rPr lang="it" sz="2000">
                <a:solidFill>
                  <a:schemeClr val="dk1"/>
                </a:solidFill>
                <a:cs typeface="Calibri Light"/>
              </a:rPr>
              <a:t>Long vectors are already at their peak</a:t>
            </a:r>
          </a:p>
          <a:p>
            <a:pPr marL="546100" indent="-342900">
              <a:buFont typeface="Arial"/>
              <a:buChar char="•"/>
            </a:pPr>
            <a:r>
              <a:rPr lang="it" sz="2000">
                <a:solidFill>
                  <a:schemeClr val="dk1"/>
                </a:solidFill>
                <a:cs typeface="Calibri Light"/>
              </a:rPr>
              <a:t>Issue-Rate limitation does not hold for ideal CVA6, but holds for the real system!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E46B62E-2F78-7A27-837C-D45C15E45F72}"/>
              </a:ext>
            </a:extLst>
          </p:cNvPr>
          <p:cNvSpPr/>
          <p:nvPr/>
        </p:nvSpPr>
        <p:spPr>
          <a:xfrm>
            <a:off x="6656832" y="2523744"/>
            <a:ext cx="1133856" cy="1810512"/>
          </a:xfrm>
          <a:prstGeom prst="rect">
            <a:avLst/>
          </a:prstGeom>
          <a:noFill/>
          <a:ln w="28575">
            <a:solidFill>
              <a:schemeClr val="accent5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H" b="1" i="0" cap="none" spc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184C27E-4F36-7072-2912-6586E9E166AC}"/>
              </a:ext>
            </a:extLst>
          </p:cNvPr>
          <p:cNvSpPr/>
          <p:nvPr/>
        </p:nvSpPr>
        <p:spPr>
          <a:xfrm>
            <a:off x="7787640" y="2523744"/>
            <a:ext cx="844296" cy="1810512"/>
          </a:xfrm>
          <a:prstGeom prst="rect">
            <a:avLst/>
          </a:prstGeom>
          <a:noFill/>
          <a:ln w="28575">
            <a:solidFill>
              <a:schemeClr val="accent5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H" b="1" i="0" cap="none" spc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7FDCA63-05B1-1488-7A69-B17D42EBD3EC}"/>
              </a:ext>
            </a:extLst>
          </p:cNvPr>
          <p:cNvSpPr/>
          <p:nvPr/>
        </p:nvSpPr>
        <p:spPr>
          <a:xfrm>
            <a:off x="8628888" y="2523744"/>
            <a:ext cx="917448" cy="1810512"/>
          </a:xfrm>
          <a:prstGeom prst="rect">
            <a:avLst/>
          </a:prstGeom>
          <a:noFill/>
          <a:ln w="28575">
            <a:solidFill>
              <a:schemeClr val="accent5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H" b="1" i="0" cap="none" spc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520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6" grpId="0" animBg="1"/>
      <p:bldP spid="6" grpId="1" animBg="1"/>
      <p:bldP spid="7" grpId="0" animBg="1"/>
      <p:bldP spid="7" grpId="1" animBg="1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7E870-4BEC-6B28-9120-FE08C8A94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503" y="180326"/>
            <a:ext cx="10667548" cy="657050"/>
          </a:xfrm>
        </p:spPr>
        <p:txBody>
          <a:bodyPr vert="horz" lIns="0" tIns="0" rIns="0" bIns="0" rtlCol="0" anchor="ctr">
            <a:normAutofit/>
          </a:bodyPr>
          <a:lstStyle/>
          <a:p>
            <a:r>
              <a:rPr lang="en-US" sz="3800" b="1">
                <a:ea typeface="Roboto"/>
                <a:cs typeface="Roboto"/>
              </a:rPr>
              <a:t>Ara</a:t>
            </a:r>
            <a:r>
              <a:rPr lang="en-US" sz="3800">
                <a:ea typeface="Roboto"/>
                <a:cs typeface="Roboto"/>
              </a:rPr>
              <a:t> wants </a:t>
            </a:r>
            <a:r>
              <a:rPr lang="en-US" sz="3800" b="1">
                <a:ea typeface="Roboto"/>
                <a:cs typeface="Roboto"/>
              </a:rPr>
              <a:t>more</a:t>
            </a:r>
            <a:r>
              <a:rPr lang="en-US" sz="3800">
                <a:ea typeface="Roboto"/>
                <a:cs typeface="Roboto"/>
              </a:rPr>
              <a:t> </a:t>
            </a:r>
            <a:r>
              <a:rPr lang="en-US" sz="3800" b="1">
                <a:ea typeface="Roboto"/>
                <a:cs typeface="Roboto"/>
              </a:rPr>
              <a:t>Computational Power</a:t>
            </a:r>
            <a:endParaRPr lang="en-US" sz="3800" b="1"/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61320FB5-118D-28BB-200B-7EB3CA416352}"/>
              </a:ext>
            </a:extLst>
          </p:cNvPr>
          <p:cNvSpPr>
            <a:spLocks noGrp="1"/>
          </p:cNvSpPr>
          <p:nvPr/>
        </p:nvSpPr>
        <p:spPr>
          <a:xfrm>
            <a:off x="316504" y="990573"/>
            <a:ext cx="6857709" cy="5524351"/>
          </a:xfrm>
          <a:prstGeom prst="rect">
            <a:avLst/>
          </a:prstGeom>
        </p:spPr>
        <p:txBody>
          <a:bodyPr vert="horz" lIns="0" tIns="46800" rIns="0" bIns="45720" rtlCol="0" anchor="t">
            <a:normAutofit/>
          </a:bodyPr>
          <a:lstStyle>
            <a:lvl1pPr marL="288004" indent="-288004" algn="l" defTabSz="72000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SzPct val="90000"/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504000" indent="-216004" algn="l" defTabSz="72000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2pPr>
            <a:lvl3pPr marL="720000" indent="-216004" algn="l" defTabSz="864017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3pPr>
            <a:lvl4pPr marL="936000" indent="-216004" algn="l" defTabSz="864017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4pPr>
            <a:lvl5pPr marL="1152000" indent="-216004" algn="l" defTabSz="864017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1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5pPr>
            <a:lvl6pPr marL="2376046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8054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40062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72070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tx1"/>
              </a:buClr>
              <a:buNone/>
            </a:pPr>
            <a:endParaRPr lang="en-US" sz="25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00450D-ECC8-2B43-FA34-FCC8F7896DC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0385676" y="6473766"/>
            <a:ext cx="598375" cy="308395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spcAft>
                <a:spcPts val="600"/>
              </a:spcAft>
            </a:pPr>
            <a:fld id="{6EE1B353-4058-44C7-8B8C-7EA0B6664E22}" type="slidenum">
              <a:rPr lang="LID4096" smtClean="0"/>
              <a:pPr>
                <a:spcAft>
                  <a:spcPts val="600"/>
                </a:spcAft>
              </a:pPr>
              <a:t>104</a:t>
            </a:fld>
            <a:endParaRPr lang="LID4096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29C2D8B-7360-E62A-5CE5-FEFDF4DAFF05}"/>
              </a:ext>
            </a:extLst>
          </p:cNvPr>
          <p:cNvCxnSpPr>
            <a:cxnSpLocks/>
          </p:cNvCxnSpPr>
          <p:nvPr/>
        </p:nvCxnSpPr>
        <p:spPr>
          <a:xfrm>
            <a:off x="2398644" y="2554358"/>
            <a:ext cx="6679096" cy="0"/>
          </a:xfrm>
          <a:prstGeom prst="straightConnector1">
            <a:avLst/>
          </a:prstGeom>
          <a:ln w="381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0FEC23D9-B57E-AA27-97AE-D58915AFD384}"/>
              </a:ext>
            </a:extLst>
          </p:cNvPr>
          <p:cNvSpPr txBox="1"/>
          <p:nvPr/>
        </p:nvSpPr>
        <p:spPr>
          <a:xfrm>
            <a:off x="2577548" y="1866529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720000"/>
            <a:r>
              <a:rPr lang="en-US" sz="2500" b="0" i="0">
                <a:solidFill>
                  <a:schemeClr val="accent3"/>
                </a:solidFill>
                <a:latin typeface="+mj-lt"/>
                <a:cs typeface="Arial Narrow" panose="020B0604020202020204" pitchFamily="34" charset="0"/>
              </a:rPr>
              <a:t>2 FPUs</a:t>
            </a:r>
            <a:endParaRPr lang="de-CH" sz="2500" b="0" i="0">
              <a:solidFill>
                <a:schemeClr val="accent3"/>
              </a:solidFill>
              <a:latin typeface="+mj-lt"/>
              <a:cs typeface="Arial Narrow" panose="020B0604020202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E1FAA6A-03F0-9AC8-A022-C98A40EC6F93}"/>
              </a:ext>
            </a:extLst>
          </p:cNvPr>
          <p:cNvSpPr txBox="1"/>
          <p:nvPr/>
        </p:nvSpPr>
        <p:spPr>
          <a:xfrm>
            <a:off x="4275374" y="1866529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720000"/>
            <a:r>
              <a:rPr lang="en-US" sz="2500">
                <a:solidFill>
                  <a:schemeClr val="accent3"/>
                </a:solidFill>
                <a:latin typeface="+mj-lt"/>
                <a:cs typeface="Arial Narrow" panose="020B0604020202020204" pitchFamily="34" charset="0"/>
              </a:rPr>
              <a:t>4</a:t>
            </a:r>
            <a:r>
              <a:rPr lang="en-US" sz="2500" b="0" i="0">
                <a:solidFill>
                  <a:schemeClr val="accent3"/>
                </a:solidFill>
                <a:latin typeface="+mj-lt"/>
                <a:cs typeface="Arial Narrow" panose="020B0604020202020204" pitchFamily="34" charset="0"/>
              </a:rPr>
              <a:t> FPUs</a:t>
            </a:r>
            <a:endParaRPr lang="de-CH" sz="2500" b="0" i="0">
              <a:solidFill>
                <a:schemeClr val="accent3"/>
              </a:solidFill>
              <a:latin typeface="+mj-lt"/>
              <a:cs typeface="Arial Narrow" panose="020B0604020202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D93AE23-C7DA-EA4D-20FC-D725CA5EEF94}"/>
              </a:ext>
            </a:extLst>
          </p:cNvPr>
          <p:cNvSpPr txBox="1"/>
          <p:nvPr/>
        </p:nvSpPr>
        <p:spPr>
          <a:xfrm>
            <a:off x="5973200" y="1866529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720000"/>
            <a:r>
              <a:rPr lang="en-US" sz="2500" b="0" i="0">
                <a:solidFill>
                  <a:schemeClr val="accent3"/>
                </a:solidFill>
                <a:latin typeface="+mj-lt"/>
                <a:cs typeface="Arial Narrow" panose="020B0604020202020204" pitchFamily="34" charset="0"/>
              </a:rPr>
              <a:t>8 FPUs</a:t>
            </a:r>
            <a:endParaRPr lang="de-CH" sz="2500" b="0" i="0">
              <a:solidFill>
                <a:schemeClr val="accent3"/>
              </a:solidFill>
              <a:latin typeface="+mj-lt"/>
              <a:cs typeface="Arial Narrow" panose="020B0604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7996899-FE20-B5A1-F10F-8B2A706618B7}"/>
              </a:ext>
            </a:extLst>
          </p:cNvPr>
          <p:cNvSpPr txBox="1"/>
          <p:nvPr/>
        </p:nvSpPr>
        <p:spPr>
          <a:xfrm>
            <a:off x="7671026" y="1866529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720000"/>
            <a:r>
              <a:rPr lang="en-US" sz="2500" b="0" i="0">
                <a:solidFill>
                  <a:schemeClr val="accent1"/>
                </a:solidFill>
                <a:latin typeface="+mj-lt"/>
                <a:cs typeface="Arial Narrow" panose="020B0604020202020204" pitchFamily="34" charset="0"/>
              </a:rPr>
              <a:t>16 FPUs</a:t>
            </a:r>
            <a:endParaRPr lang="de-CH" sz="2500" b="0" i="0">
              <a:solidFill>
                <a:schemeClr val="accent1"/>
              </a:solidFill>
              <a:latin typeface="+mj-lt"/>
              <a:cs typeface="Arial Narrow" panose="020B0604020202020204" pitchFamily="34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C68DB82-EC72-5EAE-87E8-813CBE8728D9}"/>
              </a:ext>
            </a:extLst>
          </p:cNvPr>
          <p:cNvSpPr/>
          <p:nvPr/>
        </p:nvSpPr>
        <p:spPr>
          <a:xfrm>
            <a:off x="2938183" y="2482367"/>
            <a:ext cx="150604" cy="14398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CH" b="1" i="0" cap="none" spc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000CC59-E2FF-AB31-67A6-E4A0FD3BB23A}"/>
              </a:ext>
            </a:extLst>
          </p:cNvPr>
          <p:cNvSpPr/>
          <p:nvPr/>
        </p:nvSpPr>
        <p:spPr>
          <a:xfrm>
            <a:off x="4657272" y="2482367"/>
            <a:ext cx="150604" cy="14398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CH" b="1" i="0" cap="none" spc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06E055A-7DD3-98A3-B78E-E67B1662085F}"/>
              </a:ext>
            </a:extLst>
          </p:cNvPr>
          <p:cNvSpPr/>
          <p:nvPr/>
        </p:nvSpPr>
        <p:spPr>
          <a:xfrm>
            <a:off x="6338305" y="2478804"/>
            <a:ext cx="150604" cy="14398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CH" b="1" i="0" cap="none" spc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0DBBC2C-A10E-52AB-71DB-DD5A536757A6}"/>
              </a:ext>
            </a:extLst>
          </p:cNvPr>
          <p:cNvSpPr/>
          <p:nvPr/>
        </p:nvSpPr>
        <p:spPr>
          <a:xfrm>
            <a:off x="8128226" y="2478804"/>
            <a:ext cx="150604" cy="14398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CH" b="1" i="0" cap="none" spc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CB36083-C29B-DB36-7D53-AECC56499D44}"/>
              </a:ext>
            </a:extLst>
          </p:cNvPr>
          <p:cNvSpPr txBox="1"/>
          <p:nvPr/>
        </p:nvSpPr>
        <p:spPr>
          <a:xfrm>
            <a:off x="9214815" y="2323729"/>
            <a:ext cx="2162444" cy="52232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720000"/>
            <a:r>
              <a:rPr lang="en-US" sz="2500" b="0" i="0">
                <a:solidFill>
                  <a:schemeClr val="accent3"/>
                </a:solidFill>
                <a:latin typeface="+mj-lt"/>
                <a:cs typeface="Arial Narrow" panose="020B0604020202020204" pitchFamily="34" charset="0"/>
              </a:rPr>
              <a:t>FPUs per Ara</a:t>
            </a:r>
            <a:endParaRPr lang="de-CH" sz="2500" b="0" i="0">
              <a:solidFill>
                <a:schemeClr val="accent3"/>
              </a:solidFill>
              <a:latin typeface="+mj-lt"/>
              <a:cs typeface="Arial Narrow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3240864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7E870-4BEC-6B28-9120-FE08C8A94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503" y="180326"/>
            <a:ext cx="10667548" cy="657050"/>
          </a:xfrm>
        </p:spPr>
        <p:txBody>
          <a:bodyPr vert="horz" lIns="0" tIns="0" rIns="0" bIns="0" rtlCol="0" anchor="ctr">
            <a:normAutofit/>
          </a:bodyPr>
          <a:lstStyle/>
          <a:p>
            <a:r>
              <a:rPr lang="en-US" sz="3800" b="1">
                <a:ea typeface="Roboto"/>
                <a:cs typeface="Roboto"/>
              </a:rPr>
              <a:t>Ara</a:t>
            </a:r>
            <a:r>
              <a:rPr lang="en-US" sz="3800">
                <a:ea typeface="Roboto"/>
                <a:cs typeface="Roboto"/>
              </a:rPr>
              <a:t> wants </a:t>
            </a:r>
            <a:r>
              <a:rPr lang="en-US" sz="3800" b="1">
                <a:ea typeface="Roboto"/>
                <a:cs typeface="Roboto"/>
              </a:rPr>
              <a:t>more</a:t>
            </a:r>
            <a:r>
              <a:rPr lang="en-US" sz="3800">
                <a:ea typeface="Roboto"/>
                <a:cs typeface="Roboto"/>
              </a:rPr>
              <a:t> </a:t>
            </a:r>
            <a:r>
              <a:rPr lang="en-US" sz="3800" b="1">
                <a:ea typeface="Roboto"/>
                <a:cs typeface="Roboto"/>
              </a:rPr>
              <a:t>Computational Power</a:t>
            </a:r>
            <a:endParaRPr lang="en-US" sz="3800" b="1"/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61320FB5-118D-28BB-200B-7EB3CA416352}"/>
              </a:ext>
            </a:extLst>
          </p:cNvPr>
          <p:cNvSpPr>
            <a:spLocks noGrp="1"/>
          </p:cNvSpPr>
          <p:nvPr/>
        </p:nvSpPr>
        <p:spPr>
          <a:xfrm>
            <a:off x="316504" y="990573"/>
            <a:ext cx="6857709" cy="5524351"/>
          </a:xfrm>
          <a:prstGeom prst="rect">
            <a:avLst/>
          </a:prstGeom>
        </p:spPr>
        <p:txBody>
          <a:bodyPr vert="horz" lIns="0" tIns="46800" rIns="0" bIns="45720" rtlCol="0" anchor="t">
            <a:normAutofit/>
          </a:bodyPr>
          <a:lstStyle>
            <a:lvl1pPr marL="288004" indent="-288004" algn="l" defTabSz="72000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SzPct val="90000"/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504000" indent="-216004" algn="l" defTabSz="72000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2pPr>
            <a:lvl3pPr marL="720000" indent="-216004" algn="l" defTabSz="864017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3pPr>
            <a:lvl4pPr marL="936000" indent="-216004" algn="l" defTabSz="864017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4pPr>
            <a:lvl5pPr marL="1152000" indent="-216004" algn="l" defTabSz="864017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1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5pPr>
            <a:lvl6pPr marL="2376046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8054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40062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72070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tx1"/>
              </a:buClr>
              <a:buNone/>
            </a:pPr>
            <a:endParaRPr lang="en-US" sz="25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00450D-ECC8-2B43-FA34-FCC8F7896DC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0385676" y="6473766"/>
            <a:ext cx="598375" cy="308395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spcAft>
                <a:spcPts val="600"/>
              </a:spcAft>
            </a:pPr>
            <a:fld id="{6EE1B353-4058-44C7-8B8C-7EA0B6664E22}" type="slidenum">
              <a:rPr lang="LID4096" smtClean="0"/>
              <a:pPr>
                <a:spcAft>
                  <a:spcPts val="600"/>
                </a:spcAft>
              </a:pPr>
              <a:t>105</a:t>
            </a:fld>
            <a:endParaRPr lang="LID4096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29C2D8B-7360-E62A-5CE5-FEFDF4DAFF05}"/>
              </a:ext>
            </a:extLst>
          </p:cNvPr>
          <p:cNvCxnSpPr>
            <a:cxnSpLocks/>
          </p:cNvCxnSpPr>
          <p:nvPr/>
        </p:nvCxnSpPr>
        <p:spPr>
          <a:xfrm>
            <a:off x="2398644" y="2554358"/>
            <a:ext cx="6679096" cy="0"/>
          </a:xfrm>
          <a:prstGeom prst="straightConnector1">
            <a:avLst/>
          </a:prstGeom>
          <a:ln w="381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0FEC23D9-B57E-AA27-97AE-D58915AFD384}"/>
              </a:ext>
            </a:extLst>
          </p:cNvPr>
          <p:cNvSpPr txBox="1"/>
          <p:nvPr/>
        </p:nvSpPr>
        <p:spPr>
          <a:xfrm>
            <a:off x="2577548" y="1866529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720000"/>
            <a:r>
              <a:rPr lang="en-US" sz="2500" b="0" i="0">
                <a:solidFill>
                  <a:schemeClr val="accent3"/>
                </a:solidFill>
                <a:latin typeface="+mj-lt"/>
                <a:cs typeface="Arial Narrow" panose="020B0604020202020204" pitchFamily="34" charset="0"/>
              </a:rPr>
              <a:t>2 FPUs</a:t>
            </a:r>
            <a:endParaRPr lang="de-CH" sz="2500" b="0" i="0">
              <a:solidFill>
                <a:schemeClr val="accent3"/>
              </a:solidFill>
              <a:latin typeface="+mj-lt"/>
              <a:cs typeface="Arial Narrow" panose="020B0604020202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E1FAA6A-03F0-9AC8-A022-C98A40EC6F93}"/>
              </a:ext>
            </a:extLst>
          </p:cNvPr>
          <p:cNvSpPr txBox="1"/>
          <p:nvPr/>
        </p:nvSpPr>
        <p:spPr>
          <a:xfrm>
            <a:off x="4275374" y="1866529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720000"/>
            <a:r>
              <a:rPr lang="en-US" sz="2500">
                <a:solidFill>
                  <a:schemeClr val="accent3"/>
                </a:solidFill>
                <a:latin typeface="+mj-lt"/>
                <a:cs typeface="Arial Narrow" panose="020B0604020202020204" pitchFamily="34" charset="0"/>
              </a:rPr>
              <a:t>4</a:t>
            </a:r>
            <a:r>
              <a:rPr lang="en-US" sz="2500" b="0" i="0">
                <a:solidFill>
                  <a:schemeClr val="accent3"/>
                </a:solidFill>
                <a:latin typeface="+mj-lt"/>
                <a:cs typeface="Arial Narrow" panose="020B0604020202020204" pitchFamily="34" charset="0"/>
              </a:rPr>
              <a:t> FPUs</a:t>
            </a:r>
            <a:endParaRPr lang="de-CH" sz="2500" b="0" i="0">
              <a:solidFill>
                <a:schemeClr val="accent3"/>
              </a:solidFill>
              <a:latin typeface="+mj-lt"/>
              <a:cs typeface="Arial Narrow" panose="020B0604020202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D93AE23-C7DA-EA4D-20FC-D725CA5EEF94}"/>
              </a:ext>
            </a:extLst>
          </p:cNvPr>
          <p:cNvSpPr txBox="1"/>
          <p:nvPr/>
        </p:nvSpPr>
        <p:spPr>
          <a:xfrm>
            <a:off x="5973200" y="1866529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720000"/>
            <a:r>
              <a:rPr lang="en-US" sz="2500" b="0" i="0">
                <a:solidFill>
                  <a:schemeClr val="accent3"/>
                </a:solidFill>
                <a:latin typeface="+mj-lt"/>
                <a:cs typeface="Arial Narrow" panose="020B0604020202020204" pitchFamily="34" charset="0"/>
              </a:rPr>
              <a:t>8 FPUs</a:t>
            </a:r>
            <a:endParaRPr lang="de-CH" sz="2500" b="0" i="0">
              <a:solidFill>
                <a:schemeClr val="accent3"/>
              </a:solidFill>
              <a:latin typeface="+mj-lt"/>
              <a:cs typeface="Arial Narrow" panose="020B0604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7996899-FE20-B5A1-F10F-8B2A706618B7}"/>
              </a:ext>
            </a:extLst>
          </p:cNvPr>
          <p:cNvSpPr txBox="1"/>
          <p:nvPr/>
        </p:nvSpPr>
        <p:spPr>
          <a:xfrm>
            <a:off x="7671026" y="1866529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720000"/>
            <a:r>
              <a:rPr lang="en-US" sz="2500" b="0" i="0">
                <a:solidFill>
                  <a:schemeClr val="accent1"/>
                </a:solidFill>
                <a:latin typeface="+mj-lt"/>
                <a:cs typeface="Arial Narrow" panose="020B0604020202020204" pitchFamily="34" charset="0"/>
              </a:rPr>
              <a:t>16 FPUs</a:t>
            </a:r>
            <a:endParaRPr lang="de-CH" sz="2500" b="0" i="0">
              <a:solidFill>
                <a:schemeClr val="accent1"/>
              </a:solidFill>
              <a:latin typeface="+mj-lt"/>
              <a:cs typeface="Arial Narrow" panose="020B0604020202020204" pitchFamily="34" charset="0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DA42F2F-6025-2E60-3465-B874C4C136A8}"/>
              </a:ext>
            </a:extLst>
          </p:cNvPr>
          <p:cNvCxnSpPr>
            <a:cxnSpLocks/>
          </p:cNvCxnSpPr>
          <p:nvPr/>
        </p:nvCxnSpPr>
        <p:spPr>
          <a:xfrm>
            <a:off x="2398644" y="2554358"/>
            <a:ext cx="0" cy="3011555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F29EA4F-47DF-8AE6-1462-6AA03E2D90CC}"/>
              </a:ext>
            </a:extLst>
          </p:cNvPr>
          <p:cNvSpPr txBox="1"/>
          <p:nvPr/>
        </p:nvSpPr>
        <p:spPr>
          <a:xfrm>
            <a:off x="1470985" y="2999221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720000"/>
            <a:r>
              <a:rPr lang="en-US" sz="2500" b="0" i="0">
                <a:solidFill>
                  <a:schemeClr val="accent4"/>
                </a:solidFill>
                <a:latin typeface="+mj-lt"/>
                <a:cs typeface="Arial Narrow" panose="020B0604020202020204" pitchFamily="34" charset="0"/>
              </a:rPr>
              <a:t>1 Ara</a:t>
            </a:r>
            <a:endParaRPr lang="de-CH" sz="2500" b="0" i="0">
              <a:solidFill>
                <a:schemeClr val="accent4"/>
              </a:solidFill>
              <a:latin typeface="+mj-lt"/>
              <a:cs typeface="Arial Narrow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1EBB6DB-6195-0C06-9203-64953D761F31}"/>
              </a:ext>
            </a:extLst>
          </p:cNvPr>
          <p:cNvSpPr txBox="1"/>
          <p:nvPr/>
        </p:nvSpPr>
        <p:spPr>
          <a:xfrm>
            <a:off x="1470985" y="3578600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720000"/>
            <a:r>
              <a:rPr lang="en-US" sz="2500" b="0" i="0">
                <a:solidFill>
                  <a:schemeClr val="accent4"/>
                </a:solidFill>
                <a:latin typeface="+mj-lt"/>
                <a:cs typeface="Arial Narrow" panose="020B0604020202020204" pitchFamily="34" charset="0"/>
              </a:rPr>
              <a:t>2 Ara</a:t>
            </a:r>
            <a:endParaRPr lang="de-CH" sz="2500" b="0" i="0">
              <a:solidFill>
                <a:schemeClr val="accent4"/>
              </a:solidFill>
              <a:latin typeface="+mj-lt"/>
              <a:cs typeface="Arial Narrow" panose="020B0604020202020204" pitchFamily="34" charset="0"/>
            </a:endParaRPr>
          </a:p>
        </p:txBody>
      </p:sp>
      <p:sp>
        <p:nvSpPr>
          <p:cNvPr id="8" name="Cloud 7">
            <a:extLst>
              <a:ext uri="{FF2B5EF4-FFF2-40B4-BE49-F238E27FC236}">
                <a16:creationId xmlns:a16="http://schemas.microsoft.com/office/drawing/2014/main" id="{F5053C81-FD4D-672E-DB0A-C423636DB583}"/>
              </a:ext>
            </a:extLst>
          </p:cNvPr>
          <p:cNvSpPr/>
          <p:nvPr/>
        </p:nvSpPr>
        <p:spPr>
          <a:xfrm>
            <a:off x="277106" y="4585360"/>
            <a:ext cx="1590261" cy="1162878"/>
          </a:xfrm>
          <a:prstGeom prst="cloud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i="0" cap="none" spc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exploration</a:t>
            </a:r>
            <a:endParaRPr lang="de-CH" b="1" i="0" cap="none" spc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B340D51-CA34-7D6C-F497-4A88B32393D8}"/>
              </a:ext>
            </a:extLst>
          </p:cNvPr>
          <p:cNvSpPr txBox="1"/>
          <p:nvPr/>
        </p:nvSpPr>
        <p:spPr>
          <a:xfrm>
            <a:off x="5183790" y="3564229"/>
            <a:ext cx="5800261" cy="65705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720000"/>
            <a:r>
              <a:rPr lang="en-US" sz="2800" b="0" i="0">
                <a:solidFill>
                  <a:schemeClr val="accent5"/>
                </a:solidFill>
                <a:latin typeface="+mj-lt"/>
                <a:cs typeface="Arial Narrow" panose="020B0604020202020204" pitchFamily="34" charset="0"/>
              </a:rPr>
              <a:t>Both systems have 16 FPUs</a:t>
            </a:r>
            <a:endParaRPr lang="de-CH" sz="2800" b="0" i="0">
              <a:solidFill>
                <a:schemeClr val="accent5"/>
              </a:solidFill>
              <a:latin typeface="+mj-lt"/>
              <a:cs typeface="Arial Narrow" panose="020B0604020202020204" pitchFamily="34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C68DB82-EC72-5EAE-87E8-813CBE8728D9}"/>
              </a:ext>
            </a:extLst>
          </p:cNvPr>
          <p:cNvSpPr/>
          <p:nvPr/>
        </p:nvSpPr>
        <p:spPr>
          <a:xfrm>
            <a:off x="2938183" y="2482367"/>
            <a:ext cx="150604" cy="14398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CH" b="1" i="0" cap="none" spc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000CC59-E2FF-AB31-67A6-E4A0FD3BB23A}"/>
              </a:ext>
            </a:extLst>
          </p:cNvPr>
          <p:cNvSpPr/>
          <p:nvPr/>
        </p:nvSpPr>
        <p:spPr>
          <a:xfrm>
            <a:off x="4657272" y="2482367"/>
            <a:ext cx="150604" cy="14398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CH" b="1" i="0" cap="none" spc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06E055A-7DD3-98A3-B78E-E67B1662085F}"/>
              </a:ext>
            </a:extLst>
          </p:cNvPr>
          <p:cNvSpPr/>
          <p:nvPr/>
        </p:nvSpPr>
        <p:spPr>
          <a:xfrm>
            <a:off x="6338305" y="2478804"/>
            <a:ext cx="150604" cy="14398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CH" b="1" i="0" cap="none" spc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0DBBC2C-A10E-52AB-71DB-DD5A536757A6}"/>
              </a:ext>
            </a:extLst>
          </p:cNvPr>
          <p:cNvSpPr/>
          <p:nvPr/>
        </p:nvSpPr>
        <p:spPr>
          <a:xfrm>
            <a:off x="8128226" y="2478804"/>
            <a:ext cx="150604" cy="14398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CH" b="1" i="0" cap="none" spc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1FDC28D-338F-8F76-F09E-7C66B519E91F}"/>
              </a:ext>
            </a:extLst>
          </p:cNvPr>
          <p:cNvSpPr txBox="1"/>
          <p:nvPr/>
        </p:nvSpPr>
        <p:spPr>
          <a:xfrm>
            <a:off x="9214815" y="2323729"/>
            <a:ext cx="2162444" cy="52232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720000"/>
            <a:r>
              <a:rPr lang="en-US" sz="2500" b="0" i="0">
                <a:solidFill>
                  <a:schemeClr val="accent3"/>
                </a:solidFill>
                <a:latin typeface="+mj-lt"/>
                <a:cs typeface="Arial Narrow" panose="020B0604020202020204" pitchFamily="34" charset="0"/>
              </a:rPr>
              <a:t>FPUs per Ara</a:t>
            </a:r>
            <a:endParaRPr lang="de-CH" sz="2500" b="0" i="0">
              <a:solidFill>
                <a:schemeClr val="accent3"/>
              </a:solidFill>
              <a:latin typeface="+mj-lt"/>
              <a:cs typeface="Arial Narrow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BCB5E40-9AFE-4611-B4C3-8E6BB4C9BB28}"/>
              </a:ext>
            </a:extLst>
          </p:cNvPr>
          <p:cNvSpPr txBox="1"/>
          <p:nvPr/>
        </p:nvSpPr>
        <p:spPr>
          <a:xfrm>
            <a:off x="1496326" y="5748238"/>
            <a:ext cx="2162444" cy="52232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720000"/>
            <a:r>
              <a:rPr lang="en-US" sz="2500" b="0" i="0">
                <a:solidFill>
                  <a:schemeClr val="accent4"/>
                </a:solidFill>
                <a:latin typeface="+mj-lt"/>
                <a:cs typeface="Arial Narrow" panose="020B0604020202020204" pitchFamily="34" charset="0"/>
              </a:rPr>
              <a:t>Number of </a:t>
            </a:r>
            <a:r>
              <a:rPr lang="en-US" sz="2500">
                <a:solidFill>
                  <a:schemeClr val="accent4"/>
                </a:solidFill>
                <a:latin typeface="+mj-lt"/>
                <a:cs typeface="Arial Narrow" panose="020B0604020202020204" pitchFamily="34" charset="0"/>
              </a:rPr>
              <a:t>Aras</a:t>
            </a:r>
            <a:endParaRPr lang="de-CH" sz="2500" b="0" i="0">
              <a:solidFill>
                <a:schemeClr val="accent4"/>
              </a:solidFill>
              <a:latin typeface="+mj-lt"/>
              <a:cs typeface="Arial Narrow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3ACDE6F-4B97-0CB3-E9B9-C48E44A067E9}"/>
              </a:ext>
            </a:extLst>
          </p:cNvPr>
          <p:cNvSpPr txBox="1"/>
          <p:nvPr/>
        </p:nvSpPr>
        <p:spPr>
          <a:xfrm>
            <a:off x="1470985" y="4104454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720000"/>
            <a:r>
              <a:rPr lang="en-US" sz="2500" b="0" i="0">
                <a:solidFill>
                  <a:schemeClr val="accent4"/>
                </a:solidFill>
                <a:latin typeface="+mj-lt"/>
                <a:cs typeface="Arial Narrow" panose="020B0604020202020204" pitchFamily="34" charset="0"/>
              </a:rPr>
              <a:t>4 Ara</a:t>
            </a:r>
            <a:endParaRPr lang="de-CH" sz="2500" b="0" i="0">
              <a:solidFill>
                <a:schemeClr val="accent4"/>
              </a:solidFill>
              <a:latin typeface="+mj-lt"/>
              <a:cs typeface="Arial Narrow" panose="020B0604020202020204" pitchFamily="34" charset="0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06D042E-A83E-815E-7E73-3E4598FE8154}"/>
              </a:ext>
            </a:extLst>
          </p:cNvPr>
          <p:cNvSpPr/>
          <p:nvPr/>
        </p:nvSpPr>
        <p:spPr>
          <a:xfrm>
            <a:off x="2323342" y="3141917"/>
            <a:ext cx="150604" cy="14398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CH" b="1" i="0" cap="none" spc="0">
              <a:ln>
                <a:noFill/>
              </a:ln>
              <a:solidFill>
                <a:schemeClr val="accent4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43931F6-A93D-F849-8723-CCCCEB9896EE}"/>
              </a:ext>
            </a:extLst>
          </p:cNvPr>
          <p:cNvSpPr/>
          <p:nvPr/>
        </p:nvSpPr>
        <p:spPr>
          <a:xfrm>
            <a:off x="2327965" y="3729475"/>
            <a:ext cx="150604" cy="14398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CH" b="1" i="0" cap="none" spc="0">
              <a:ln>
                <a:noFill/>
              </a:ln>
              <a:solidFill>
                <a:schemeClr val="accent4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D1DCFCB0-5A7A-44A2-B048-DEB44C95E5A7}"/>
              </a:ext>
            </a:extLst>
          </p:cNvPr>
          <p:cNvSpPr/>
          <p:nvPr/>
        </p:nvSpPr>
        <p:spPr>
          <a:xfrm>
            <a:off x="2320841" y="4292749"/>
            <a:ext cx="150604" cy="14398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CH" b="1" i="0" cap="none" spc="0">
              <a:ln>
                <a:noFill/>
              </a:ln>
              <a:solidFill>
                <a:schemeClr val="accent4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B941FEF-4A28-259B-C13F-FCEE3E095960}"/>
              </a:ext>
            </a:extLst>
          </p:cNvPr>
          <p:cNvCxnSpPr>
            <a:cxnSpLocks/>
          </p:cNvCxnSpPr>
          <p:nvPr/>
        </p:nvCxnSpPr>
        <p:spPr>
          <a:xfrm>
            <a:off x="2471445" y="4372886"/>
            <a:ext cx="2258628" cy="0"/>
          </a:xfrm>
          <a:prstGeom prst="line">
            <a:avLst/>
          </a:prstGeom>
          <a:ln w="28575">
            <a:solidFill>
              <a:schemeClr val="accent4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137B33F-7554-188B-6B65-E91763DE7A95}"/>
              </a:ext>
            </a:extLst>
          </p:cNvPr>
          <p:cNvCxnSpPr>
            <a:cxnSpLocks/>
          </p:cNvCxnSpPr>
          <p:nvPr/>
        </p:nvCxnSpPr>
        <p:spPr>
          <a:xfrm flipV="1">
            <a:off x="2478569" y="3141917"/>
            <a:ext cx="5800261" cy="60864"/>
          </a:xfrm>
          <a:prstGeom prst="line">
            <a:avLst/>
          </a:prstGeom>
          <a:ln w="28575">
            <a:solidFill>
              <a:schemeClr val="accent4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CFF2870-EEAD-04B3-ABBE-B7728A8E8B71}"/>
              </a:ext>
            </a:extLst>
          </p:cNvPr>
          <p:cNvCxnSpPr>
            <a:cxnSpLocks/>
          </p:cNvCxnSpPr>
          <p:nvPr/>
        </p:nvCxnSpPr>
        <p:spPr>
          <a:xfrm>
            <a:off x="4731413" y="2622786"/>
            <a:ext cx="0" cy="1655039"/>
          </a:xfrm>
          <a:prstGeom prst="line">
            <a:avLst/>
          </a:prstGeom>
          <a:ln w="28575">
            <a:solidFill>
              <a:schemeClr val="accent3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9172949-D47A-AC7C-087E-9D7A22A63FD3}"/>
              </a:ext>
            </a:extLst>
          </p:cNvPr>
          <p:cNvCxnSpPr>
            <a:cxnSpLocks/>
          </p:cNvCxnSpPr>
          <p:nvPr/>
        </p:nvCxnSpPr>
        <p:spPr>
          <a:xfrm>
            <a:off x="8203524" y="2612238"/>
            <a:ext cx="0" cy="529679"/>
          </a:xfrm>
          <a:prstGeom prst="line">
            <a:avLst/>
          </a:prstGeom>
          <a:ln w="28575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Oval 34">
            <a:extLst>
              <a:ext uri="{FF2B5EF4-FFF2-40B4-BE49-F238E27FC236}">
                <a16:creationId xmlns:a16="http://schemas.microsoft.com/office/drawing/2014/main" id="{8C358562-D7CA-C85B-4B4D-87306BBE34D1}"/>
              </a:ext>
            </a:extLst>
          </p:cNvPr>
          <p:cNvSpPr/>
          <p:nvPr/>
        </p:nvSpPr>
        <p:spPr>
          <a:xfrm>
            <a:off x="4672653" y="4314372"/>
            <a:ext cx="150604" cy="14398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CH" b="1" i="0" cap="none" spc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FA28F9F-F71D-4614-8F09-D67542D31346}"/>
              </a:ext>
            </a:extLst>
          </p:cNvPr>
          <p:cNvSpPr/>
          <p:nvPr/>
        </p:nvSpPr>
        <p:spPr>
          <a:xfrm>
            <a:off x="8142810" y="3089686"/>
            <a:ext cx="150604" cy="14398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CH" b="1" i="0" cap="none" spc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3246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35" grpId="0" animBg="1"/>
      <p:bldP spid="36" grpId="0" animBg="1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2" name="Google Shape;4372;p84"/>
          <p:cNvSpPr txBox="1">
            <a:spLocks noGrp="1"/>
          </p:cNvSpPr>
          <p:nvPr>
            <p:ph type="sldNum" idx="12"/>
          </p:nvPr>
        </p:nvSpPr>
        <p:spPr>
          <a:xfrm>
            <a:off x="11054843" y="6304327"/>
            <a:ext cx="355600" cy="468400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/>
          <a:p>
            <a:pPr>
              <a:buClr>
                <a:srgbClr val="000000"/>
              </a:buClr>
            </a:pPr>
            <a:fld id="{00000000-1234-1234-1234-123412341234}" type="slidenum">
              <a:rPr lang="it"/>
              <a:pPr>
                <a:buClr>
                  <a:srgbClr val="000000"/>
                </a:buClr>
              </a:pPr>
              <a:t>106</a:t>
            </a:fld>
            <a:endParaRPr/>
          </a:p>
        </p:txBody>
      </p:sp>
      <p:sp>
        <p:nvSpPr>
          <p:cNvPr id="4374" name="Google Shape;4374;p84"/>
          <p:cNvSpPr txBox="1"/>
          <p:nvPr/>
        </p:nvSpPr>
        <p:spPr>
          <a:xfrm>
            <a:off x="415647" y="928160"/>
            <a:ext cx="50076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203200">
              <a:buClr>
                <a:schemeClr val="accent1"/>
              </a:buClr>
              <a:buSzPts val="1200"/>
            </a:pPr>
            <a:endParaRPr lang="it" sz="2400">
              <a:solidFill>
                <a:schemeClr val="dk1"/>
              </a:solidFill>
              <a:latin typeface="Ubuntu Mono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B60B56-6F45-BDB1-13FE-BBB2EBD38A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503" y="180326"/>
            <a:ext cx="10667548" cy="657050"/>
          </a:xfrm>
          <a:noFill/>
        </p:spPr>
        <p:txBody>
          <a:bodyPr vert="horz" lIns="0" tIns="0" rIns="0" bIns="0" rtlCol="0" anchor="ctr">
            <a:normAutofit/>
          </a:bodyPr>
          <a:lstStyle/>
          <a:p>
            <a:r>
              <a:rPr lang="en-US" sz="3800">
                <a:ea typeface="Roboto"/>
                <a:cs typeface="Roboto"/>
              </a:rPr>
              <a:t>Single core vs. Multi core</a:t>
            </a:r>
            <a:endParaRPr lang="en-US" sz="3800"/>
          </a:p>
        </p:txBody>
      </p:sp>
      <p:pic>
        <p:nvPicPr>
          <p:cNvPr id="3" name="Immagine 2" descr="Immagine che contiene schermata, testo, Policromia, diagramma&#10;&#10;Descrizione generata automaticamente">
            <a:extLst>
              <a:ext uri="{FF2B5EF4-FFF2-40B4-BE49-F238E27FC236}">
                <a16:creationId xmlns:a16="http://schemas.microsoft.com/office/drawing/2014/main" id="{8C1CD53D-EF59-CEE7-6E96-C652912DD6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5066" y="2135828"/>
            <a:ext cx="8566385" cy="3903382"/>
          </a:xfrm>
          <a:prstGeom prst="rect">
            <a:avLst/>
          </a:prstGeom>
        </p:spPr>
      </p:pic>
      <p:sp>
        <p:nvSpPr>
          <p:cNvPr id="6" name="Google Shape;4374;p84">
            <a:extLst>
              <a:ext uri="{FF2B5EF4-FFF2-40B4-BE49-F238E27FC236}">
                <a16:creationId xmlns:a16="http://schemas.microsoft.com/office/drawing/2014/main" id="{44E8C336-074C-AB88-E6C5-CF9730399D39}"/>
              </a:ext>
            </a:extLst>
          </p:cNvPr>
          <p:cNvSpPr txBox="1"/>
          <p:nvPr/>
        </p:nvSpPr>
        <p:spPr>
          <a:xfrm>
            <a:off x="312636" y="963156"/>
            <a:ext cx="5719944" cy="1169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546100" indent="-342900">
              <a:buFont typeface="Arial"/>
              <a:buChar char="•"/>
            </a:pPr>
            <a:r>
              <a:rPr lang="it" sz="2000">
                <a:solidFill>
                  <a:schemeClr val="dk1"/>
                </a:solidFill>
                <a:latin typeface="Calibri Light"/>
                <a:cs typeface="Calibri Light"/>
              </a:rPr>
              <a:t>Increase Byte/Lane ratio with Multi-Core?</a:t>
            </a:r>
            <a:endParaRPr lang="it-IT">
              <a:solidFill>
                <a:schemeClr val="dk1"/>
              </a:solidFill>
            </a:endParaRPr>
          </a:p>
          <a:p>
            <a:pPr marL="546100" indent="-342900">
              <a:buFont typeface="Arial"/>
              <a:buChar char="•"/>
            </a:pPr>
            <a:endParaRPr lang="it" sz="2000">
              <a:solidFill>
                <a:schemeClr val="dk1"/>
              </a:solidFill>
              <a:cs typeface="Calibri Light"/>
            </a:endParaRPr>
          </a:p>
          <a:p>
            <a:pPr marL="546100" indent="-342900">
              <a:buFont typeface="Arial"/>
              <a:buChar char="•"/>
            </a:pPr>
            <a:r>
              <a:rPr lang="it" sz="2000">
                <a:solidFill>
                  <a:schemeClr val="dk1"/>
                </a:solidFill>
                <a:cs typeface="Calibri Light"/>
              </a:rPr>
              <a:t>Exploit second dimension!</a:t>
            </a:r>
          </a:p>
        </p:txBody>
      </p:sp>
    </p:spTree>
    <p:extLst>
      <p:ext uri="{BB962C8B-B14F-4D97-AF65-F5344CB8AC3E}">
        <p14:creationId xmlns:p14="http://schemas.microsoft.com/office/powerpoint/2010/main" val="4062683105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2" name="Google Shape;4372;p84"/>
          <p:cNvSpPr txBox="1">
            <a:spLocks noGrp="1"/>
          </p:cNvSpPr>
          <p:nvPr>
            <p:ph type="sldNum" idx="12"/>
          </p:nvPr>
        </p:nvSpPr>
        <p:spPr>
          <a:xfrm>
            <a:off x="11054843" y="6304327"/>
            <a:ext cx="355600" cy="468400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/>
          <a:p>
            <a:pPr>
              <a:buClr>
                <a:srgbClr val="000000"/>
              </a:buClr>
            </a:pPr>
            <a:fld id="{00000000-1234-1234-1234-123412341234}" type="slidenum">
              <a:rPr lang="it"/>
              <a:pPr>
                <a:buClr>
                  <a:srgbClr val="000000"/>
                </a:buClr>
              </a:pPr>
              <a:t>107</a:t>
            </a:fld>
            <a:endParaRPr/>
          </a:p>
        </p:txBody>
      </p:sp>
      <p:sp>
        <p:nvSpPr>
          <p:cNvPr id="4374" name="Google Shape;4374;p84"/>
          <p:cNvSpPr txBox="1"/>
          <p:nvPr/>
        </p:nvSpPr>
        <p:spPr>
          <a:xfrm>
            <a:off x="415647" y="928160"/>
            <a:ext cx="50076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203200">
              <a:buClr>
                <a:schemeClr val="accent1"/>
              </a:buClr>
              <a:buSzPts val="1200"/>
            </a:pPr>
            <a:endParaRPr lang="it" sz="2400">
              <a:solidFill>
                <a:schemeClr val="dk1"/>
              </a:solidFill>
              <a:latin typeface="Ubuntu Mono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B60B56-6F45-BDB1-13FE-BBB2EBD38A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503" y="180326"/>
            <a:ext cx="10667548" cy="657050"/>
          </a:xfrm>
          <a:noFill/>
        </p:spPr>
        <p:txBody>
          <a:bodyPr vert="horz" lIns="0" tIns="0" rIns="0" bIns="0" rtlCol="0" anchor="ctr">
            <a:normAutofit/>
          </a:bodyPr>
          <a:lstStyle/>
          <a:p>
            <a:r>
              <a:rPr lang="en-US" sz="3800">
                <a:ea typeface="Roboto"/>
                <a:cs typeface="Roboto"/>
              </a:rPr>
              <a:t>Single core vs. Multi core system</a:t>
            </a:r>
            <a:endParaRPr lang="it-IT"/>
          </a:p>
        </p:txBody>
      </p:sp>
      <p:pic>
        <p:nvPicPr>
          <p:cNvPr id="2" name="Immagine 1" descr="Immagine che contiene testo, linea, schermata, Diagramma&#10;&#10;Descrizione generata automaticamente">
            <a:extLst>
              <a:ext uri="{FF2B5EF4-FFF2-40B4-BE49-F238E27FC236}">
                <a16:creationId xmlns:a16="http://schemas.microsoft.com/office/drawing/2014/main" id="{4BA37C0F-888F-D52B-2A4D-D61E29B536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2070" y="1714847"/>
            <a:ext cx="4062952" cy="3868222"/>
          </a:xfrm>
          <a:prstGeom prst="rect">
            <a:avLst/>
          </a:prstGeom>
        </p:spPr>
      </p:pic>
      <p:sp>
        <p:nvSpPr>
          <p:cNvPr id="4" name="Google Shape;4374;p84">
            <a:extLst>
              <a:ext uri="{FF2B5EF4-FFF2-40B4-BE49-F238E27FC236}">
                <a16:creationId xmlns:a16="http://schemas.microsoft.com/office/drawing/2014/main" id="{C2842094-4185-D6CA-BE2C-252BFDAD8B6F}"/>
              </a:ext>
            </a:extLst>
          </p:cNvPr>
          <p:cNvSpPr txBox="1"/>
          <p:nvPr/>
        </p:nvSpPr>
        <p:spPr>
          <a:xfrm>
            <a:off x="312636" y="963156"/>
            <a:ext cx="5558951" cy="5170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203200"/>
            <a:r>
              <a:rPr lang="it" sz="2000">
                <a:solidFill>
                  <a:schemeClr val="dk1"/>
                </a:solidFill>
                <a:cs typeface="Calibri Light"/>
              </a:rPr>
              <a:t>16 FPU system in different flavors</a:t>
            </a:r>
          </a:p>
          <a:p>
            <a:pPr marL="546100" indent="-342900">
              <a:buFont typeface="Arial"/>
              <a:buChar char="•"/>
            </a:pPr>
            <a:r>
              <a:rPr lang="it" sz="2000">
                <a:solidFill>
                  <a:schemeClr val="dk1"/>
                </a:solidFill>
                <a:cs typeface="Calibri Light"/>
              </a:rPr>
              <a:t>1C16L: one 16-lane Ara</a:t>
            </a:r>
          </a:p>
          <a:p>
            <a:pPr marL="546100" indent="-342900">
              <a:buFont typeface="Arial"/>
              <a:buChar char="•"/>
            </a:pPr>
            <a:r>
              <a:rPr lang="it" sz="2000">
                <a:solidFill>
                  <a:schemeClr val="dk1"/>
                </a:solidFill>
                <a:cs typeface="Calibri Light"/>
              </a:rPr>
              <a:t>8C2L: eight 2-lane Ara</a:t>
            </a:r>
          </a:p>
          <a:p>
            <a:pPr marL="546100" indent="-342900">
              <a:buFont typeface="Arial"/>
              <a:buChar char="•"/>
            </a:pPr>
            <a:endParaRPr lang="it" sz="2000">
              <a:solidFill>
                <a:schemeClr val="dk1"/>
              </a:solidFill>
              <a:cs typeface="Calibri Light"/>
            </a:endParaRPr>
          </a:p>
          <a:p>
            <a:pPr marL="203200"/>
            <a:r>
              <a:rPr lang="it" sz="2000" b="1">
                <a:solidFill>
                  <a:schemeClr val="accent5">
                    <a:lumMod val="60000"/>
                    <a:lumOff val="40000"/>
                  </a:schemeClr>
                </a:solidFill>
                <a:cs typeface="Calibri Light"/>
              </a:rPr>
              <a:t>e.g., 32x32x32 matmul performance</a:t>
            </a:r>
          </a:p>
          <a:p>
            <a:pPr marL="203200"/>
            <a:endParaRPr lang="it" sz="2000">
              <a:solidFill>
                <a:schemeClr val="dk1"/>
              </a:solidFill>
              <a:cs typeface="Calibri Light"/>
            </a:endParaRPr>
          </a:p>
          <a:p>
            <a:pPr marL="203200"/>
            <a:r>
              <a:rPr lang="it" sz="2000">
                <a:solidFill>
                  <a:schemeClr val="dk1"/>
                </a:solidFill>
                <a:ea typeface="+mn-lt"/>
                <a:cs typeface="+mn-lt"/>
              </a:rPr>
              <a:t>32</a:t>
            </a:r>
            <a:r>
              <a:rPr lang="it" sz="2000">
                <a:solidFill>
                  <a:schemeClr val="dk1"/>
                </a:solidFill>
                <a:cs typeface="Calibri Light"/>
              </a:rPr>
              <a:t> elements processed by a single 16-lane Ara</a:t>
            </a:r>
          </a:p>
          <a:p>
            <a:pPr marL="203200"/>
            <a:r>
              <a:rPr lang="it" sz="2000">
                <a:solidFill>
                  <a:schemeClr val="dk1"/>
                </a:solidFill>
                <a:cs typeface="Calibri Light"/>
              </a:rPr>
              <a:t>under-utilize the system's resources </a:t>
            </a:r>
            <a:br>
              <a:rPr lang="it" sz="2000">
                <a:solidFill>
                  <a:schemeClr val="dk1"/>
                </a:solidFill>
                <a:cs typeface="Calibri Light"/>
              </a:rPr>
            </a:br>
            <a:r>
              <a:rPr lang="it" sz="2000">
                <a:solidFill>
                  <a:schemeClr val="dk1"/>
                </a:solidFill>
                <a:cs typeface="Calibri Light"/>
              </a:rPr>
              <a:t>(2 Elm/Lane)</a:t>
            </a:r>
          </a:p>
          <a:p>
            <a:pPr marL="203200"/>
            <a:endParaRPr lang="it" sz="2000">
              <a:solidFill>
                <a:schemeClr val="dk1"/>
              </a:solidFill>
              <a:cs typeface="Calibri Light"/>
            </a:endParaRPr>
          </a:p>
          <a:p>
            <a:pPr marL="203200"/>
            <a:r>
              <a:rPr lang="it" sz="2000">
                <a:solidFill>
                  <a:schemeClr val="dk1"/>
                </a:solidFill>
                <a:cs typeface="Calibri Light"/>
              </a:rPr>
              <a:t>Eight 2-lane Aras exploit the second dimension of the matrix to speed up the computation </a:t>
            </a:r>
            <a:br>
              <a:rPr lang="it" sz="2000">
                <a:solidFill>
                  <a:schemeClr val="dk1"/>
                </a:solidFill>
                <a:cs typeface="Calibri Light"/>
              </a:rPr>
            </a:br>
            <a:r>
              <a:rPr lang="it" sz="2000">
                <a:solidFill>
                  <a:schemeClr val="dk1"/>
                </a:solidFill>
                <a:cs typeface="Calibri Light"/>
              </a:rPr>
              <a:t>(16 Elm/Lane)</a:t>
            </a:r>
          </a:p>
          <a:p>
            <a:pPr marL="203200"/>
            <a:endParaRPr lang="it" sz="2000">
              <a:solidFill>
                <a:schemeClr val="dk1"/>
              </a:solidFill>
              <a:cs typeface="Calibri Light"/>
            </a:endParaRPr>
          </a:p>
          <a:p>
            <a:pPr marL="203200"/>
            <a:r>
              <a:rPr lang="it" sz="2000" b="1">
                <a:solidFill>
                  <a:schemeClr val="dk1"/>
                </a:solidFill>
                <a:cs typeface="Calibri Light"/>
              </a:rPr>
              <a:t>The issue-rate limitation does not exist for 8C2L</a:t>
            </a:r>
          </a:p>
          <a:p>
            <a:pPr marL="203200"/>
            <a:endParaRPr lang="it" sz="2000">
              <a:solidFill>
                <a:schemeClr val="dk1"/>
              </a:solidFill>
              <a:cs typeface="Calibri Light"/>
            </a:endParaRP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AC52B283-9C1B-AA75-4233-BDB57582AD1C}"/>
              </a:ext>
            </a:extLst>
          </p:cNvPr>
          <p:cNvSpPr/>
          <p:nvPr/>
        </p:nvSpPr>
        <p:spPr>
          <a:xfrm>
            <a:off x="8419707" y="2508315"/>
            <a:ext cx="278092" cy="2273430"/>
          </a:xfrm>
          <a:prstGeom prst="rect">
            <a:avLst/>
          </a:prstGeom>
          <a:noFill/>
          <a:ln w="28575">
            <a:solidFill>
              <a:schemeClr val="accent5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b="1">
              <a:solidFill>
                <a:schemeClr val="bg2"/>
              </a:solidFill>
              <a:latin typeface="Arial Narrow"/>
            </a:endParaRP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36D4FEA1-EF75-2C3D-45D3-390210C55D83}"/>
              </a:ext>
            </a:extLst>
          </p:cNvPr>
          <p:cNvSpPr/>
          <p:nvPr/>
        </p:nvSpPr>
        <p:spPr>
          <a:xfrm>
            <a:off x="8419707" y="5022129"/>
            <a:ext cx="615885" cy="215244"/>
          </a:xfrm>
          <a:prstGeom prst="rect">
            <a:avLst/>
          </a:prstGeom>
          <a:noFill/>
          <a:ln w="28575">
            <a:solidFill>
              <a:schemeClr val="accent5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b="1">
              <a:solidFill>
                <a:schemeClr val="bg2"/>
              </a:solidFill>
              <a:latin typeface="Arial Narrow"/>
            </a:endParaRP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33EDE261-F337-F825-9AC2-FDDE27900586}"/>
              </a:ext>
            </a:extLst>
          </p:cNvPr>
          <p:cNvSpPr/>
          <p:nvPr/>
        </p:nvSpPr>
        <p:spPr>
          <a:xfrm>
            <a:off x="6447934" y="5022129"/>
            <a:ext cx="615885" cy="215244"/>
          </a:xfrm>
          <a:prstGeom prst="rect">
            <a:avLst/>
          </a:prstGeom>
          <a:noFill/>
          <a:ln w="28575">
            <a:solidFill>
              <a:schemeClr val="accent5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b="1">
              <a:solidFill>
                <a:schemeClr val="bg2"/>
              </a:solidFill>
              <a:latin typeface="Arial Narrow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C76BDFCA-7C5A-AD9E-DB44-11987758507F}"/>
              </a:ext>
            </a:extLst>
          </p:cNvPr>
          <p:cNvSpPr txBox="1"/>
          <p:nvPr/>
        </p:nvSpPr>
        <p:spPr>
          <a:xfrm flipH="1">
            <a:off x="8459882" y="4477731"/>
            <a:ext cx="267767" cy="18466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 defTabSz="720000"/>
            <a:r>
              <a:rPr lang="it-IT" sz="1200">
                <a:solidFill>
                  <a:schemeClr val="tx2"/>
                </a:solidFill>
                <a:latin typeface="Calibri"/>
                <a:cs typeface="Arial Narrow" panose="020B0604020202020204" pitchFamily="34" charset="0"/>
              </a:rPr>
              <a:t>32</a:t>
            </a:r>
            <a:endParaRPr lang="it-IT" sz="1200" b="0" i="0">
              <a:solidFill>
                <a:schemeClr val="tx2"/>
              </a:solidFill>
              <a:latin typeface="Calibri"/>
              <a:cs typeface="Arial Narrow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1425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7E870-4BEC-6B28-9120-FE08C8A94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503" y="180326"/>
            <a:ext cx="10667548" cy="657050"/>
          </a:xfrm>
        </p:spPr>
        <p:txBody>
          <a:bodyPr vert="horz" lIns="0" tIns="0" rIns="0" bIns="0" rtlCol="0" anchor="ctr">
            <a:normAutofit/>
          </a:bodyPr>
          <a:lstStyle/>
          <a:p>
            <a:r>
              <a:rPr lang="en-US" sz="3800">
                <a:ea typeface="Roboto"/>
                <a:cs typeface="Roboto"/>
              </a:rPr>
              <a:t>Physical Implementation</a:t>
            </a:r>
            <a:endParaRPr lang="en-US"/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61320FB5-118D-28BB-200B-7EB3CA416352}"/>
              </a:ext>
            </a:extLst>
          </p:cNvPr>
          <p:cNvSpPr>
            <a:spLocks noGrp="1"/>
          </p:cNvSpPr>
          <p:nvPr/>
        </p:nvSpPr>
        <p:spPr>
          <a:xfrm>
            <a:off x="316504" y="990573"/>
            <a:ext cx="6857709" cy="5524351"/>
          </a:xfrm>
          <a:prstGeom prst="rect">
            <a:avLst/>
          </a:prstGeom>
        </p:spPr>
        <p:txBody>
          <a:bodyPr vert="horz" lIns="0" tIns="46800" rIns="0" bIns="45720" rtlCol="0" anchor="t">
            <a:normAutofit/>
          </a:bodyPr>
          <a:lstStyle>
            <a:lvl1pPr marL="288004" indent="-288004" algn="l" defTabSz="72000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SzPct val="90000"/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504000" indent="-216004" algn="l" defTabSz="72000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2pPr>
            <a:lvl3pPr marL="720000" indent="-216004" algn="l" defTabSz="864017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3pPr>
            <a:lvl4pPr marL="936000" indent="-216004" algn="l" defTabSz="864017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4pPr>
            <a:lvl5pPr marL="1152000" indent="-216004" algn="l" defTabSz="864017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1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5pPr>
            <a:lvl6pPr marL="2376046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8054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40062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72070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tx1"/>
              </a:buClr>
              <a:buNone/>
            </a:pPr>
            <a:endParaRPr lang="en-US" sz="25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00450D-ECC8-2B43-FA34-FCC8F7896DC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0385676" y="6473766"/>
            <a:ext cx="598375" cy="308395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spcAft>
                <a:spcPts val="600"/>
              </a:spcAft>
            </a:pPr>
            <a:fld id="{6EE1B353-4058-44C7-8B8C-7EA0B6664E22}" type="slidenum">
              <a:rPr lang="LID4096" smtClean="0"/>
              <a:pPr>
                <a:spcAft>
                  <a:spcPts val="600"/>
                </a:spcAft>
              </a:pPr>
              <a:t>108</a:t>
            </a:fld>
            <a:endParaRPr lang="LID4096"/>
          </a:p>
        </p:txBody>
      </p:sp>
      <p:pic>
        <p:nvPicPr>
          <p:cNvPr id="5" name="Google Shape;476;p45">
            <a:extLst>
              <a:ext uri="{FF2B5EF4-FFF2-40B4-BE49-F238E27FC236}">
                <a16:creationId xmlns:a16="http://schemas.microsoft.com/office/drawing/2014/main" id="{1B285F2D-E244-2548-11AE-CC8F0AA35080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r="49746" b="9362"/>
          <a:stretch/>
        </p:blipFill>
        <p:spPr>
          <a:xfrm>
            <a:off x="6776586" y="1273326"/>
            <a:ext cx="3609090" cy="431134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99F72288-682A-17D8-2170-376C4167A768}"/>
              </a:ext>
            </a:extLst>
          </p:cNvPr>
          <p:cNvSpPr>
            <a:spLocks noGrp="1"/>
          </p:cNvSpPr>
          <p:nvPr/>
        </p:nvSpPr>
        <p:spPr>
          <a:xfrm>
            <a:off x="316504" y="990573"/>
            <a:ext cx="5333710" cy="5524351"/>
          </a:xfrm>
          <a:prstGeom prst="rect">
            <a:avLst/>
          </a:prstGeom>
        </p:spPr>
        <p:txBody>
          <a:bodyPr vert="horz" lIns="0" tIns="46800" rIns="0" bIns="45720" rtlCol="0" anchor="t">
            <a:normAutofit/>
          </a:bodyPr>
          <a:lstStyle>
            <a:lvl1pPr marL="288004" indent="-288004" algn="l" defTabSz="72000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SzPct val="90000"/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504000" indent="-216004" algn="l" defTabSz="72000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2pPr>
            <a:lvl3pPr marL="720000" indent="-216004" algn="l" defTabSz="864017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3pPr>
            <a:lvl4pPr marL="936000" indent="-216004" algn="l" defTabSz="864017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4pPr>
            <a:lvl5pPr marL="1152000" indent="-216004" algn="l" defTabSz="864017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1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5pPr>
            <a:lvl6pPr marL="2376046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8054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40062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72070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30555" indent="-342900">
              <a:buClr>
                <a:srgbClr val="000000"/>
              </a:buClr>
            </a:pPr>
            <a:r>
              <a:rPr lang="en-US" sz="2500">
                <a:latin typeface="+mj-lt"/>
                <a:ea typeface="Roboto Light"/>
                <a:cs typeface="Roboto Light"/>
              </a:rPr>
              <a:t>GF22 FDX FD-SOI</a:t>
            </a:r>
          </a:p>
          <a:p>
            <a:pPr marL="630555" indent="-342900">
              <a:buClr>
                <a:srgbClr val="000000"/>
              </a:buClr>
            </a:pPr>
            <a:r>
              <a:rPr lang="en-US" sz="2500">
                <a:latin typeface="+mj-lt"/>
                <a:ea typeface="Roboto Light"/>
                <a:cs typeface="Roboto Light"/>
              </a:rPr>
              <a:t>SS frequency: 950 MHz</a:t>
            </a:r>
          </a:p>
          <a:p>
            <a:pPr marL="630555" indent="-342900">
              <a:buClr>
                <a:srgbClr val="000000"/>
              </a:buClr>
            </a:pPr>
            <a:r>
              <a:rPr lang="en-US" sz="2500">
                <a:latin typeface="+mj-lt"/>
                <a:ea typeface="Roboto Light"/>
                <a:cs typeface="Roboto Light"/>
              </a:rPr>
              <a:t>TT frequency: 1.35 GHz</a:t>
            </a:r>
          </a:p>
          <a:p>
            <a:pPr marL="630555" indent="-342900">
              <a:buClr>
                <a:srgbClr val="000000"/>
              </a:buClr>
            </a:pPr>
            <a:r>
              <a:rPr lang="en-US" sz="2500">
                <a:ea typeface="+mn-lt"/>
                <a:cs typeface="+mn-lt"/>
              </a:rPr>
              <a:t>Efficiency: 37.8 DP-GFLOPS/W</a:t>
            </a:r>
            <a:endParaRPr lang="en-US" sz="2500">
              <a:latin typeface="+mj-lt"/>
              <a:ea typeface="Roboto Light"/>
              <a:cs typeface="Roboto Light"/>
            </a:endParaRPr>
          </a:p>
          <a:p>
            <a:pPr marL="846455" lvl="1" indent="-342900">
              <a:buClr>
                <a:srgbClr val="000000"/>
              </a:buClr>
            </a:pPr>
            <a:r>
              <a:rPr lang="en-US" sz="2100">
                <a:latin typeface="+mj-lt"/>
                <a:ea typeface="Roboto Light"/>
                <a:cs typeface="Roboto Light"/>
              </a:rPr>
              <a:t>1.35GHz, </a:t>
            </a:r>
            <a:r>
              <a:rPr lang="en-US" sz="2100" err="1">
                <a:latin typeface="+mj-lt"/>
                <a:ea typeface="Roboto Light"/>
                <a:cs typeface="Roboto Light"/>
              </a:rPr>
              <a:t>fp-matmul</a:t>
            </a:r>
            <a:endParaRPr lang="en-US" sz="2100">
              <a:latin typeface="+mj-lt"/>
              <a:ea typeface="Roboto Light"/>
              <a:cs typeface="Roboto Light"/>
            </a:endParaRPr>
          </a:p>
          <a:p>
            <a:pPr marL="630555" indent="-342900">
              <a:buClr>
                <a:srgbClr val="000000"/>
              </a:buClr>
            </a:pPr>
            <a:endParaRPr lang="en-US" sz="2500">
              <a:latin typeface="+mj-lt"/>
              <a:ea typeface="Roboto Light"/>
              <a:cs typeface="Roboto Light"/>
            </a:endParaRPr>
          </a:p>
          <a:p>
            <a:pPr marL="846455" lvl="1" indent="-342900">
              <a:buClr>
                <a:srgbClr val="000000"/>
              </a:buClr>
            </a:pPr>
            <a:endParaRPr lang="en-US" sz="2100">
              <a:latin typeface="+mj-lt"/>
            </a:endParaRPr>
          </a:p>
          <a:p>
            <a:pPr marL="503555" lvl="1" indent="0">
              <a:buClr>
                <a:srgbClr val="000000"/>
              </a:buClr>
              <a:buNone/>
            </a:pPr>
            <a:endParaRPr lang="en-US" sz="2100">
              <a:latin typeface="+mj-lt"/>
            </a:endParaRPr>
          </a:p>
          <a:p>
            <a:pPr marL="630555" indent="-342900">
              <a:buClr>
                <a:srgbClr val="000000"/>
              </a:buClr>
            </a:pPr>
            <a:endParaRPr lang="en-US" sz="2500">
              <a:latin typeface="+mj-lt"/>
            </a:endParaRPr>
          </a:p>
          <a:p>
            <a:pPr marL="630555" indent="-342900">
              <a:buClr>
                <a:srgbClr val="000000"/>
              </a:buClr>
            </a:pPr>
            <a:endParaRPr lang="en-US" sz="2500" b="1"/>
          </a:p>
          <a:p>
            <a:pPr marL="630555" indent="-342900">
              <a:buClr>
                <a:srgbClr val="000000"/>
              </a:buClr>
            </a:pPr>
            <a:endParaRPr lang="en-US" sz="2500">
              <a:latin typeface="+mj-lt"/>
            </a:endParaRPr>
          </a:p>
          <a:p>
            <a:pPr marL="287655" indent="-287655">
              <a:buClr>
                <a:schemeClr val="tx1"/>
              </a:buClr>
            </a:pPr>
            <a:endParaRPr lang="en-US" sz="2540"/>
          </a:p>
          <a:p>
            <a:pPr marL="503555" lvl="1" indent="-215900">
              <a:buClr>
                <a:schemeClr val="tx1"/>
              </a:buClr>
            </a:pPr>
            <a:endParaRPr lang="en-US" sz="2540"/>
          </a:p>
          <a:p>
            <a:pPr marL="503555" lvl="1" indent="-215900">
              <a:buClr>
                <a:schemeClr val="tx1"/>
              </a:buClr>
            </a:pPr>
            <a:endParaRPr lang="en-US" sz="254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78C0185-DE72-6710-F115-8C8F547A98CB}"/>
              </a:ext>
            </a:extLst>
          </p:cNvPr>
          <p:cNvCxnSpPr/>
          <p:nvPr/>
        </p:nvCxnSpPr>
        <p:spPr>
          <a:xfrm>
            <a:off x="6776586" y="1378226"/>
            <a:ext cx="0" cy="4108174"/>
          </a:xfrm>
          <a:prstGeom prst="line">
            <a:avLst/>
          </a:prstGeom>
          <a:ln w="38100"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F4EB119-0B7A-AFFA-3885-337BF31C384D}"/>
              </a:ext>
            </a:extLst>
          </p:cNvPr>
          <p:cNvCxnSpPr>
            <a:cxnSpLocks/>
          </p:cNvCxnSpPr>
          <p:nvPr/>
        </p:nvCxnSpPr>
        <p:spPr>
          <a:xfrm>
            <a:off x="6917634" y="5625549"/>
            <a:ext cx="3403908" cy="0"/>
          </a:xfrm>
          <a:prstGeom prst="line">
            <a:avLst/>
          </a:prstGeom>
          <a:ln w="38100"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7FA4543E-848B-590A-B8D7-6BF554162C77}"/>
              </a:ext>
            </a:extLst>
          </p:cNvPr>
          <p:cNvSpPr>
            <a:spLocks noGrp="1"/>
          </p:cNvSpPr>
          <p:nvPr/>
        </p:nvSpPr>
        <p:spPr>
          <a:xfrm>
            <a:off x="8009672" y="5667001"/>
            <a:ext cx="1584901" cy="694037"/>
          </a:xfrm>
          <a:prstGeom prst="rect">
            <a:avLst/>
          </a:prstGeom>
        </p:spPr>
        <p:txBody>
          <a:bodyPr vert="horz" lIns="0" tIns="46800" rIns="0" bIns="45720" rtlCol="0" anchor="t">
            <a:normAutofit/>
          </a:bodyPr>
          <a:lstStyle>
            <a:lvl1pPr marL="288004" indent="-288004" algn="l" defTabSz="72000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SzPct val="90000"/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504000" indent="-216004" algn="l" defTabSz="72000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2pPr>
            <a:lvl3pPr marL="720000" indent="-216004" algn="l" defTabSz="864017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3pPr>
            <a:lvl4pPr marL="936000" indent="-216004" algn="l" defTabSz="864017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4pPr>
            <a:lvl5pPr marL="1152000" indent="-216004" algn="l" defTabSz="864017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1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5pPr>
            <a:lvl6pPr marL="2376046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8054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40062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72070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7655" indent="0">
              <a:buClr>
                <a:srgbClr val="000000"/>
              </a:buClr>
              <a:buNone/>
            </a:pPr>
            <a:r>
              <a:rPr lang="en-US" sz="2000">
                <a:latin typeface="Ubuntu Mono" panose="020B0509030602030204" pitchFamily="49" charset="0"/>
              </a:rPr>
              <a:t>0.95 mm2</a:t>
            </a:r>
          </a:p>
          <a:p>
            <a:pPr marL="630555" indent="-342900">
              <a:buClr>
                <a:srgbClr val="000000"/>
              </a:buClr>
            </a:pPr>
            <a:endParaRPr lang="en-US" sz="2500">
              <a:latin typeface="+mj-lt"/>
            </a:endParaRPr>
          </a:p>
          <a:p>
            <a:pPr marL="630555" indent="-342900">
              <a:buClr>
                <a:srgbClr val="000000"/>
              </a:buClr>
            </a:pPr>
            <a:endParaRPr lang="en-US" sz="2500" b="1"/>
          </a:p>
          <a:p>
            <a:pPr marL="630555" indent="-342900">
              <a:buClr>
                <a:srgbClr val="000000"/>
              </a:buClr>
            </a:pPr>
            <a:endParaRPr lang="en-US" sz="2500">
              <a:latin typeface="+mj-lt"/>
            </a:endParaRPr>
          </a:p>
          <a:p>
            <a:pPr marL="287655" indent="-287655">
              <a:buClr>
                <a:schemeClr val="tx1"/>
              </a:buClr>
            </a:pPr>
            <a:endParaRPr lang="en-US" sz="2540"/>
          </a:p>
          <a:p>
            <a:pPr marL="503555" lvl="1" indent="-215900">
              <a:buClr>
                <a:schemeClr val="tx1"/>
              </a:buClr>
            </a:pPr>
            <a:endParaRPr lang="en-US" sz="2540"/>
          </a:p>
          <a:p>
            <a:pPr marL="503555" lvl="1" indent="-215900">
              <a:buClr>
                <a:schemeClr val="tx1"/>
              </a:buClr>
            </a:pPr>
            <a:endParaRPr lang="en-US" sz="2540"/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8461B0F1-1262-BA08-BE39-C7FF6B24606D}"/>
              </a:ext>
            </a:extLst>
          </p:cNvPr>
          <p:cNvSpPr>
            <a:spLocks noGrp="1"/>
          </p:cNvSpPr>
          <p:nvPr/>
        </p:nvSpPr>
        <p:spPr>
          <a:xfrm>
            <a:off x="5749337" y="3308552"/>
            <a:ext cx="1584901" cy="694037"/>
          </a:xfrm>
          <a:prstGeom prst="rect">
            <a:avLst/>
          </a:prstGeom>
        </p:spPr>
        <p:txBody>
          <a:bodyPr vert="horz" lIns="0" tIns="46800" rIns="0" bIns="45720" rtlCol="0" anchor="t">
            <a:normAutofit/>
          </a:bodyPr>
          <a:lstStyle>
            <a:lvl1pPr marL="288004" indent="-288004" algn="l" defTabSz="72000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SzPct val="90000"/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504000" indent="-216004" algn="l" defTabSz="72000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2pPr>
            <a:lvl3pPr marL="720000" indent="-216004" algn="l" defTabSz="864017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3pPr>
            <a:lvl4pPr marL="936000" indent="-216004" algn="l" defTabSz="864017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4pPr>
            <a:lvl5pPr marL="1152000" indent="-216004" algn="l" defTabSz="864017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1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5pPr>
            <a:lvl6pPr marL="2376046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8054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40062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72070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7655" indent="0">
              <a:buClr>
                <a:srgbClr val="000000"/>
              </a:buClr>
              <a:buNone/>
            </a:pPr>
            <a:r>
              <a:rPr lang="en-US" sz="2000">
                <a:latin typeface="Ubuntu Mono" panose="020B0509030602030204" pitchFamily="49" charset="0"/>
              </a:rPr>
              <a:t>1 mm2</a:t>
            </a:r>
          </a:p>
          <a:p>
            <a:pPr marL="630555" indent="-342900">
              <a:buClr>
                <a:srgbClr val="000000"/>
              </a:buClr>
            </a:pPr>
            <a:endParaRPr lang="en-US" sz="2500">
              <a:latin typeface="+mj-lt"/>
            </a:endParaRPr>
          </a:p>
          <a:p>
            <a:pPr marL="630555" indent="-342900">
              <a:buClr>
                <a:srgbClr val="000000"/>
              </a:buClr>
            </a:pPr>
            <a:endParaRPr lang="en-US" sz="2500" b="1"/>
          </a:p>
          <a:p>
            <a:pPr marL="630555" indent="-342900">
              <a:buClr>
                <a:srgbClr val="000000"/>
              </a:buClr>
            </a:pPr>
            <a:endParaRPr lang="en-US" sz="2500">
              <a:latin typeface="+mj-lt"/>
            </a:endParaRPr>
          </a:p>
          <a:p>
            <a:pPr marL="287655" indent="-287655">
              <a:buClr>
                <a:schemeClr val="tx1"/>
              </a:buClr>
            </a:pPr>
            <a:endParaRPr lang="en-US" sz="2540"/>
          </a:p>
          <a:p>
            <a:pPr marL="503555" lvl="1" indent="-215900">
              <a:buClr>
                <a:schemeClr val="tx1"/>
              </a:buClr>
            </a:pPr>
            <a:endParaRPr lang="en-US" sz="2540"/>
          </a:p>
          <a:p>
            <a:pPr marL="503555" lvl="1" indent="-215900">
              <a:buClr>
                <a:schemeClr val="tx1"/>
              </a:buClr>
            </a:pPr>
            <a:endParaRPr lang="en-US" sz="2540"/>
          </a:p>
        </p:txBody>
      </p:sp>
    </p:spTree>
    <p:extLst>
      <p:ext uri="{BB962C8B-B14F-4D97-AF65-F5344CB8AC3E}">
        <p14:creationId xmlns:p14="http://schemas.microsoft.com/office/powerpoint/2010/main" val="58375426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7E870-4BEC-6B28-9120-FE08C8A94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503" y="180326"/>
            <a:ext cx="10667548" cy="657050"/>
          </a:xfrm>
        </p:spPr>
        <p:txBody>
          <a:bodyPr vert="horz" lIns="0" tIns="0" rIns="0" bIns="0" rtlCol="0" anchor="ctr">
            <a:normAutofit/>
          </a:bodyPr>
          <a:lstStyle/>
          <a:p>
            <a:r>
              <a:rPr lang="en-US" sz="3800">
                <a:ea typeface="Roboto"/>
                <a:cs typeface="Roboto"/>
              </a:rPr>
              <a:t>Physical Implementation</a:t>
            </a:r>
            <a:endParaRPr lang="en-US"/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61320FB5-118D-28BB-200B-7EB3CA416352}"/>
              </a:ext>
            </a:extLst>
          </p:cNvPr>
          <p:cNvSpPr>
            <a:spLocks noGrp="1"/>
          </p:cNvSpPr>
          <p:nvPr/>
        </p:nvSpPr>
        <p:spPr>
          <a:xfrm>
            <a:off x="316504" y="990573"/>
            <a:ext cx="6857709" cy="5524351"/>
          </a:xfrm>
          <a:prstGeom prst="rect">
            <a:avLst/>
          </a:prstGeom>
        </p:spPr>
        <p:txBody>
          <a:bodyPr vert="horz" lIns="0" tIns="46800" rIns="0" bIns="45720" rtlCol="0" anchor="t">
            <a:normAutofit/>
          </a:bodyPr>
          <a:lstStyle>
            <a:lvl1pPr marL="288004" indent="-288004" algn="l" defTabSz="72000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SzPct val="90000"/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504000" indent="-216004" algn="l" defTabSz="72000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2pPr>
            <a:lvl3pPr marL="720000" indent="-216004" algn="l" defTabSz="864017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3pPr>
            <a:lvl4pPr marL="936000" indent="-216004" algn="l" defTabSz="864017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4pPr>
            <a:lvl5pPr marL="1152000" indent="-216004" algn="l" defTabSz="864017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1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5pPr>
            <a:lvl6pPr marL="2376046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8054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40062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72070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tx1"/>
              </a:buClr>
              <a:buNone/>
            </a:pPr>
            <a:endParaRPr lang="en-US" sz="25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00450D-ECC8-2B43-FA34-FCC8F7896DC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0385676" y="6473766"/>
            <a:ext cx="598375" cy="308395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spcAft>
                <a:spcPts val="600"/>
              </a:spcAft>
            </a:pPr>
            <a:fld id="{6EE1B353-4058-44C7-8B8C-7EA0B6664E22}" type="slidenum">
              <a:rPr lang="LID4096" smtClean="0"/>
              <a:pPr>
                <a:spcAft>
                  <a:spcPts val="600"/>
                </a:spcAft>
              </a:pPr>
              <a:t>109</a:t>
            </a:fld>
            <a:endParaRPr lang="LID4096"/>
          </a:p>
        </p:txBody>
      </p:sp>
      <p:pic>
        <p:nvPicPr>
          <p:cNvPr id="5" name="Google Shape;476;p45">
            <a:extLst>
              <a:ext uri="{FF2B5EF4-FFF2-40B4-BE49-F238E27FC236}">
                <a16:creationId xmlns:a16="http://schemas.microsoft.com/office/drawing/2014/main" id="{1B285F2D-E244-2548-11AE-CC8F0AA35080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r="49746" b="9362"/>
          <a:stretch/>
        </p:blipFill>
        <p:spPr>
          <a:xfrm>
            <a:off x="6776586" y="1273325"/>
            <a:ext cx="3609090" cy="4311348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489;p46">
            <a:extLst>
              <a:ext uri="{FF2B5EF4-FFF2-40B4-BE49-F238E27FC236}">
                <a16:creationId xmlns:a16="http://schemas.microsoft.com/office/drawing/2014/main" id="{61BC4FFD-FDD5-1B59-E501-588D6AB60142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51066" t="2622" r="1314" b="18375"/>
          <a:stretch/>
        </p:blipFill>
        <p:spPr>
          <a:xfrm>
            <a:off x="6932948" y="2448351"/>
            <a:ext cx="1385608" cy="1522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489;p46">
            <a:extLst>
              <a:ext uri="{FF2B5EF4-FFF2-40B4-BE49-F238E27FC236}">
                <a16:creationId xmlns:a16="http://schemas.microsoft.com/office/drawing/2014/main" id="{9F45B17A-DBB4-A68D-414B-7B96FE532663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51066" t="2622" r="1314" b="18375"/>
          <a:stretch/>
        </p:blipFill>
        <p:spPr>
          <a:xfrm>
            <a:off x="6932948" y="3970791"/>
            <a:ext cx="1385608" cy="1522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489;p46">
            <a:extLst>
              <a:ext uri="{FF2B5EF4-FFF2-40B4-BE49-F238E27FC236}">
                <a16:creationId xmlns:a16="http://schemas.microsoft.com/office/drawing/2014/main" id="{8A677946-59A3-55E5-1921-98C5B03D9C8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51066" t="2622" r="1314" b="18375"/>
          <a:stretch/>
        </p:blipFill>
        <p:spPr>
          <a:xfrm flipH="1">
            <a:off x="8907855" y="2446674"/>
            <a:ext cx="1385608" cy="1522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489;p46">
            <a:extLst>
              <a:ext uri="{FF2B5EF4-FFF2-40B4-BE49-F238E27FC236}">
                <a16:creationId xmlns:a16="http://schemas.microsoft.com/office/drawing/2014/main" id="{FCE01D32-F44C-26A5-D1DB-BFA32B131545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51066" t="2622" r="1314" b="18375"/>
          <a:stretch/>
        </p:blipFill>
        <p:spPr>
          <a:xfrm flipH="1">
            <a:off x="8907855" y="3969114"/>
            <a:ext cx="1385608" cy="15224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698988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7E870-4BEC-6B28-9120-FE08C8A94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503" y="180326"/>
            <a:ext cx="10667548" cy="657050"/>
          </a:xfrm>
        </p:spPr>
        <p:txBody>
          <a:bodyPr vert="horz" lIns="0" tIns="0" rIns="0" bIns="0" rtlCol="0" anchor="ctr">
            <a:normAutofit/>
          </a:bodyPr>
          <a:lstStyle/>
          <a:p>
            <a:r>
              <a:rPr lang="en-US" sz="3800" b="0" i="0" kern="1200" spc="-106" baseline="0">
                <a:ln w="15875" cmpd="sng">
                  <a:noFill/>
                  <a:round/>
                </a:ln>
                <a:latin typeface="+mj-lt"/>
                <a:ea typeface="Roboto"/>
                <a:cs typeface="Roboto"/>
              </a:rPr>
              <a:t>Ara System</a:t>
            </a:r>
            <a:r>
              <a:rPr lang="en-US" sz="3800">
                <a:ea typeface="Roboto"/>
                <a:cs typeface="Roboto"/>
              </a:rPr>
              <a:t> – High-Level View</a:t>
            </a:r>
            <a:endParaRPr lang="en-US" b="0" i="0" kern="1200" spc="-106" baseline="0">
              <a:ln w="15875" cmpd="sng">
                <a:noFill/>
                <a:round/>
              </a:ln>
              <a:latin typeface="+mj-lt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61320FB5-118D-28BB-200B-7EB3CA416352}"/>
              </a:ext>
            </a:extLst>
          </p:cNvPr>
          <p:cNvSpPr>
            <a:spLocks noGrp="1"/>
          </p:cNvSpPr>
          <p:nvPr/>
        </p:nvSpPr>
        <p:spPr>
          <a:xfrm>
            <a:off x="316504" y="990573"/>
            <a:ext cx="6857709" cy="5524351"/>
          </a:xfrm>
          <a:prstGeom prst="rect">
            <a:avLst/>
          </a:prstGeom>
        </p:spPr>
        <p:txBody>
          <a:bodyPr vert="horz" lIns="0" tIns="46800" rIns="0" bIns="45720" rtlCol="0" anchor="t">
            <a:normAutofit/>
          </a:bodyPr>
          <a:lstStyle>
            <a:lvl1pPr marL="288004" indent="-288004" algn="l" defTabSz="72000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SzPct val="90000"/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504000" indent="-216004" algn="l" defTabSz="72000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2pPr>
            <a:lvl3pPr marL="720000" indent="-216004" algn="l" defTabSz="864017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3pPr>
            <a:lvl4pPr marL="936000" indent="-216004" algn="l" defTabSz="864017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4pPr>
            <a:lvl5pPr marL="1152000" indent="-216004" algn="l" defTabSz="864017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1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5pPr>
            <a:lvl6pPr marL="2376046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8054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40062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72070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tx1"/>
              </a:buClr>
              <a:buNone/>
            </a:pPr>
            <a:endParaRPr lang="en-US" sz="25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00450D-ECC8-2B43-FA34-FCC8F7896DC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0385676" y="6473766"/>
            <a:ext cx="598375" cy="308395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spcAft>
                <a:spcPts val="600"/>
              </a:spcAft>
            </a:pPr>
            <a:fld id="{6EE1B353-4058-44C7-8B8C-7EA0B6664E22}" type="slidenum">
              <a:rPr lang="LID4096" smtClean="0"/>
              <a:pPr>
                <a:spcAft>
                  <a:spcPts val="600"/>
                </a:spcAft>
              </a:pPr>
              <a:t>11</a:t>
            </a:fld>
            <a:endParaRPr lang="LID4096"/>
          </a:p>
        </p:txBody>
      </p:sp>
      <p:pic>
        <p:nvPicPr>
          <p:cNvPr id="5" name="Immagine 4" descr="Immagine che contiene testo, schermata, Carattere, schermo&#10;&#10;Descrizione generata automaticamente">
            <a:extLst>
              <a:ext uri="{FF2B5EF4-FFF2-40B4-BE49-F238E27FC236}">
                <a16:creationId xmlns:a16="http://schemas.microsoft.com/office/drawing/2014/main" id="{709A3272-6CEB-22AD-F0E6-774CAD6A51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2252" y="2074258"/>
            <a:ext cx="6158088" cy="3095186"/>
          </a:xfrm>
          <a:prstGeom prst="rect">
            <a:avLst/>
          </a:prstGeom>
        </p:spPr>
      </p:pic>
      <p:sp>
        <p:nvSpPr>
          <p:cNvPr id="7" name="Rettangolo 6">
            <a:extLst>
              <a:ext uri="{FF2B5EF4-FFF2-40B4-BE49-F238E27FC236}">
                <a16:creationId xmlns:a16="http://schemas.microsoft.com/office/drawing/2014/main" id="{87E12C91-B640-7BE2-0E81-B9657F700DB6}"/>
              </a:ext>
            </a:extLst>
          </p:cNvPr>
          <p:cNvSpPr/>
          <p:nvPr/>
        </p:nvSpPr>
        <p:spPr>
          <a:xfrm>
            <a:off x="6146800" y="4900319"/>
            <a:ext cx="660401" cy="142993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b="1" i="0" cap="none" spc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8" name="Google Shape;258;p25">
            <a:extLst>
              <a:ext uri="{FF2B5EF4-FFF2-40B4-BE49-F238E27FC236}">
                <a16:creationId xmlns:a16="http://schemas.microsoft.com/office/drawing/2014/main" id="{F09A82D2-0A4A-3113-163A-A9C44E6DED15}"/>
              </a:ext>
            </a:extLst>
          </p:cNvPr>
          <p:cNvSpPr txBox="1"/>
          <p:nvPr/>
        </p:nvSpPr>
        <p:spPr>
          <a:xfrm>
            <a:off x="5563623" y="4795655"/>
            <a:ext cx="1832400" cy="35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it" sz="1100"/>
              <a:t>4B * #L</a:t>
            </a:r>
            <a:endParaRPr lang="it-IT" sz="1100"/>
          </a:p>
        </p:txBody>
      </p:sp>
      <p:sp>
        <p:nvSpPr>
          <p:cNvPr id="9" name="Google Shape;251;p25">
            <a:extLst>
              <a:ext uri="{FF2B5EF4-FFF2-40B4-BE49-F238E27FC236}">
                <a16:creationId xmlns:a16="http://schemas.microsoft.com/office/drawing/2014/main" id="{E1B8EEE7-3EBB-E928-2575-E903DFD598B4}"/>
              </a:ext>
            </a:extLst>
          </p:cNvPr>
          <p:cNvSpPr/>
          <p:nvPr/>
        </p:nvSpPr>
        <p:spPr>
          <a:xfrm>
            <a:off x="5485332" y="2071597"/>
            <a:ext cx="1186563" cy="850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" name="Google Shape;252;p25">
            <a:extLst>
              <a:ext uri="{FF2B5EF4-FFF2-40B4-BE49-F238E27FC236}">
                <a16:creationId xmlns:a16="http://schemas.microsoft.com/office/drawing/2014/main" id="{975B1858-2766-5BE3-CEAE-BFD7FC6170B5}"/>
              </a:ext>
            </a:extLst>
          </p:cNvPr>
          <p:cNvCxnSpPr>
            <a:cxnSpLocks/>
          </p:cNvCxnSpPr>
          <p:nvPr/>
        </p:nvCxnSpPr>
        <p:spPr>
          <a:xfrm>
            <a:off x="5485332" y="2496697"/>
            <a:ext cx="1158341" cy="0"/>
          </a:xfrm>
          <a:prstGeom prst="straightConnector1">
            <a:avLst/>
          </a:prstGeom>
          <a:noFill/>
          <a:ln w="2857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" name="Google Shape;253;p25">
            <a:extLst>
              <a:ext uri="{FF2B5EF4-FFF2-40B4-BE49-F238E27FC236}">
                <a16:creationId xmlns:a16="http://schemas.microsoft.com/office/drawing/2014/main" id="{413104DD-F698-CBD5-8F9B-976EAE4BE9A0}"/>
              </a:ext>
            </a:extLst>
          </p:cNvPr>
          <p:cNvSpPr txBox="1"/>
          <p:nvPr/>
        </p:nvSpPr>
        <p:spPr>
          <a:xfrm>
            <a:off x="4898531" y="2178623"/>
            <a:ext cx="2275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/>
              <a:t>V-INSN</a:t>
            </a:r>
            <a:endParaRPr sz="1200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5F91B397-4435-F676-90FB-E8AE39B6D3FC}"/>
              </a:ext>
            </a:extLst>
          </p:cNvPr>
          <p:cNvSpPr/>
          <p:nvPr/>
        </p:nvSpPr>
        <p:spPr>
          <a:xfrm>
            <a:off x="6967898" y="2254033"/>
            <a:ext cx="1645749" cy="1196141"/>
          </a:xfrm>
          <a:prstGeom prst="rect">
            <a:avLst/>
          </a:prstGeom>
          <a:solidFill>
            <a:srgbClr val="729FC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b="1" i="0" cap="none" spc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4" name="Google Shape;253;p25">
            <a:extLst>
              <a:ext uri="{FF2B5EF4-FFF2-40B4-BE49-F238E27FC236}">
                <a16:creationId xmlns:a16="http://schemas.microsoft.com/office/drawing/2014/main" id="{413104DD-F698-CBD5-8F9B-976EAE4BE9A0}"/>
              </a:ext>
            </a:extLst>
          </p:cNvPr>
          <p:cNvSpPr txBox="1"/>
          <p:nvPr/>
        </p:nvSpPr>
        <p:spPr>
          <a:xfrm>
            <a:off x="6565406" y="2359128"/>
            <a:ext cx="2341352" cy="12310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it" sz="2000"/>
              <a:t>Ara</a:t>
            </a:r>
            <a:br>
              <a:rPr lang="it" sz="2000"/>
            </a:br>
            <a:r>
              <a:rPr lang="it" sz="1600"/>
              <a:t>1GHz</a:t>
            </a:r>
            <a:br>
              <a:rPr lang="it" sz="1600"/>
            </a:br>
            <a:r>
              <a:rPr lang="it" sz="1600"/>
              <a:t>2 * #L DP-GFLOPS</a:t>
            </a:r>
          </a:p>
          <a:p>
            <a:pPr algn="ctr"/>
            <a:r>
              <a:rPr lang="it" sz="1600"/>
              <a:t>4 * #L GB/s</a:t>
            </a:r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ED286195-3DE5-9ADA-4D3E-E61901D41299}"/>
              </a:ext>
            </a:extLst>
          </p:cNvPr>
          <p:cNvSpPr/>
          <p:nvPr/>
        </p:nvSpPr>
        <p:spPr>
          <a:xfrm>
            <a:off x="7821319" y="4128911"/>
            <a:ext cx="829734" cy="312326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b="1" i="0" cap="none" spc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9" name="Google Shape;258;p25">
            <a:extLst>
              <a:ext uri="{FF2B5EF4-FFF2-40B4-BE49-F238E27FC236}">
                <a16:creationId xmlns:a16="http://schemas.microsoft.com/office/drawing/2014/main" id="{903DD22B-2879-415D-3882-31C75A743D06}"/>
              </a:ext>
            </a:extLst>
          </p:cNvPr>
          <p:cNvSpPr txBox="1"/>
          <p:nvPr/>
        </p:nvSpPr>
        <p:spPr>
          <a:xfrm>
            <a:off x="7211684" y="4082455"/>
            <a:ext cx="1832400" cy="35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t" sz="1100">
                <a:latin typeface="Arial"/>
                <a:cs typeface="Arial"/>
              </a:rPr>
              <a:t>4B * #L</a:t>
            </a:r>
            <a:endParaRPr lang="it-IT" sz="1100">
              <a:latin typeface="Arial"/>
              <a:cs typeface="Arial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BDA781-B298-99D1-9240-290C42128713}"/>
              </a:ext>
            </a:extLst>
          </p:cNvPr>
          <p:cNvSpPr/>
          <p:nvPr/>
        </p:nvSpPr>
        <p:spPr>
          <a:xfrm>
            <a:off x="3858768" y="2254033"/>
            <a:ext cx="1069871" cy="525743"/>
          </a:xfrm>
          <a:prstGeom prst="rect">
            <a:avLst/>
          </a:prstGeom>
          <a:solidFill>
            <a:srgbClr val="B4C7D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H" b="1" i="0" cap="none" spc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98885B-84B2-BC20-F6EC-088078897CDD}"/>
              </a:ext>
            </a:extLst>
          </p:cNvPr>
          <p:cNvSpPr txBox="1"/>
          <p:nvPr/>
        </p:nvSpPr>
        <p:spPr>
          <a:xfrm>
            <a:off x="4141337" y="2394903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720000"/>
            <a:r>
              <a:rPr lang="en-US" sz="2400" b="0" i="0">
                <a:solidFill>
                  <a:srgbClr val="041432"/>
                </a:solidFill>
                <a:latin typeface="+mj-lt"/>
                <a:cs typeface="Arial Narrow" panose="020B0604020202020204" pitchFamily="34" charset="0"/>
              </a:rPr>
              <a:t>CVA6</a:t>
            </a:r>
            <a:endParaRPr lang="en-CH" sz="2400" b="0" i="0">
              <a:solidFill>
                <a:srgbClr val="041432"/>
              </a:solidFill>
              <a:latin typeface="+mj-lt"/>
              <a:cs typeface="Arial Narrow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8241492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7E870-4BEC-6B28-9120-FE08C8A94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503" y="180326"/>
            <a:ext cx="10667548" cy="657050"/>
          </a:xfrm>
        </p:spPr>
        <p:txBody>
          <a:bodyPr vert="horz" lIns="0" tIns="0" rIns="0" bIns="0" rtlCol="0" anchor="ctr">
            <a:normAutofit/>
          </a:bodyPr>
          <a:lstStyle/>
          <a:p>
            <a:r>
              <a:rPr lang="en-US" sz="3800">
                <a:ea typeface="Roboto"/>
                <a:cs typeface="Roboto"/>
              </a:rPr>
              <a:t>Physical Implementation</a:t>
            </a:r>
            <a:endParaRPr lang="en-US"/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61320FB5-118D-28BB-200B-7EB3CA416352}"/>
              </a:ext>
            </a:extLst>
          </p:cNvPr>
          <p:cNvSpPr>
            <a:spLocks noGrp="1"/>
          </p:cNvSpPr>
          <p:nvPr/>
        </p:nvSpPr>
        <p:spPr>
          <a:xfrm>
            <a:off x="316504" y="990573"/>
            <a:ext cx="6857709" cy="5524351"/>
          </a:xfrm>
          <a:prstGeom prst="rect">
            <a:avLst/>
          </a:prstGeom>
        </p:spPr>
        <p:txBody>
          <a:bodyPr vert="horz" lIns="0" tIns="46800" rIns="0" bIns="45720" rtlCol="0" anchor="t">
            <a:normAutofit/>
          </a:bodyPr>
          <a:lstStyle>
            <a:lvl1pPr marL="288004" indent="-288004" algn="l" defTabSz="72000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SzPct val="90000"/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504000" indent="-216004" algn="l" defTabSz="72000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2pPr>
            <a:lvl3pPr marL="720000" indent="-216004" algn="l" defTabSz="864017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3pPr>
            <a:lvl4pPr marL="936000" indent="-216004" algn="l" defTabSz="864017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4pPr>
            <a:lvl5pPr marL="1152000" indent="-216004" algn="l" defTabSz="864017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1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5pPr>
            <a:lvl6pPr marL="2376046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8054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40062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72070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tx1"/>
              </a:buClr>
              <a:buNone/>
            </a:pPr>
            <a:endParaRPr lang="en-US" sz="25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00450D-ECC8-2B43-FA34-FCC8F7896DC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0385676" y="6473766"/>
            <a:ext cx="598375" cy="308395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spcAft>
                <a:spcPts val="600"/>
              </a:spcAft>
            </a:pPr>
            <a:fld id="{6EE1B353-4058-44C7-8B8C-7EA0B6664E22}" type="slidenum">
              <a:rPr lang="LID4096" smtClean="0"/>
              <a:pPr>
                <a:spcAft>
                  <a:spcPts val="600"/>
                </a:spcAft>
              </a:pPr>
              <a:t>110</a:t>
            </a:fld>
            <a:endParaRPr lang="LID4096"/>
          </a:p>
        </p:txBody>
      </p:sp>
      <p:pic>
        <p:nvPicPr>
          <p:cNvPr id="7" name="Google Shape;489;p46">
            <a:extLst>
              <a:ext uri="{FF2B5EF4-FFF2-40B4-BE49-F238E27FC236}">
                <a16:creationId xmlns:a16="http://schemas.microsoft.com/office/drawing/2014/main" id="{CB7D5B49-D34B-A03D-2895-0EE04169A700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51066" t="2622" r="1314" b="18375"/>
          <a:stretch/>
        </p:blipFill>
        <p:spPr>
          <a:xfrm>
            <a:off x="1696306" y="1213152"/>
            <a:ext cx="4033386" cy="4431694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476;p45">
            <a:extLst>
              <a:ext uri="{FF2B5EF4-FFF2-40B4-BE49-F238E27FC236}">
                <a16:creationId xmlns:a16="http://schemas.microsoft.com/office/drawing/2014/main" id="{1B285F2D-E244-2548-11AE-CC8F0AA35080}"/>
              </a:ext>
            </a:extLst>
          </p:cNvPr>
          <p:cNvPicPr preferRelativeResize="0"/>
          <p:nvPr/>
        </p:nvPicPr>
        <p:blipFill rotWithShape="1">
          <a:blip r:embed="rId2">
            <a:alphaModFix amt="60000"/>
          </a:blip>
          <a:srcRect r="49746" b="9362"/>
          <a:stretch/>
        </p:blipFill>
        <p:spPr>
          <a:xfrm>
            <a:off x="6776586" y="1273325"/>
            <a:ext cx="3609090" cy="4311348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489;p46">
            <a:extLst>
              <a:ext uri="{FF2B5EF4-FFF2-40B4-BE49-F238E27FC236}">
                <a16:creationId xmlns:a16="http://schemas.microsoft.com/office/drawing/2014/main" id="{61BC4FFD-FDD5-1B59-E501-588D6AB60142}"/>
              </a:ext>
            </a:extLst>
          </p:cNvPr>
          <p:cNvPicPr preferRelativeResize="0"/>
          <p:nvPr/>
        </p:nvPicPr>
        <p:blipFill rotWithShape="1">
          <a:blip r:embed="rId2">
            <a:alphaModFix amt="90000"/>
          </a:blip>
          <a:srcRect l="51066" t="2622" r="1314" b="18375"/>
          <a:stretch/>
        </p:blipFill>
        <p:spPr>
          <a:xfrm>
            <a:off x="6932948" y="2448351"/>
            <a:ext cx="1385608" cy="1522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489;p46">
            <a:extLst>
              <a:ext uri="{FF2B5EF4-FFF2-40B4-BE49-F238E27FC236}">
                <a16:creationId xmlns:a16="http://schemas.microsoft.com/office/drawing/2014/main" id="{9F45B17A-DBB4-A68D-414B-7B96FE532663}"/>
              </a:ext>
            </a:extLst>
          </p:cNvPr>
          <p:cNvPicPr preferRelativeResize="0"/>
          <p:nvPr/>
        </p:nvPicPr>
        <p:blipFill rotWithShape="1">
          <a:blip r:embed="rId2">
            <a:alphaModFix amt="0"/>
          </a:blip>
          <a:srcRect l="51066" t="2622" r="1314" b="18375"/>
          <a:stretch/>
        </p:blipFill>
        <p:spPr>
          <a:xfrm>
            <a:off x="6932948" y="3970791"/>
            <a:ext cx="1385608" cy="1522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489;p46">
            <a:extLst>
              <a:ext uri="{FF2B5EF4-FFF2-40B4-BE49-F238E27FC236}">
                <a16:creationId xmlns:a16="http://schemas.microsoft.com/office/drawing/2014/main" id="{8A677946-59A3-55E5-1921-98C5B03D9C8D}"/>
              </a:ext>
            </a:extLst>
          </p:cNvPr>
          <p:cNvPicPr preferRelativeResize="0"/>
          <p:nvPr/>
        </p:nvPicPr>
        <p:blipFill rotWithShape="1">
          <a:blip r:embed="rId2">
            <a:alphaModFix amt="0"/>
          </a:blip>
          <a:srcRect l="51066" t="2622" r="1314" b="18375"/>
          <a:stretch/>
        </p:blipFill>
        <p:spPr>
          <a:xfrm flipH="1">
            <a:off x="8907855" y="2446674"/>
            <a:ext cx="1385608" cy="1522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489;p46">
            <a:extLst>
              <a:ext uri="{FF2B5EF4-FFF2-40B4-BE49-F238E27FC236}">
                <a16:creationId xmlns:a16="http://schemas.microsoft.com/office/drawing/2014/main" id="{FCE01D32-F44C-26A5-D1DB-BFA32B131545}"/>
              </a:ext>
            </a:extLst>
          </p:cNvPr>
          <p:cNvPicPr preferRelativeResize="0"/>
          <p:nvPr/>
        </p:nvPicPr>
        <p:blipFill rotWithShape="1">
          <a:blip r:embed="rId2">
            <a:alphaModFix amt="0"/>
          </a:blip>
          <a:srcRect l="51066" t="2622" r="1314" b="18375"/>
          <a:stretch/>
        </p:blipFill>
        <p:spPr>
          <a:xfrm flipH="1">
            <a:off x="8907855" y="3969114"/>
            <a:ext cx="1385608" cy="152244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523428D-87EC-B88A-37B6-20FBC8599A67}"/>
              </a:ext>
            </a:extLst>
          </p:cNvPr>
          <p:cNvCxnSpPr>
            <a:cxnSpLocks/>
          </p:cNvCxnSpPr>
          <p:nvPr/>
        </p:nvCxnSpPr>
        <p:spPr>
          <a:xfrm>
            <a:off x="5700236" y="1244077"/>
            <a:ext cx="2580300" cy="1202597"/>
          </a:xfrm>
          <a:prstGeom prst="line">
            <a:avLst/>
          </a:prstGeom>
          <a:ln w="3810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919AA44-85A6-63F3-61F0-CB982CF74069}"/>
              </a:ext>
            </a:extLst>
          </p:cNvPr>
          <p:cNvCxnSpPr>
            <a:cxnSpLocks/>
          </p:cNvCxnSpPr>
          <p:nvPr/>
        </p:nvCxnSpPr>
        <p:spPr>
          <a:xfrm flipV="1">
            <a:off x="5700236" y="3969114"/>
            <a:ext cx="2580300" cy="1615559"/>
          </a:xfrm>
          <a:prstGeom prst="line">
            <a:avLst/>
          </a:prstGeom>
          <a:ln w="3810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C17C926-0E92-1EDE-3493-5E6864B4B224}"/>
              </a:ext>
            </a:extLst>
          </p:cNvPr>
          <p:cNvCxnSpPr>
            <a:cxnSpLocks/>
          </p:cNvCxnSpPr>
          <p:nvPr/>
        </p:nvCxnSpPr>
        <p:spPr>
          <a:xfrm>
            <a:off x="5700236" y="2186609"/>
            <a:ext cx="1194692" cy="260065"/>
          </a:xfrm>
          <a:prstGeom prst="line">
            <a:avLst/>
          </a:prstGeom>
          <a:ln w="3810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CDC5261-2A7A-2A6C-4602-5A61B22F67B7}"/>
              </a:ext>
            </a:extLst>
          </p:cNvPr>
          <p:cNvCxnSpPr>
            <a:cxnSpLocks/>
          </p:cNvCxnSpPr>
          <p:nvPr/>
        </p:nvCxnSpPr>
        <p:spPr>
          <a:xfrm flipV="1">
            <a:off x="5700236" y="3982875"/>
            <a:ext cx="1202739" cy="428452"/>
          </a:xfrm>
          <a:prstGeom prst="line">
            <a:avLst/>
          </a:prstGeom>
          <a:ln w="3810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732324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9" name="Google Shape;4649;p102"/>
          <p:cNvSpPr txBox="1">
            <a:spLocks noGrp="1"/>
          </p:cNvSpPr>
          <p:nvPr>
            <p:ph type="sldNum" idx="12"/>
          </p:nvPr>
        </p:nvSpPr>
        <p:spPr>
          <a:xfrm>
            <a:off x="11054843" y="6304327"/>
            <a:ext cx="355600" cy="468400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/>
          <a:p>
            <a:pPr>
              <a:buClr>
                <a:srgbClr val="000000"/>
              </a:buClr>
            </a:pPr>
            <a:fld id="{00000000-1234-1234-1234-123412341234}" type="slidenum">
              <a:rPr lang="it"/>
              <a:pPr>
                <a:buClr>
                  <a:srgbClr val="000000"/>
                </a:buClr>
              </a:pPr>
              <a:t>111</a:t>
            </a:fld>
            <a:endParaRPr/>
          </a:p>
        </p:txBody>
      </p:sp>
      <p:sp>
        <p:nvSpPr>
          <p:cNvPr id="4657" name="Google Shape;4657;p102"/>
          <p:cNvSpPr txBox="1"/>
          <p:nvPr/>
        </p:nvSpPr>
        <p:spPr>
          <a:xfrm>
            <a:off x="593400" y="1156043"/>
            <a:ext cx="6156400" cy="2285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608965" indent="-422910">
              <a:spcBef>
                <a:spcPts val="533"/>
              </a:spcBef>
              <a:buClr>
                <a:schemeClr val="accent1"/>
              </a:buClr>
              <a:buSzPts val="1400"/>
              <a:buFont typeface="Arial"/>
              <a:buChar char="•"/>
            </a:pPr>
            <a:r>
              <a:rPr lang="it" sz="2400">
                <a:solidFill>
                  <a:schemeClr val="dk1"/>
                </a:solidFill>
                <a:cs typeface="Calibri Light"/>
              </a:rPr>
              <a:t>Scale up with the </a:t>
            </a:r>
            <a:r>
              <a:rPr lang="it" sz="2400" err="1">
                <a:solidFill>
                  <a:schemeClr val="dk1"/>
                </a:solidFill>
                <a:cs typeface="Calibri Light"/>
              </a:rPr>
              <a:t>number</a:t>
            </a:r>
            <a:r>
              <a:rPr lang="it" sz="2400">
                <a:solidFill>
                  <a:schemeClr val="dk1"/>
                </a:solidFill>
                <a:cs typeface="Calibri Light"/>
              </a:rPr>
              <a:t> of lanes</a:t>
            </a:r>
            <a:endParaRPr lang="it" sz="2400">
              <a:solidFill>
                <a:schemeClr val="dk1"/>
              </a:solidFill>
            </a:endParaRPr>
          </a:p>
          <a:p>
            <a:pPr marL="608965" indent="-422910">
              <a:spcBef>
                <a:spcPts val="533"/>
              </a:spcBef>
              <a:buClr>
                <a:schemeClr val="accent1"/>
              </a:buClr>
              <a:buSzPts val="1400"/>
              <a:buFont typeface="Arial"/>
              <a:buChar char="•"/>
            </a:pPr>
            <a:r>
              <a:rPr lang="it" sz="2400" err="1">
                <a:solidFill>
                  <a:schemeClr val="dk1"/>
                </a:solidFill>
              </a:rPr>
              <a:t>Flat</a:t>
            </a:r>
            <a:r>
              <a:rPr lang="it" sz="2400">
                <a:solidFill>
                  <a:schemeClr val="dk1"/>
                </a:solidFill>
              </a:rPr>
              <a:t> flow for #L &gt; 8</a:t>
            </a:r>
            <a:endParaRPr lang="it-IT" sz="2400" b="1">
              <a:solidFill>
                <a:schemeClr val="dk1"/>
              </a:solidFill>
              <a:cs typeface="Calibri Light"/>
            </a:endParaRPr>
          </a:p>
          <a:p>
            <a:pPr marL="608965">
              <a:spcBef>
                <a:spcPts val="533"/>
              </a:spcBef>
            </a:pPr>
            <a:endParaRPr sz="2400">
              <a:solidFill>
                <a:schemeClr val="dk1"/>
              </a:solidFill>
              <a:cs typeface="Calibri Light"/>
            </a:endParaRPr>
          </a:p>
          <a:p>
            <a:endParaRPr sz="2400">
              <a:solidFill>
                <a:schemeClr val="dk1"/>
              </a:solidFill>
            </a:endParaRPr>
          </a:p>
          <a:p>
            <a:endParaRPr sz="2400">
              <a:solidFill>
                <a:schemeClr val="dk1"/>
              </a:solidFill>
            </a:endParaRPr>
          </a:p>
        </p:txBody>
      </p:sp>
      <p:pic>
        <p:nvPicPr>
          <p:cNvPr id="2" name="Immagine 1" descr="Immagine che contiene testo, mappa, atlante, schermata&#10;&#10;Descrizione generata automaticamente">
            <a:extLst>
              <a:ext uri="{FF2B5EF4-FFF2-40B4-BE49-F238E27FC236}">
                <a16:creationId xmlns:a16="http://schemas.microsoft.com/office/drawing/2014/main" id="{691227D1-5A93-EFA9-2267-A888D586C7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9723" y="1814384"/>
            <a:ext cx="2551690" cy="4114800"/>
          </a:xfrm>
          <a:prstGeom prst="rect">
            <a:avLst/>
          </a:prstGeom>
        </p:spPr>
      </p:pic>
      <p:pic>
        <p:nvPicPr>
          <p:cNvPr id="4" name="Google Shape;476;p45" descr="Immagine che contiene testo, schermata, mappa&#10;&#10;Descrizione generata automaticamente">
            <a:extLst>
              <a:ext uri="{FF2B5EF4-FFF2-40B4-BE49-F238E27FC236}">
                <a16:creationId xmlns:a16="http://schemas.microsoft.com/office/drawing/2014/main" id="{50585455-0C56-B3A3-CFBB-3E4CE4A7DDB3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r="49746" b="9362"/>
          <a:stretch/>
        </p:blipFill>
        <p:spPr>
          <a:xfrm>
            <a:off x="4538814" y="3337476"/>
            <a:ext cx="2220129" cy="2642666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27B15C74-AD65-D6A2-EFD6-E176B21AA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503" y="180326"/>
            <a:ext cx="10667548" cy="657050"/>
          </a:xfrm>
          <a:noFill/>
          <a:ln>
            <a:noFill/>
          </a:ln>
        </p:spPr>
        <p:txBody>
          <a:bodyPr vert="horz" lIns="0" tIns="0" rIns="0" bIns="0" rtlCol="0" anchor="ctr">
            <a:normAutofit/>
          </a:bodyPr>
          <a:lstStyle/>
          <a:p>
            <a:r>
              <a:rPr lang="en-US" sz="3800">
                <a:ea typeface="Roboto"/>
                <a:cs typeface="Roboto"/>
              </a:rPr>
              <a:t>Physical Implementation – Scaling up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410098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34B60B56-6F45-BDB1-13FE-BBB2EBD38A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503" y="180326"/>
            <a:ext cx="10667548" cy="657050"/>
          </a:xfrm>
        </p:spPr>
        <p:txBody>
          <a:bodyPr vert="horz" lIns="0" tIns="0" rIns="0" bIns="0" rtlCol="0" anchor="ctr">
            <a:normAutofit/>
          </a:bodyPr>
          <a:lstStyle/>
          <a:p>
            <a:r>
              <a:rPr lang="en-US" sz="3800">
                <a:ea typeface="Roboto"/>
                <a:cs typeface="Roboto"/>
              </a:rPr>
              <a:t>PPA Metrics</a:t>
            </a:r>
            <a:endParaRPr lang="en-US" sz="3800"/>
          </a:p>
        </p:txBody>
      </p:sp>
      <p:sp>
        <p:nvSpPr>
          <p:cNvPr id="45" name="Slide Number Placeholder 5">
            <a:extLst>
              <a:ext uri="{FF2B5EF4-FFF2-40B4-BE49-F238E27FC236}">
                <a16:creationId xmlns:a16="http://schemas.microsoft.com/office/drawing/2014/main" id="{1A8C2FA7-4069-7C90-C5EB-CE24A5D58E3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0385676" y="6473766"/>
            <a:ext cx="598375" cy="308395"/>
          </a:xfrm>
        </p:spPr>
        <p:txBody>
          <a:bodyPr/>
          <a:lstStyle/>
          <a:p>
            <a:pPr>
              <a:spcAft>
                <a:spcPts val="600"/>
              </a:spcAft>
            </a:pPr>
            <a:fld id="{6EE1B353-4058-44C7-8B8C-7EA0B6664E22}" type="slidenum">
              <a:rPr lang="LID4096" smtClean="0"/>
              <a:pPr>
                <a:spcAft>
                  <a:spcPts val="600"/>
                </a:spcAft>
              </a:pPr>
              <a:t>112</a:t>
            </a:fld>
            <a:endParaRPr lang="LID4096"/>
          </a:p>
        </p:txBody>
      </p:sp>
      <p:graphicFrame>
        <p:nvGraphicFramePr>
          <p:cNvPr id="17" name="Tabella 16">
            <a:extLst>
              <a:ext uri="{FF2B5EF4-FFF2-40B4-BE49-F238E27FC236}">
                <a16:creationId xmlns:a16="http://schemas.microsoft.com/office/drawing/2014/main" id="{D0323130-E70F-BD33-6DB8-494C3D7362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9666679"/>
              </p:ext>
            </p:extLst>
          </p:nvPr>
        </p:nvGraphicFramePr>
        <p:xfrm>
          <a:off x="2098470" y="1284303"/>
          <a:ext cx="7454449" cy="2666929"/>
        </p:xfrm>
        <a:graphic>
          <a:graphicData uri="http://schemas.openxmlformats.org/drawingml/2006/table">
            <a:tbl>
              <a:tblPr firstRow="1" bandRow="1">
                <a:noFill/>
                <a:tableStyleId>{5C22544A-7EE6-4342-B048-85BDC9FD1C3A}</a:tableStyleId>
              </a:tblPr>
              <a:tblGrid>
                <a:gridCol w="1501649">
                  <a:extLst>
                    <a:ext uri="{9D8B030D-6E8A-4147-A177-3AD203B41FA5}">
                      <a16:colId xmlns:a16="http://schemas.microsoft.com/office/drawing/2014/main" val="3017410777"/>
                    </a:ext>
                  </a:extLst>
                </a:gridCol>
                <a:gridCol w="1431324">
                  <a:extLst>
                    <a:ext uri="{9D8B030D-6E8A-4147-A177-3AD203B41FA5}">
                      <a16:colId xmlns:a16="http://schemas.microsoft.com/office/drawing/2014/main" val="590111646"/>
                    </a:ext>
                  </a:extLst>
                </a:gridCol>
                <a:gridCol w="1518178">
                  <a:extLst>
                    <a:ext uri="{9D8B030D-6E8A-4147-A177-3AD203B41FA5}">
                      <a16:colId xmlns:a16="http://schemas.microsoft.com/office/drawing/2014/main" val="1126091392"/>
                    </a:ext>
                  </a:extLst>
                </a:gridCol>
                <a:gridCol w="1501649">
                  <a:extLst>
                    <a:ext uri="{9D8B030D-6E8A-4147-A177-3AD203B41FA5}">
                      <a16:colId xmlns:a16="http://schemas.microsoft.com/office/drawing/2014/main" val="1147364066"/>
                    </a:ext>
                  </a:extLst>
                </a:gridCol>
                <a:gridCol w="1501649">
                  <a:extLst>
                    <a:ext uri="{9D8B030D-6E8A-4147-A177-3AD203B41FA5}">
                      <a16:colId xmlns:a16="http://schemas.microsoft.com/office/drawing/2014/main" val="1926447600"/>
                    </a:ext>
                  </a:extLst>
                </a:gridCol>
              </a:tblGrid>
              <a:tr h="409951">
                <a:tc>
                  <a:txBody>
                    <a:bodyPr/>
                    <a:lstStyle/>
                    <a:p>
                      <a:pPr rtl="0" fontAlgn="b"/>
                      <a:r>
                        <a:rPr lang="it-IT" sz="1200" b="0" cap="all" spc="150" dirty="0">
                          <a:solidFill>
                            <a:schemeClr val="lt1"/>
                          </a:solidFill>
                          <a:effectLst/>
                        </a:rPr>
                        <a:t>AraV2 (Arav1)</a:t>
                      </a:r>
                    </a:p>
                  </a:txBody>
                  <a:tcPr marL="101361" marR="101361" marT="101361" marB="101361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rgbClr val="50535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cap="all" spc="150" dirty="0">
                          <a:solidFill>
                            <a:schemeClr val="lt1"/>
                          </a:solidFill>
                          <a:effectLst/>
                        </a:rPr>
                        <a:t>2 </a:t>
                      </a:r>
                      <a:r>
                        <a:rPr lang="it-IT" sz="1200" b="0" cap="all" spc="150" dirty="0" err="1">
                          <a:solidFill>
                            <a:schemeClr val="lt1"/>
                          </a:solidFill>
                          <a:effectLst/>
                        </a:rPr>
                        <a:t>lanes</a:t>
                      </a:r>
                    </a:p>
                  </a:txBody>
                  <a:tcPr marL="101361" marR="101361" marT="101361" marB="101361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rgbClr val="50535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cap="all" spc="150" dirty="0">
                          <a:solidFill>
                            <a:schemeClr val="lt1"/>
                          </a:solidFill>
                          <a:effectLst/>
                        </a:rPr>
                        <a:t>4 </a:t>
                      </a:r>
                      <a:r>
                        <a:rPr lang="it-IT" sz="1200" b="0" cap="all" spc="150" dirty="0" err="1">
                          <a:solidFill>
                            <a:schemeClr val="lt1"/>
                          </a:solidFill>
                          <a:effectLst/>
                        </a:rPr>
                        <a:t>lanes</a:t>
                      </a:r>
                    </a:p>
                  </a:txBody>
                  <a:tcPr marL="101361" marR="101361" marT="101361" marB="101361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rgbClr val="50535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cap="all" spc="150" dirty="0">
                          <a:solidFill>
                            <a:schemeClr val="lt1"/>
                          </a:solidFill>
                          <a:effectLst/>
                        </a:rPr>
                        <a:t>8 </a:t>
                      </a:r>
                      <a:r>
                        <a:rPr lang="it-IT" sz="1200" b="0" cap="all" spc="150" dirty="0" err="1">
                          <a:solidFill>
                            <a:schemeClr val="lt1"/>
                          </a:solidFill>
                          <a:effectLst/>
                        </a:rPr>
                        <a:t>lanes</a:t>
                      </a:r>
                    </a:p>
                  </a:txBody>
                  <a:tcPr marL="101361" marR="101361" marT="101361" marB="101361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rgbClr val="50535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 b="0" cap="all" spc="150" dirty="0">
                          <a:solidFill>
                            <a:schemeClr val="lt1"/>
                          </a:solidFill>
                          <a:effectLst/>
                        </a:rPr>
                        <a:t>16 </a:t>
                      </a:r>
                      <a:r>
                        <a:rPr lang="it-IT" sz="1200" b="0" cap="all" spc="150" dirty="0" err="1">
                          <a:solidFill>
                            <a:schemeClr val="lt1"/>
                          </a:solidFill>
                          <a:effectLst/>
                        </a:rPr>
                        <a:t>lanes</a:t>
                      </a:r>
                      <a:r>
                        <a:rPr lang="it-IT" sz="1200" b="0" cap="all" spc="150" dirty="0">
                          <a:solidFill>
                            <a:schemeClr val="lt1"/>
                          </a:solidFill>
                          <a:effectLst/>
                        </a:rPr>
                        <a:t>*</a:t>
                      </a:r>
                    </a:p>
                  </a:txBody>
                  <a:tcPr marL="101361" marR="101361" marT="101361" marB="101361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rgbClr val="50535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7196433"/>
                  </a:ext>
                </a:extLst>
              </a:tr>
              <a:tr h="376163">
                <a:tc>
                  <a:txBody>
                    <a:bodyPr/>
                    <a:lstStyle/>
                    <a:p>
                      <a:pPr rtl="0" fontAlgn="b"/>
                      <a:r>
                        <a:rPr lang="it-IT" sz="1000" cap="none" spc="0" dirty="0">
                          <a:solidFill>
                            <a:schemeClr val="tx1"/>
                          </a:solidFill>
                          <a:effectLst/>
                        </a:rPr>
                        <a:t>SS Frequency [MHz]</a:t>
                      </a:r>
                      <a:endParaRPr lang="it-IT" sz="1000" b="1" cap="none" spc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01361" marR="101361" marT="101361" marB="101361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000" cap="none" spc="0" dirty="0">
                          <a:solidFill>
                            <a:schemeClr val="tx1"/>
                          </a:solidFill>
                          <a:effectLst/>
                        </a:rPr>
                        <a:t>950 (920)</a:t>
                      </a:r>
                    </a:p>
                  </a:txBody>
                  <a:tcPr marL="101361" marR="101361" marT="101361" marB="101361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000" cap="none" spc="0" dirty="0">
                          <a:solidFill>
                            <a:schemeClr val="tx1"/>
                          </a:solidFill>
                          <a:effectLst/>
                        </a:rPr>
                        <a:t>960 </a:t>
                      </a:r>
                      <a:r>
                        <a:rPr lang="it-IT" sz="1000" b="0" i="0" u="none" strike="noStrike" cap="none" spc="0" noProof="0" dirty="0">
                          <a:solidFill>
                            <a:schemeClr val="tx1"/>
                          </a:solidFill>
                          <a:effectLst/>
                          <a:latin typeface="Calibri Light"/>
                        </a:rPr>
                        <a:t>(930)</a:t>
                      </a:r>
                      <a:endParaRPr lang="it-IT" sz="1000" cap="none" spc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01361" marR="101361" marT="101361" marB="101361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000" cap="none" spc="0" dirty="0">
                          <a:solidFill>
                            <a:schemeClr val="tx1"/>
                          </a:solidFill>
                          <a:effectLst/>
                        </a:rPr>
                        <a:t>940 </a:t>
                      </a:r>
                      <a:r>
                        <a:rPr lang="it-IT" sz="1000" b="0" i="0" u="none" strike="noStrike" cap="none" spc="0" noProof="0" dirty="0">
                          <a:solidFill>
                            <a:schemeClr val="tx1"/>
                          </a:solidFill>
                          <a:effectLst/>
                          <a:latin typeface="Calibri Light"/>
                        </a:rPr>
                        <a:t>(870)</a:t>
                      </a:r>
                      <a:endParaRPr lang="it-IT" sz="1000" b="0" i="0" u="none" strike="noStrike" cap="none" spc="0" noProof="0" dirty="0">
                        <a:solidFill>
                          <a:srgbClr val="000000"/>
                        </a:solidFill>
                        <a:effectLst/>
                        <a:latin typeface="Calibri Light"/>
                      </a:endParaRPr>
                    </a:p>
                  </a:txBody>
                  <a:tcPr marL="101361" marR="101361" marT="101361" marB="101361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000" cap="none" spc="0" dirty="0">
                          <a:solidFill>
                            <a:schemeClr val="tx1"/>
                          </a:solidFill>
                          <a:effectLst/>
                        </a:rPr>
                        <a:t>860 </a:t>
                      </a:r>
                      <a:r>
                        <a:rPr lang="it-IT" sz="1000" b="0" i="0" u="none" strike="noStrike" cap="none" spc="0" noProof="0" dirty="0">
                          <a:solidFill>
                            <a:schemeClr val="tx1"/>
                          </a:solidFill>
                          <a:effectLst/>
                          <a:latin typeface="Calibri Light"/>
                        </a:rPr>
                        <a:t>(780)</a:t>
                      </a:r>
                      <a:endParaRPr lang="it-IT" sz="1000" cap="none" spc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01361" marR="101361" marT="101361" marB="101361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78182549"/>
                  </a:ext>
                </a:extLst>
              </a:tr>
              <a:tr h="376163">
                <a:tc>
                  <a:txBody>
                    <a:bodyPr/>
                    <a:lstStyle/>
                    <a:p>
                      <a:pPr rtl="0" fontAlgn="b"/>
                      <a:r>
                        <a:rPr lang="it-IT" sz="1000" cap="none" spc="0" dirty="0">
                          <a:solidFill>
                            <a:schemeClr val="tx1"/>
                          </a:solidFill>
                          <a:effectLst/>
                        </a:rPr>
                        <a:t>TT Frequency [GHz]</a:t>
                      </a:r>
                      <a:endParaRPr lang="it-IT" sz="1000" b="1" cap="none" spc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01361" marR="101361" marT="101361" marB="101361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000" cap="none" spc="0" dirty="0">
                          <a:solidFill>
                            <a:schemeClr val="tx1"/>
                          </a:solidFill>
                          <a:effectLst/>
                        </a:rPr>
                        <a:t>1.35 (1.25)</a:t>
                      </a:r>
                    </a:p>
                  </a:txBody>
                  <a:tcPr marL="101361" marR="101361" marT="101361" marB="101361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000" cap="none" spc="0" dirty="0">
                          <a:solidFill>
                            <a:schemeClr val="tx1"/>
                          </a:solidFill>
                          <a:effectLst/>
                        </a:rPr>
                        <a:t>1.35 </a:t>
                      </a:r>
                      <a:r>
                        <a:rPr lang="it-IT" sz="1000" b="0" i="0" u="none" strike="noStrike" cap="none" spc="0" noProof="0" dirty="0">
                          <a:solidFill>
                            <a:schemeClr val="tx1"/>
                          </a:solidFill>
                          <a:effectLst/>
                          <a:latin typeface="Calibri Light"/>
                        </a:rPr>
                        <a:t>(1.25)</a:t>
                      </a:r>
                      <a:endParaRPr lang="it-IT" sz="1000" cap="none" spc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01361" marR="101361" marT="101361" marB="101361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000" cap="none" spc="0" dirty="0">
                          <a:solidFill>
                            <a:schemeClr val="tx1"/>
                          </a:solidFill>
                          <a:effectLst/>
                        </a:rPr>
                        <a:t>1.35 </a:t>
                      </a:r>
                      <a:r>
                        <a:rPr lang="it-IT" sz="1000" b="0" i="0" u="none" strike="noStrike" cap="none" spc="0" noProof="0" dirty="0">
                          <a:solidFill>
                            <a:schemeClr val="tx1"/>
                          </a:solidFill>
                          <a:effectLst/>
                          <a:latin typeface="Calibri Light"/>
                        </a:rPr>
                        <a:t>(1.17)</a:t>
                      </a:r>
                      <a:endParaRPr lang="it-IT" sz="1000" cap="none" spc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01361" marR="101361" marT="101361" marB="101361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000" cap="none" spc="0" dirty="0">
                          <a:solidFill>
                            <a:schemeClr val="tx1"/>
                          </a:solidFill>
                          <a:effectLst/>
                        </a:rPr>
                        <a:t>1.26</a:t>
                      </a:r>
                      <a:r>
                        <a:rPr lang="it-IT" sz="1000" b="0" i="0" u="none" strike="noStrike" cap="none" spc="0" noProof="0" dirty="0">
                          <a:solidFill>
                            <a:schemeClr val="tx1"/>
                          </a:solidFill>
                          <a:effectLst/>
                          <a:latin typeface="Calibri Light"/>
                        </a:rPr>
                        <a:t> (1.04)</a:t>
                      </a:r>
                      <a:endParaRPr lang="it-IT" sz="1000" b="0" i="0" u="none" strike="noStrike" cap="none" spc="0" noProof="0" dirty="0">
                        <a:solidFill>
                          <a:srgbClr val="000000"/>
                        </a:solidFill>
                        <a:effectLst/>
                        <a:latin typeface="Calibri Light"/>
                      </a:endParaRPr>
                    </a:p>
                  </a:txBody>
                  <a:tcPr marL="101361" marR="101361" marT="101361" marB="101361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2692325"/>
                  </a:ext>
                </a:extLst>
              </a:tr>
              <a:tr h="376163">
                <a:tc>
                  <a:txBody>
                    <a:bodyPr/>
                    <a:lstStyle/>
                    <a:p>
                      <a:pPr rtl="0" fontAlgn="b"/>
                      <a:r>
                        <a:rPr lang="it-IT" sz="1000" cap="none" spc="0" dirty="0">
                          <a:solidFill>
                            <a:schemeClr val="tx1"/>
                          </a:solidFill>
                          <a:effectLst/>
                        </a:rPr>
                        <a:t>Die Area (mm2)</a:t>
                      </a:r>
                      <a:endParaRPr lang="it-IT" sz="1000" b="1" cap="none" spc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01361" marR="101361" marT="101361" marB="101361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000" cap="none" spc="0" dirty="0">
                          <a:solidFill>
                            <a:schemeClr val="tx1"/>
                          </a:solidFill>
                          <a:effectLst/>
                        </a:rPr>
                        <a:t>0.588</a:t>
                      </a:r>
                    </a:p>
                  </a:txBody>
                  <a:tcPr marL="101361" marR="101361" marT="101361" marB="101361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000" cap="none" spc="0" dirty="0">
                          <a:solidFill>
                            <a:schemeClr val="tx1"/>
                          </a:solidFill>
                          <a:effectLst/>
                        </a:rPr>
                        <a:t>0.953</a:t>
                      </a:r>
                    </a:p>
                  </a:txBody>
                  <a:tcPr marL="101361" marR="101361" marT="101361" marB="101361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000" cap="none" spc="0" dirty="0">
                          <a:solidFill>
                            <a:schemeClr val="tx1"/>
                          </a:solidFill>
                          <a:effectLst/>
                        </a:rPr>
                        <a:t>1.876</a:t>
                      </a:r>
                    </a:p>
                  </a:txBody>
                  <a:tcPr marL="101361" marR="101361" marT="101361" marB="101361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000" cap="none" spc="0" dirty="0">
                          <a:solidFill>
                            <a:schemeClr val="tx1"/>
                          </a:solidFill>
                          <a:effectLst/>
                        </a:rPr>
                        <a:t>4.47</a:t>
                      </a:r>
                    </a:p>
                  </a:txBody>
                  <a:tcPr marL="101361" marR="101361" marT="101361" marB="101361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4310664"/>
                  </a:ext>
                </a:extLst>
              </a:tr>
              <a:tr h="376163">
                <a:tc>
                  <a:txBody>
                    <a:bodyPr/>
                    <a:lstStyle/>
                    <a:p>
                      <a:pPr rtl="0" fontAlgn="b"/>
                      <a:r>
                        <a:rPr lang="it-IT" sz="1000" cap="none" spc="0" dirty="0" err="1">
                          <a:solidFill>
                            <a:schemeClr val="tx1"/>
                          </a:solidFill>
                          <a:effectLst/>
                        </a:rPr>
                        <a:t>Cell+Macro</a:t>
                      </a:r>
                      <a:r>
                        <a:rPr lang="it-IT" sz="1000" cap="none" spc="0" dirty="0">
                          <a:solidFill>
                            <a:schemeClr val="tx1"/>
                          </a:solidFill>
                          <a:effectLst/>
                        </a:rPr>
                        <a:t> Area (mm2)</a:t>
                      </a:r>
                      <a:endParaRPr lang="it-IT" sz="1000" b="1" cap="none" spc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01361" marR="101361" marT="101361" marB="101361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000" cap="none" spc="0" dirty="0">
                          <a:solidFill>
                            <a:schemeClr val="tx1"/>
                          </a:solidFill>
                          <a:effectLst/>
                        </a:rPr>
                        <a:t>0.455 (0.443)</a:t>
                      </a:r>
                    </a:p>
                  </a:txBody>
                  <a:tcPr marL="101361" marR="101361" marT="101361" marB="101361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000" cap="none" spc="0" dirty="0">
                          <a:solidFill>
                            <a:schemeClr val="tx1"/>
                          </a:solidFill>
                          <a:effectLst/>
                        </a:rPr>
                        <a:t>0.734 (0.683)</a:t>
                      </a:r>
                    </a:p>
                  </a:txBody>
                  <a:tcPr marL="101361" marR="101361" marT="101361" marB="101361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000" cap="none" spc="0" dirty="0">
                          <a:solidFill>
                            <a:schemeClr val="tx1"/>
                          </a:solidFill>
                          <a:effectLst/>
                        </a:rPr>
                        <a:t>1.346 (1.174)</a:t>
                      </a:r>
                    </a:p>
                  </a:txBody>
                  <a:tcPr marL="101361" marR="101361" marT="101361" marB="101361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000" cap="none" spc="0" dirty="0">
                          <a:solidFill>
                            <a:schemeClr val="tx1"/>
                          </a:solidFill>
                          <a:effectLst/>
                        </a:rPr>
                        <a:t>2.559 (2.136)</a:t>
                      </a:r>
                    </a:p>
                  </a:txBody>
                  <a:tcPr marL="101361" marR="101361" marT="101361" marB="101361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0247349"/>
                  </a:ext>
                </a:extLst>
              </a:tr>
              <a:tr h="376163">
                <a:tc>
                  <a:txBody>
                    <a:bodyPr/>
                    <a:lstStyle/>
                    <a:p>
                      <a:pPr rtl="0" fontAlgn="b"/>
                      <a:r>
                        <a:rPr lang="it-IT" sz="1000" cap="none" spc="0" dirty="0">
                          <a:solidFill>
                            <a:schemeClr val="tx1"/>
                          </a:solidFill>
                          <a:effectLst/>
                        </a:rPr>
                        <a:t>Macro Area (mm2)</a:t>
                      </a:r>
                      <a:endParaRPr lang="it-IT" sz="1000" b="1" cap="none" spc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01361" marR="101361" marT="101361" marB="101361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000" cap="none" spc="0" dirty="0">
                          <a:solidFill>
                            <a:schemeClr val="tx1"/>
                          </a:solidFill>
                          <a:effectLst/>
                        </a:rPr>
                        <a:t>0.111</a:t>
                      </a:r>
                    </a:p>
                  </a:txBody>
                  <a:tcPr marL="101361" marR="101361" marT="101361" marB="101361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000" cap="none" spc="0" dirty="0">
                          <a:solidFill>
                            <a:schemeClr val="tx1"/>
                          </a:solidFill>
                          <a:effectLst/>
                        </a:rPr>
                        <a:t>0.153</a:t>
                      </a:r>
                    </a:p>
                  </a:txBody>
                  <a:tcPr marL="101361" marR="101361" marT="101361" marB="101361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000" cap="none" spc="0" dirty="0">
                          <a:solidFill>
                            <a:schemeClr val="tx1"/>
                          </a:solidFill>
                          <a:effectLst/>
                        </a:rPr>
                        <a:t>0.235</a:t>
                      </a:r>
                    </a:p>
                  </a:txBody>
                  <a:tcPr marL="101361" marR="101361" marT="101361" marB="101361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000" cap="none" spc="0" dirty="0">
                          <a:solidFill>
                            <a:schemeClr val="tx1"/>
                          </a:solidFill>
                          <a:effectLst/>
                        </a:rPr>
                        <a:t>0.4</a:t>
                      </a:r>
                    </a:p>
                  </a:txBody>
                  <a:tcPr marL="101361" marR="101361" marT="101361" marB="101361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7874056"/>
                  </a:ext>
                </a:extLst>
              </a:tr>
              <a:tr h="376163">
                <a:tc>
                  <a:txBody>
                    <a:bodyPr/>
                    <a:lstStyle/>
                    <a:p>
                      <a:pPr rtl="0" fontAlgn="b"/>
                      <a:r>
                        <a:rPr lang="it-IT" sz="1000" cap="none" spc="0" dirty="0">
                          <a:solidFill>
                            <a:schemeClr val="tx1"/>
                          </a:solidFill>
                          <a:effectLst/>
                        </a:rPr>
                        <a:t>Peak </a:t>
                      </a:r>
                      <a:r>
                        <a:rPr lang="it-IT" sz="1000" cap="none" spc="0" dirty="0" err="1">
                          <a:solidFill>
                            <a:schemeClr val="tx1"/>
                          </a:solidFill>
                          <a:effectLst/>
                        </a:rPr>
                        <a:t>Efficiency</a:t>
                      </a:r>
                      <a:endParaRPr lang="it-IT" sz="1000" b="1" cap="none" spc="0" dirty="0" err="1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01361" marR="101361" marT="101361" marB="101361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000" cap="none" spc="0" dirty="0">
                          <a:solidFill>
                            <a:schemeClr val="tx1"/>
                          </a:solidFill>
                          <a:effectLst/>
                        </a:rPr>
                        <a:t>34.1 (35.6)</a:t>
                      </a:r>
                    </a:p>
                  </a:txBody>
                  <a:tcPr marL="101361" marR="101361" marT="101361" marB="101361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000" cap="none" spc="0" dirty="0">
                          <a:solidFill>
                            <a:schemeClr val="tx1"/>
                          </a:solidFill>
                          <a:effectLst/>
                        </a:rPr>
                        <a:t>37.7 </a:t>
                      </a:r>
                      <a:r>
                        <a:rPr lang="it-IT" sz="1000" b="0" i="0" u="none" strike="noStrike" cap="none" spc="0" noProof="0" dirty="0">
                          <a:solidFill>
                            <a:schemeClr val="tx1"/>
                          </a:solidFill>
                          <a:effectLst/>
                          <a:latin typeface="Calibri Light"/>
                        </a:rPr>
                        <a:t>(37.8)</a:t>
                      </a:r>
                      <a:endParaRPr lang="it-IT" sz="1000" cap="none" spc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01361" marR="101361" marT="101361" marB="101361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000" cap="none" spc="0" dirty="0">
                          <a:solidFill>
                            <a:schemeClr val="tx1"/>
                          </a:solidFill>
                          <a:effectLst/>
                        </a:rPr>
                        <a:t>35.7</a:t>
                      </a:r>
                      <a:r>
                        <a:rPr lang="it-IT" sz="1000" b="0" i="0" u="none" strike="noStrike" cap="none" spc="0" noProof="0" dirty="0">
                          <a:solidFill>
                            <a:schemeClr val="tx1"/>
                          </a:solidFill>
                          <a:effectLst/>
                          <a:latin typeface="Calibri Light"/>
                        </a:rPr>
                        <a:t> (39.9)</a:t>
                      </a:r>
                      <a:endParaRPr lang="it-IT" sz="1000" b="0" i="0" u="none" strike="noStrike" cap="none" spc="0" noProof="0" dirty="0">
                        <a:solidFill>
                          <a:srgbClr val="000000"/>
                        </a:solidFill>
                        <a:effectLst/>
                        <a:latin typeface="Calibri Light"/>
                      </a:endParaRPr>
                    </a:p>
                  </a:txBody>
                  <a:tcPr marL="101361" marR="101361" marT="101361" marB="101361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000" cap="none" spc="0" dirty="0">
                          <a:solidFill>
                            <a:schemeClr val="tx1"/>
                          </a:solidFill>
                          <a:effectLst/>
                        </a:rPr>
                        <a:t>30.3</a:t>
                      </a:r>
                      <a:r>
                        <a:rPr lang="it-IT" sz="1000" b="0" i="0" u="none" strike="noStrike" cap="none" spc="0" noProof="0" dirty="0">
                          <a:solidFill>
                            <a:schemeClr val="tx1"/>
                          </a:solidFill>
                          <a:effectLst/>
                          <a:latin typeface="Calibri Light"/>
                        </a:rPr>
                        <a:t> (40.8)</a:t>
                      </a:r>
                      <a:endParaRPr lang="it-IT" sz="1000" b="0" i="0" u="none" strike="noStrike" cap="none" spc="0" noProof="0" dirty="0">
                        <a:solidFill>
                          <a:srgbClr val="000000"/>
                        </a:solidFill>
                        <a:effectLst/>
                        <a:latin typeface="Calibri Light"/>
                      </a:endParaRPr>
                    </a:p>
                  </a:txBody>
                  <a:tcPr marL="101361" marR="101361" marT="101361" marB="101361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6368682"/>
                  </a:ext>
                </a:extLst>
              </a:tr>
            </a:tbl>
          </a:graphicData>
        </a:graphic>
      </p:graphicFrame>
      <p:sp>
        <p:nvSpPr>
          <p:cNvPr id="48" name="CasellaDiTesto 47">
            <a:extLst>
              <a:ext uri="{FF2B5EF4-FFF2-40B4-BE49-F238E27FC236}">
                <a16:creationId xmlns:a16="http://schemas.microsoft.com/office/drawing/2014/main" id="{FE906F00-5901-7415-56DD-4F24504302C9}"/>
              </a:ext>
            </a:extLst>
          </p:cNvPr>
          <p:cNvSpPr txBox="1"/>
          <p:nvPr/>
        </p:nvSpPr>
        <p:spPr>
          <a:xfrm>
            <a:off x="1204783" y="4366054"/>
            <a:ext cx="9248235" cy="166199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defTabSz="720000">
              <a:buFont typeface="Arial"/>
              <a:buChar char="•"/>
            </a:pPr>
            <a:r>
              <a:rPr lang="it-IT" dirty="0">
                <a:solidFill>
                  <a:schemeClr val="tx2"/>
                </a:solidFill>
                <a:latin typeface="Calibri"/>
                <a:cs typeface="Calibri"/>
              </a:rPr>
              <a:t>*</a:t>
            </a:r>
            <a:r>
              <a:rPr lang="it-IT" dirty="0" err="1">
                <a:solidFill>
                  <a:schemeClr val="tx2"/>
                </a:solidFill>
                <a:latin typeface="Calibri"/>
                <a:cs typeface="Calibri"/>
              </a:rPr>
              <a:t>Simplified</a:t>
            </a:r>
            <a:r>
              <a:rPr lang="it-IT" dirty="0">
                <a:solidFill>
                  <a:schemeClr val="tx2"/>
                </a:solidFill>
                <a:latin typeface="Calibri"/>
                <a:cs typeface="Calibri"/>
              </a:rPr>
              <a:t> Mask Unit</a:t>
            </a:r>
          </a:p>
          <a:p>
            <a:pPr marL="285750" indent="-285750" defTabSz="720000">
              <a:buFont typeface="Arial"/>
              <a:buChar char="•"/>
            </a:pPr>
            <a:r>
              <a:rPr lang="it-IT" dirty="0" err="1">
                <a:solidFill>
                  <a:schemeClr val="tx2"/>
                </a:solidFill>
                <a:latin typeface="Calibri"/>
                <a:cs typeface="Calibri"/>
              </a:rPr>
              <a:t>Improved</a:t>
            </a:r>
            <a:r>
              <a:rPr lang="it-IT" dirty="0">
                <a:solidFill>
                  <a:schemeClr val="tx2"/>
                </a:solidFill>
                <a:latin typeface="Calibri"/>
                <a:cs typeface="Calibri"/>
              </a:rPr>
              <a:t> SS, TT frequency</a:t>
            </a:r>
            <a:endParaRPr lang="it-IT" dirty="0">
              <a:solidFill>
                <a:schemeClr val="tx2"/>
              </a:solidFill>
            </a:endParaRPr>
          </a:p>
          <a:p>
            <a:pPr marL="285750" indent="-285750" defTabSz="720000">
              <a:buFont typeface="Arial"/>
              <a:buChar char="•"/>
            </a:pPr>
            <a:r>
              <a:rPr lang="it-IT" dirty="0" err="1">
                <a:solidFill>
                  <a:schemeClr val="tx2"/>
                </a:solidFill>
                <a:latin typeface="Calibri"/>
                <a:cs typeface="Calibri"/>
              </a:rPr>
              <a:t>Smaller</a:t>
            </a:r>
            <a:r>
              <a:rPr lang="it-IT" dirty="0">
                <a:solidFill>
                  <a:schemeClr val="tx2"/>
                </a:solidFill>
                <a:latin typeface="Calibri"/>
                <a:cs typeface="Calibri"/>
              </a:rPr>
              <a:t> die, </a:t>
            </a:r>
            <a:r>
              <a:rPr lang="it-IT" dirty="0" err="1">
                <a:solidFill>
                  <a:schemeClr val="tx2"/>
                </a:solidFill>
                <a:latin typeface="Calibri"/>
                <a:cs typeface="Calibri"/>
              </a:rPr>
              <a:t>slightly</a:t>
            </a:r>
            <a:r>
              <a:rPr lang="it-IT" dirty="0">
                <a:solidFill>
                  <a:schemeClr val="tx2"/>
                </a:solidFill>
                <a:latin typeface="Calibri"/>
                <a:cs typeface="Calibri"/>
              </a:rPr>
              <a:t> </a:t>
            </a:r>
            <a:r>
              <a:rPr lang="it-IT" dirty="0" err="1">
                <a:solidFill>
                  <a:schemeClr val="tx2"/>
                </a:solidFill>
                <a:latin typeface="Calibri"/>
                <a:cs typeface="Calibri"/>
              </a:rPr>
              <a:t>higher</a:t>
            </a:r>
            <a:r>
              <a:rPr lang="it-IT" dirty="0">
                <a:solidFill>
                  <a:schemeClr val="tx2"/>
                </a:solidFill>
                <a:latin typeface="Calibri"/>
                <a:cs typeface="Calibri"/>
              </a:rPr>
              <a:t> </a:t>
            </a:r>
            <a:r>
              <a:rPr lang="it-IT" dirty="0" err="1">
                <a:solidFill>
                  <a:schemeClr val="tx2"/>
                </a:solidFill>
                <a:latin typeface="Calibri"/>
                <a:cs typeface="Calibri"/>
              </a:rPr>
              <a:t>Cell+Macro</a:t>
            </a:r>
            <a:r>
              <a:rPr lang="it-IT" dirty="0">
                <a:solidFill>
                  <a:schemeClr val="tx2"/>
                </a:solidFill>
                <a:latin typeface="Calibri"/>
                <a:cs typeface="Calibri"/>
              </a:rPr>
              <a:t> area (with </a:t>
            </a:r>
            <a:r>
              <a:rPr lang="it-IT" dirty="0" err="1">
                <a:solidFill>
                  <a:schemeClr val="tx2"/>
                </a:solidFill>
                <a:latin typeface="Calibri"/>
                <a:cs typeface="Calibri"/>
              </a:rPr>
              <a:t>added</a:t>
            </a:r>
            <a:r>
              <a:rPr lang="it-IT" dirty="0">
                <a:solidFill>
                  <a:schemeClr val="tx2"/>
                </a:solidFill>
                <a:latin typeface="Calibri"/>
                <a:cs typeface="Calibri"/>
              </a:rPr>
              <a:t> </a:t>
            </a:r>
            <a:r>
              <a:rPr lang="it-IT" dirty="0" err="1">
                <a:solidFill>
                  <a:schemeClr val="tx2"/>
                </a:solidFill>
                <a:latin typeface="Calibri"/>
                <a:cs typeface="Calibri"/>
              </a:rPr>
              <a:t>functionality</a:t>
            </a:r>
            <a:r>
              <a:rPr lang="it-IT" dirty="0">
                <a:solidFill>
                  <a:schemeClr val="tx2"/>
                </a:solidFill>
                <a:latin typeface="Calibri"/>
                <a:cs typeface="Calibri"/>
              </a:rPr>
              <a:t>)</a:t>
            </a:r>
          </a:p>
          <a:p>
            <a:pPr marL="285750" indent="-285750" defTabSz="720000">
              <a:buFont typeface="Arial"/>
              <a:buChar char="•"/>
            </a:pPr>
            <a:r>
              <a:rPr lang="it-IT" dirty="0">
                <a:solidFill>
                  <a:schemeClr val="tx2"/>
                </a:solidFill>
                <a:latin typeface="Calibri"/>
                <a:cs typeface="Calibri"/>
              </a:rPr>
              <a:t>Same </a:t>
            </a:r>
            <a:r>
              <a:rPr lang="it-IT" dirty="0" err="1">
                <a:solidFill>
                  <a:schemeClr val="tx2"/>
                </a:solidFill>
                <a:latin typeface="Calibri"/>
                <a:cs typeface="Calibri"/>
              </a:rPr>
              <a:t>efficiency</a:t>
            </a:r>
            <a:r>
              <a:rPr lang="it-IT" dirty="0">
                <a:solidFill>
                  <a:schemeClr val="tx2"/>
                </a:solidFill>
                <a:latin typeface="Calibri"/>
                <a:cs typeface="Calibri"/>
              </a:rPr>
              <a:t> up to 4 </a:t>
            </a:r>
            <a:r>
              <a:rPr lang="it-IT" dirty="0" err="1">
                <a:solidFill>
                  <a:schemeClr val="tx2"/>
                </a:solidFill>
                <a:latin typeface="Calibri"/>
                <a:cs typeface="Calibri"/>
              </a:rPr>
              <a:t>lanes</a:t>
            </a:r>
            <a:r>
              <a:rPr lang="it-IT" dirty="0">
                <a:solidFill>
                  <a:schemeClr val="tx2"/>
                </a:solidFill>
                <a:latin typeface="Calibri"/>
                <a:cs typeface="Calibri"/>
              </a:rPr>
              <a:t>, </a:t>
            </a:r>
            <a:r>
              <a:rPr lang="it-IT" dirty="0" err="1">
                <a:solidFill>
                  <a:schemeClr val="tx2"/>
                </a:solidFill>
                <a:latin typeface="Calibri"/>
                <a:cs typeface="Calibri"/>
              </a:rPr>
              <a:t>then</a:t>
            </a:r>
            <a:r>
              <a:rPr lang="it-IT" dirty="0">
                <a:solidFill>
                  <a:schemeClr val="tx2"/>
                </a:solidFill>
                <a:latin typeface="Calibri"/>
                <a:cs typeface="Calibri"/>
              </a:rPr>
              <a:t> the trend </a:t>
            </a:r>
            <a:r>
              <a:rPr lang="it-IT" dirty="0" err="1">
                <a:solidFill>
                  <a:schemeClr val="tx2"/>
                </a:solidFill>
                <a:latin typeface="Calibri"/>
                <a:cs typeface="Calibri"/>
              </a:rPr>
              <a:t>is</a:t>
            </a:r>
            <a:r>
              <a:rPr lang="it-IT" dirty="0">
                <a:solidFill>
                  <a:schemeClr val="tx2"/>
                </a:solidFill>
                <a:latin typeface="Calibri"/>
                <a:cs typeface="Calibri"/>
              </a:rPr>
              <a:t> </a:t>
            </a:r>
            <a:r>
              <a:rPr lang="it-IT" dirty="0" err="1">
                <a:solidFill>
                  <a:schemeClr val="tx2"/>
                </a:solidFill>
                <a:latin typeface="Calibri"/>
                <a:cs typeface="Calibri"/>
              </a:rPr>
              <a:t>different</a:t>
            </a:r>
            <a:endParaRPr lang="it-IT" dirty="0">
              <a:solidFill>
                <a:schemeClr val="tx2"/>
              </a:solidFill>
              <a:latin typeface="Calibri"/>
              <a:cs typeface="Calibri"/>
            </a:endParaRPr>
          </a:p>
          <a:p>
            <a:pPr marL="285750" indent="-285750" defTabSz="720000">
              <a:buFont typeface="Arial"/>
              <a:buChar char="•"/>
            </a:pPr>
            <a:r>
              <a:rPr lang="it-IT" dirty="0">
                <a:solidFill>
                  <a:schemeClr val="tx2"/>
                </a:solidFill>
                <a:latin typeface="Calibri"/>
                <a:cs typeface="Calibri"/>
              </a:rPr>
              <a:t>RVV 0.5 gains in </a:t>
            </a:r>
            <a:r>
              <a:rPr lang="it-IT" dirty="0" err="1">
                <a:solidFill>
                  <a:schemeClr val="tx2"/>
                </a:solidFill>
                <a:latin typeface="Calibri"/>
                <a:cs typeface="Calibri"/>
              </a:rPr>
              <a:t>efficiency</a:t>
            </a:r>
            <a:r>
              <a:rPr lang="it-IT" dirty="0">
                <a:solidFill>
                  <a:schemeClr val="tx2"/>
                </a:solidFill>
                <a:latin typeface="Calibri"/>
                <a:cs typeface="Calibri"/>
              </a:rPr>
              <a:t> </a:t>
            </a:r>
            <a:r>
              <a:rPr lang="it-IT" dirty="0" err="1">
                <a:solidFill>
                  <a:schemeClr val="tx2"/>
                </a:solidFill>
                <a:latin typeface="Calibri"/>
                <a:cs typeface="Calibri"/>
              </a:rPr>
              <a:t>until</a:t>
            </a:r>
            <a:r>
              <a:rPr lang="it-IT" dirty="0">
                <a:solidFill>
                  <a:schemeClr val="tx2"/>
                </a:solidFill>
                <a:latin typeface="Calibri"/>
                <a:cs typeface="Calibri"/>
              </a:rPr>
              <a:t> 16 </a:t>
            </a:r>
            <a:r>
              <a:rPr lang="it-IT" dirty="0" err="1">
                <a:solidFill>
                  <a:schemeClr val="tx2"/>
                </a:solidFill>
                <a:latin typeface="Calibri"/>
                <a:cs typeface="Calibri"/>
              </a:rPr>
              <a:t>lanes</a:t>
            </a:r>
            <a:endParaRPr lang="it-IT" dirty="0">
              <a:solidFill>
                <a:schemeClr val="tx2"/>
              </a:solidFill>
              <a:latin typeface="Calibri"/>
              <a:cs typeface="Calibri"/>
            </a:endParaRPr>
          </a:p>
          <a:p>
            <a:pPr marL="285750" indent="-285750" defTabSz="720000">
              <a:buFont typeface="Arial"/>
              <a:buChar char="•"/>
            </a:pPr>
            <a:r>
              <a:rPr lang="it-IT" dirty="0" err="1">
                <a:solidFill>
                  <a:schemeClr val="tx2"/>
                </a:solidFill>
                <a:latin typeface="Calibri"/>
                <a:cs typeface="Calibri"/>
              </a:rPr>
              <a:t>Efficiency</a:t>
            </a:r>
            <a:r>
              <a:rPr lang="it-IT" dirty="0">
                <a:solidFill>
                  <a:schemeClr val="tx2"/>
                </a:solidFill>
                <a:latin typeface="Calibri"/>
                <a:cs typeface="Calibri"/>
              </a:rPr>
              <a:t> </a:t>
            </a:r>
            <a:r>
              <a:rPr lang="it-IT" dirty="0" err="1">
                <a:solidFill>
                  <a:schemeClr val="tx2"/>
                </a:solidFill>
                <a:latin typeface="Calibri"/>
                <a:cs typeface="Calibri"/>
              </a:rPr>
              <a:t>peak</a:t>
            </a:r>
            <a:r>
              <a:rPr lang="it-IT" dirty="0">
                <a:solidFill>
                  <a:schemeClr val="tx2"/>
                </a:solidFill>
                <a:latin typeface="Calibri"/>
                <a:cs typeface="Calibri"/>
              </a:rPr>
              <a:t> </a:t>
            </a:r>
            <a:r>
              <a:rPr lang="it-IT" dirty="0" err="1">
                <a:solidFill>
                  <a:schemeClr val="tx2"/>
                </a:solidFill>
                <a:latin typeface="Calibri"/>
                <a:cs typeface="Calibri"/>
              </a:rPr>
              <a:t>at</a:t>
            </a:r>
            <a:r>
              <a:rPr lang="it-IT" dirty="0">
                <a:solidFill>
                  <a:schemeClr val="tx2"/>
                </a:solidFill>
                <a:latin typeface="Calibri"/>
                <a:cs typeface="Calibri"/>
              </a:rPr>
              <a:t> 4 </a:t>
            </a:r>
            <a:r>
              <a:rPr lang="it-IT" dirty="0" err="1">
                <a:solidFill>
                  <a:schemeClr val="tx2"/>
                </a:solidFill>
                <a:latin typeface="Calibri"/>
                <a:cs typeface="Calibri"/>
              </a:rPr>
              <a:t>lanes</a:t>
            </a:r>
            <a:r>
              <a:rPr lang="it-IT" dirty="0">
                <a:solidFill>
                  <a:schemeClr val="tx2"/>
                </a:solidFill>
                <a:latin typeface="Calibri"/>
                <a:cs typeface="Calibri"/>
              </a:rPr>
              <a:t> for RVV 1.0 design</a:t>
            </a:r>
          </a:p>
        </p:txBody>
      </p:sp>
    </p:spTree>
    <p:extLst>
      <p:ext uri="{BB962C8B-B14F-4D97-AF65-F5344CB8AC3E}">
        <p14:creationId xmlns:p14="http://schemas.microsoft.com/office/powerpoint/2010/main" val="101978492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34B60B56-6F45-BDB1-13FE-BBB2EBD38A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503" y="180326"/>
            <a:ext cx="10667548" cy="657050"/>
          </a:xfrm>
        </p:spPr>
        <p:txBody>
          <a:bodyPr vert="horz" lIns="0" tIns="0" rIns="0" bIns="0" rtlCol="0" anchor="ctr">
            <a:normAutofit/>
          </a:bodyPr>
          <a:lstStyle/>
          <a:p>
            <a:r>
              <a:rPr lang="en-US" sz="3800">
                <a:ea typeface="Roboto"/>
                <a:cs typeface="Roboto"/>
              </a:rPr>
              <a:t>Area breakdown</a:t>
            </a:r>
            <a:endParaRPr lang="it-IT"/>
          </a:p>
        </p:txBody>
      </p:sp>
      <p:sp>
        <p:nvSpPr>
          <p:cNvPr id="45" name="Slide Number Placeholder 5">
            <a:extLst>
              <a:ext uri="{FF2B5EF4-FFF2-40B4-BE49-F238E27FC236}">
                <a16:creationId xmlns:a16="http://schemas.microsoft.com/office/drawing/2014/main" id="{1A8C2FA7-4069-7C90-C5EB-CE24A5D58E3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0385676" y="6473766"/>
            <a:ext cx="598375" cy="308395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fld id="{6EE1B353-4058-44C7-8B8C-7EA0B6664E22}" type="slidenum">
              <a:rPr lang="LID4096" smtClean="0"/>
              <a:pPr>
                <a:spcAft>
                  <a:spcPts val="600"/>
                </a:spcAft>
              </a:pPr>
              <a:t>113</a:t>
            </a:fld>
            <a:endParaRPr lang="LID4096"/>
          </a:p>
        </p:txBody>
      </p:sp>
      <p:graphicFrame>
        <p:nvGraphicFramePr>
          <p:cNvPr id="3" name="Tabella 2">
            <a:extLst>
              <a:ext uri="{FF2B5EF4-FFF2-40B4-BE49-F238E27FC236}">
                <a16:creationId xmlns:a16="http://schemas.microsoft.com/office/drawing/2014/main" id="{9AC9503D-FC0C-F4BF-3F47-D6F3DABBDF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0952941"/>
              </p:ext>
            </p:extLst>
          </p:nvPr>
        </p:nvGraphicFramePr>
        <p:xfrm>
          <a:off x="1070243" y="1800801"/>
          <a:ext cx="9160071" cy="3184522"/>
        </p:xfrm>
        <a:graphic>
          <a:graphicData uri="http://schemas.openxmlformats.org/drawingml/2006/table">
            <a:tbl>
              <a:tblPr firstRow="1" bandRow="1">
                <a:noFill/>
                <a:tableStyleId>{5C22544A-7EE6-4342-B048-85BDC9FD1C3A}</a:tableStyleId>
              </a:tblPr>
              <a:tblGrid>
                <a:gridCol w="1658589">
                  <a:extLst>
                    <a:ext uri="{9D8B030D-6E8A-4147-A177-3AD203B41FA5}">
                      <a16:colId xmlns:a16="http://schemas.microsoft.com/office/drawing/2014/main" val="1664143271"/>
                    </a:ext>
                  </a:extLst>
                </a:gridCol>
                <a:gridCol w="1035572">
                  <a:extLst>
                    <a:ext uri="{9D8B030D-6E8A-4147-A177-3AD203B41FA5}">
                      <a16:colId xmlns:a16="http://schemas.microsoft.com/office/drawing/2014/main" val="1145784726"/>
                    </a:ext>
                  </a:extLst>
                </a:gridCol>
                <a:gridCol w="1574366">
                  <a:extLst>
                    <a:ext uri="{9D8B030D-6E8A-4147-A177-3AD203B41FA5}">
                      <a16:colId xmlns:a16="http://schemas.microsoft.com/office/drawing/2014/main" val="3159480501"/>
                    </a:ext>
                  </a:extLst>
                </a:gridCol>
                <a:gridCol w="1574366">
                  <a:extLst>
                    <a:ext uri="{9D8B030D-6E8A-4147-A177-3AD203B41FA5}">
                      <a16:colId xmlns:a16="http://schemas.microsoft.com/office/drawing/2014/main" val="3258067174"/>
                    </a:ext>
                  </a:extLst>
                </a:gridCol>
                <a:gridCol w="1658589">
                  <a:extLst>
                    <a:ext uri="{9D8B030D-6E8A-4147-A177-3AD203B41FA5}">
                      <a16:colId xmlns:a16="http://schemas.microsoft.com/office/drawing/2014/main" val="73506019"/>
                    </a:ext>
                  </a:extLst>
                </a:gridCol>
                <a:gridCol w="1658589">
                  <a:extLst>
                    <a:ext uri="{9D8B030D-6E8A-4147-A177-3AD203B41FA5}">
                      <a16:colId xmlns:a16="http://schemas.microsoft.com/office/drawing/2014/main" val="2062745255"/>
                    </a:ext>
                  </a:extLst>
                </a:gridCol>
              </a:tblGrid>
              <a:tr h="285743">
                <a:tc>
                  <a:txBody>
                    <a:bodyPr/>
                    <a:lstStyle/>
                    <a:p>
                      <a:pPr rtl="0" fontAlgn="b"/>
                      <a:r>
                        <a:rPr lang="it-IT" sz="1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Area [kGE]</a:t>
                      </a:r>
                      <a:endParaRPr lang="it-IT" sz="14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11618" marR="66971" marT="66971" marB="66971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8F9A9D">
                          <a:alpha val="60000"/>
                        </a:srgb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2L</a:t>
                      </a:r>
                      <a:endParaRPr lang="it-IT" sz="14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11618" marR="66971" marT="66971" marB="66971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8F9A9D">
                          <a:alpha val="60000"/>
                        </a:srgb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4L</a:t>
                      </a:r>
                      <a:endParaRPr lang="it-IT" sz="14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11618" marR="66971" marT="66971" marB="66971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8F9A9D">
                          <a:alpha val="60000"/>
                        </a:srgb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8L</a:t>
                      </a:r>
                      <a:endParaRPr lang="it-IT" sz="14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11618" marR="66971" marT="66971" marB="66971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8F9A9D">
                          <a:alpha val="60000"/>
                        </a:srgb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16L</a:t>
                      </a:r>
                      <a:endParaRPr lang="it-IT" sz="14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11618" marR="66971" marT="66971" marB="66971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8F9A9D">
                          <a:alpha val="60000"/>
                        </a:srgb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16L*</a:t>
                      </a:r>
                      <a:endParaRPr lang="it-IT" sz="14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11618" marR="66971" marT="66971" marB="66971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8F9A9D">
                          <a:alpha val="60000"/>
                        </a:srgb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9931496"/>
                  </a:ext>
                </a:extLst>
              </a:tr>
              <a:tr h="238119">
                <a:tc>
                  <a:txBody>
                    <a:bodyPr/>
                    <a:lstStyle/>
                    <a:p>
                      <a:pPr rtl="0" fontAlgn="b"/>
                      <a:r>
                        <a:rPr lang="it-IT" sz="11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CVA6</a:t>
                      </a:r>
                      <a:endParaRPr lang="it-IT" sz="11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11618" marR="58041" marT="58041" marB="58041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1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894</a:t>
                      </a:r>
                      <a:endParaRPr lang="it-IT"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11618" marR="58041" marT="58041" marB="58041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1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896 (1.0×)</a:t>
                      </a:r>
                      <a:endParaRPr lang="it-IT"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11618" marR="58041" marT="58041" marB="58041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1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906 (1.0×)</a:t>
                      </a:r>
                      <a:endParaRPr lang="it-IT"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11618" marR="58041" marT="58041" marB="58041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1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904 (1.0×)</a:t>
                      </a:r>
                      <a:endParaRPr lang="it-IT"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11618" marR="58041" marT="58041" marB="58041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1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904 (1.0×)</a:t>
                      </a:r>
                      <a:endParaRPr lang="it-IT"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11618" marR="58041" marT="58041" marB="58041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8506777"/>
                  </a:ext>
                </a:extLst>
              </a:tr>
              <a:tr h="238119">
                <a:tc>
                  <a:txBody>
                    <a:bodyPr/>
                    <a:lstStyle/>
                    <a:p>
                      <a:pPr rtl="0" fontAlgn="b"/>
                      <a:r>
                        <a:rPr lang="it-IT" sz="11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Lane</a:t>
                      </a:r>
                      <a:endParaRPr lang="it-IT" sz="11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11618" marR="58041" marT="58041" marB="58041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1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612</a:t>
                      </a:r>
                      <a:endParaRPr lang="it-IT"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11618" marR="58041" marT="58041" marB="58041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1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617 (1.0×)</a:t>
                      </a:r>
                      <a:endParaRPr lang="it-IT"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11618" marR="58041" marT="58041" marB="58041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1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626 (1.0×)</a:t>
                      </a:r>
                      <a:endParaRPr lang="it-IT"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11618" marR="58041" marT="58041" marB="58041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1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628 (1.0×)</a:t>
                      </a:r>
                      <a:endParaRPr lang="it-IT"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11618" marR="58041" marT="58041" marB="58041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1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573 (0.9×)</a:t>
                      </a:r>
                      <a:endParaRPr lang="it-IT"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11618" marR="58041" marT="58041" marB="58041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4856858"/>
                  </a:ext>
                </a:extLst>
              </a:tr>
              <a:tr h="238119">
                <a:tc>
                  <a:txBody>
                    <a:bodyPr/>
                    <a:lstStyle/>
                    <a:p>
                      <a:pPr rtl="0" fontAlgn="b"/>
                      <a:r>
                        <a:rPr lang="it-IT" sz="11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Dispatcher</a:t>
                      </a:r>
                      <a:endParaRPr lang="it-IT" sz="11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11618" marR="58041" marT="58041" marB="58041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1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16</a:t>
                      </a:r>
                      <a:endParaRPr lang="it-IT"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11618" marR="58041" marT="58041" marB="58041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1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17 (1.1×)</a:t>
                      </a:r>
                      <a:endParaRPr lang="it-IT"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11618" marR="58041" marT="58041" marB="58041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1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19 (1.1×)</a:t>
                      </a:r>
                      <a:endParaRPr lang="it-IT"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11618" marR="58041" marT="58041" marB="58041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1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23 (1.2×)</a:t>
                      </a:r>
                      <a:endParaRPr lang="it-IT"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11618" marR="58041" marT="58041" marB="58041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1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20 (1.1×)</a:t>
                      </a:r>
                      <a:endParaRPr lang="it-IT"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11618" marR="58041" marT="58041" marB="58041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2537157"/>
                  </a:ext>
                </a:extLst>
              </a:tr>
              <a:tr h="238119">
                <a:tc>
                  <a:txBody>
                    <a:bodyPr/>
                    <a:lstStyle/>
                    <a:p>
                      <a:pPr rtl="0" fontAlgn="b"/>
                      <a:r>
                        <a:rPr lang="it-IT" sz="11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Sequencer</a:t>
                      </a:r>
                      <a:endParaRPr lang="it-IT" sz="11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11618" marR="58041" marT="58041" marB="58041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1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14</a:t>
                      </a:r>
                      <a:endParaRPr lang="it-IT"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11618" marR="58041" marT="58041" marB="58041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1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15 (1.1×)</a:t>
                      </a:r>
                      <a:endParaRPr lang="it-IT"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11618" marR="58041" marT="58041" marB="58041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1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17 (1.2×)</a:t>
                      </a:r>
                      <a:endParaRPr lang="it-IT"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11618" marR="58041" marT="58041" marB="58041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1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29 (1.6×)</a:t>
                      </a:r>
                      <a:endParaRPr lang="it-IT"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11618" marR="58041" marT="58041" marB="58041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1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29 (1.6×)</a:t>
                      </a:r>
                      <a:endParaRPr lang="it-IT"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11618" marR="58041" marT="58041" marB="58041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9974953"/>
                  </a:ext>
                </a:extLst>
              </a:tr>
              <a:tr h="238119">
                <a:tc>
                  <a:txBody>
                    <a:bodyPr/>
                    <a:lstStyle/>
                    <a:p>
                      <a:pPr rtl="0" fontAlgn="b"/>
                      <a:r>
                        <a:rPr lang="it-IT" sz="11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MASKU</a:t>
                      </a:r>
                      <a:endParaRPr lang="it-IT" sz="11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11618" marR="58041" marT="58041" marB="58041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1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38</a:t>
                      </a:r>
                      <a:endParaRPr lang="it-IT"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11618" marR="58041" marT="58041" marB="58041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1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97 (2.5×)</a:t>
                      </a:r>
                      <a:endParaRPr lang="it-IT"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11618" marR="58041" marT="58041" marB="58041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1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300 (3.1×)</a:t>
                      </a:r>
                      <a:endParaRPr lang="it-IT"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11618" marR="58041" marT="58041" marB="58041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1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1105 (3.7×)</a:t>
                      </a:r>
                      <a:endParaRPr lang="it-IT"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11618" marR="58041" marT="58041" marB="58041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1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442 (1.5×)</a:t>
                      </a:r>
                      <a:endParaRPr lang="it-IT"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11618" marR="58041" marT="58041" marB="58041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8893926"/>
                  </a:ext>
                </a:extLst>
              </a:tr>
              <a:tr h="238119">
                <a:tc>
                  <a:txBody>
                    <a:bodyPr/>
                    <a:lstStyle/>
                    <a:p>
                      <a:pPr rtl="0" fontAlgn="b"/>
                      <a:r>
                        <a:rPr lang="it-IT" sz="11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ADDRGEN</a:t>
                      </a:r>
                      <a:endParaRPr lang="it-IT" sz="11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11618" marR="58041" marT="58041" marB="58041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1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35</a:t>
                      </a:r>
                      <a:endParaRPr lang="it-IT"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11618" marR="58041" marT="58041" marB="58041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1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36 (1.0×)</a:t>
                      </a:r>
                      <a:endParaRPr lang="it-IT"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11618" marR="58041" marT="58041" marB="58041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1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44 (1.2×)</a:t>
                      </a:r>
                      <a:endParaRPr lang="it-IT"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11618" marR="58041" marT="58041" marB="58041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1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59 (1.3×)</a:t>
                      </a:r>
                      <a:endParaRPr lang="it-IT"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11618" marR="58041" marT="58041" marB="58041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1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60 (1.4×)</a:t>
                      </a:r>
                      <a:endParaRPr lang="it-IT"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11618" marR="58041" marT="58041" marB="58041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8611929"/>
                  </a:ext>
                </a:extLst>
              </a:tr>
              <a:tr h="238119">
                <a:tc>
                  <a:txBody>
                    <a:bodyPr/>
                    <a:lstStyle/>
                    <a:p>
                      <a:pPr rtl="0" fontAlgn="b"/>
                      <a:r>
                        <a:rPr lang="it-IT" sz="1100">
                          <a:solidFill>
                            <a:srgbClr val="C00000"/>
                          </a:solidFill>
                          <a:effectLst/>
                        </a:rPr>
                        <a:t>VLDU</a:t>
                      </a:r>
                      <a:endParaRPr lang="it-IT" sz="1100" b="1">
                        <a:solidFill>
                          <a:srgbClr val="C00000"/>
                        </a:solidFill>
                        <a:effectLst/>
                        <a:latin typeface="Calibri"/>
                      </a:endParaRPr>
                    </a:p>
                  </a:txBody>
                  <a:tcPr marL="111618" marR="58041" marT="58041" marB="58041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100">
                          <a:solidFill>
                            <a:srgbClr val="C00000"/>
                          </a:solidFill>
                          <a:effectLst/>
                        </a:rPr>
                        <a:t>15</a:t>
                      </a:r>
                      <a:endParaRPr lang="it-IT" sz="1100">
                        <a:solidFill>
                          <a:srgbClr val="C00000"/>
                        </a:solidFill>
                        <a:effectLst/>
                        <a:latin typeface="Calibri"/>
                      </a:endParaRPr>
                    </a:p>
                  </a:txBody>
                  <a:tcPr marL="111618" marR="58041" marT="58041" marB="58041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100">
                          <a:solidFill>
                            <a:srgbClr val="C00000"/>
                          </a:solidFill>
                          <a:effectLst/>
                        </a:rPr>
                        <a:t>45 (3.0×)</a:t>
                      </a:r>
                      <a:endParaRPr lang="it-IT" sz="1100">
                        <a:solidFill>
                          <a:srgbClr val="C00000"/>
                        </a:solidFill>
                        <a:effectLst/>
                        <a:latin typeface="Calibri"/>
                      </a:endParaRPr>
                    </a:p>
                  </a:txBody>
                  <a:tcPr marL="111618" marR="58041" marT="58041" marB="58041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100">
                          <a:solidFill>
                            <a:srgbClr val="C00000"/>
                          </a:solidFill>
                          <a:effectLst/>
                        </a:rPr>
                        <a:t>212 (4.7×)</a:t>
                      </a:r>
                      <a:endParaRPr lang="it-IT" sz="1100">
                        <a:solidFill>
                          <a:srgbClr val="C00000"/>
                        </a:solidFill>
                        <a:effectLst/>
                        <a:latin typeface="Calibri"/>
                      </a:endParaRPr>
                    </a:p>
                  </a:txBody>
                  <a:tcPr marL="111618" marR="58041" marT="58041" marB="58041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100">
                          <a:solidFill>
                            <a:srgbClr val="C00000"/>
                          </a:solidFill>
                          <a:effectLst/>
                        </a:rPr>
                        <a:t>1286 (6.1×)</a:t>
                      </a:r>
                      <a:endParaRPr lang="it-IT" sz="1100">
                        <a:solidFill>
                          <a:srgbClr val="C00000"/>
                        </a:solidFill>
                        <a:effectLst/>
                        <a:latin typeface="Calibri"/>
                      </a:endParaRPr>
                    </a:p>
                  </a:txBody>
                  <a:tcPr marL="111618" marR="58041" marT="58041" marB="58041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100">
                          <a:solidFill>
                            <a:srgbClr val="C00000"/>
                          </a:solidFill>
                          <a:effectLst/>
                        </a:rPr>
                        <a:t>1135 (5.4×)</a:t>
                      </a:r>
                      <a:endParaRPr lang="it-IT" sz="1100">
                        <a:solidFill>
                          <a:srgbClr val="C00000"/>
                        </a:solidFill>
                        <a:effectLst/>
                        <a:latin typeface="Calibri"/>
                      </a:endParaRPr>
                    </a:p>
                  </a:txBody>
                  <a:tcPr marL="111618" marR="58041" marT="58041" marB="58041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3303944"/>
                  </a:ext>
                </a:extLst>
              </a:tr>
              <a:tr h="238119">
                <a:tc>
                  <a:txBody>
                    <a:bodyPr/>
                    <a:lstStyle/>
                    <a:p>
                      <a:pPr rtl="0" fontAlgn="b"/>
                      <a:r>
                        <a:rPr lang="it-IT" sz="11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VSTU</a:t>
                      </a:r>
                      <a:endParaRPr lang="it-IT" sz="11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11618" marR="58041" marT="58041" marB="58041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1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8</a:t>
                      </a:r>
                      <a:endParaRPr lang="it-IT"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11618" marR="58041" marT="58041" marB="58041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1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21 (2.8×)</a:t>
                      </a:r>
                      <a:endParaRPr lang="it-IT"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11618" marR="58041" marT="58041" marB="58041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1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64 (3.1×)</a:t>
                      </a:r>
                      <a:endParaRPr lang="it-IT"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11618" marR="58041" marT="58041" marB="58041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1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332 (5.2×)</a:t>
                      </a:r>
                      <a:endParaRPr lang="it-IT"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11618" marR="58041" marT="58041" marB="58041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1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342 (5.3×)</a:t>
                      </a:r>
                      <a:endParaRPr lang="it-IT"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11618" marR="58041" marT="58041" marB="58041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0444105"/>
                  </a:ext>
                </a:extLst>
              </a:tr>
              <a:tr h="238119">
                <a:tc>
                  <a:txBody>
                    <a:bodyPr/>
                    <a:lstStyle/>
                    <a:p>
                      <a:pPr rtl="0" fontAlgn="b"/>
                      <a:r>
                        <a:rPr lang="it-IT" sz="11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New SLDU</a:t>
                      </a:r>
                      <a:endParaRPr lang="it-IT" sz="11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11618" marR="58041" marT="58041" marB="58041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1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24</a:t>
                      </a:r>
                      <a:endParaRPr lang="it-IT"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11618" marR="58041" marT="58041" marB="58041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1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48 (2.0×)</a:t>
                      </a:r>
                      <a:endParaRPr lang="it-IT"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11618" marR="58041" marT="58041" marB="58041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1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94 (2.0×)</a:t>
                      </a:r>
                      <a:endParaRPr lang="it-IT"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11618" marR="58041" marT="58041" marB="58041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1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196 (2.1×)</a:t>
                      </a:r>
                      <a:endParaRPr lang="it-IT"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11618" marR="58041" marT="58041" marB="58041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1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190 (2.1×)</a:t>
                      </a:r>
                      <a:endParaRPr lang="it-IT"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11618" marR="58041" marT="58041" marB="58041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2823904"/>
                  </a:ext>
                </a:extLst>
              </a:tr>
              <a:tr h="238119">
                <a:tc>
                  <a:txBody>
                    <a:bodyPr/>
                    <a:lstStyle/>
                    <a:p>
                      <a:pPr rtl="0" fontAlgn="b"/>
                      <a:r>
                        <a:rPr lang="it-IT" sz="11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Old SLDU</a:t>
                      </a:r>
                      <a:endParaRPr lang="it-IT" sz="11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11618" marR="58041" marT="58041" marB="58041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1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39</a:t>
                      </a:r>
                      <a:endParaRPr lang="it-IT"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11618" marR="58041" marT="58041" marB="58041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1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131 (3.4×)</a:t>
                      </a:r>
                      <a:endParaRPr lang="it-IT"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11618" marR="58041" marT="58041" marB="58041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1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577 (4.4×)</a:t>
                      </a:r>
                      <a:endParaRPr lang="it-IT"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11618" marR="58041" marT="58041" marB="58041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1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2900 (5.0×)</a:t>
                      </a:r>
                      <a:endParaRPr lang="it-IT"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11618" marR="58041" marT="58041" marB="58041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1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2860 (5.0×)</a:t>
                      </a:r>
                      <a:endParaRPr lang="it-IT"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111618" marR="58041" marT="58041" marB="58041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22509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1294665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2" name="Google Shape;4372;p84"/>
          <p:cNvSpPr txBox="1">
            <a:spLocks noGrp="1"/>
          </p:cNvSpPr>
          <p:nvPr>
            <p:ph type="sldNum" idx="12"/>
          </p:nvPr>
        </p:nvSpPr>
        <p:spPr>
          <a:xfrm>
            <a:off x="11054843" y="6304327"/>
            <a:ext cx="355600" cy="468400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/>
          <a:p>
            <a:pPr>
              <a:buClr>
                <a:srgbClr val="000000"/>
              </a:buClr>
            </a:pPr>
            <a:fld id="{00000000-1234-1234-1234-123412341234}" type="slidenum">
              <a:rPr lang="it"/>
              <a:pPr>
                <a:buClr>
                  <a:srgbClr val="000000"/>
                </a:buClr>
              </a:pPr>
              <a:t>114</a:t>
            </a:fld>
            <a:endParaRPr/>
          </a:p>
        </p:txBody>
      </p:sp>
      <p:sp>
        <p:nvSpPr>
          <p:cNvPr id="4374" name="Google Shape;4374;p84"/>
          <p:cNvSpPr txBox="1"/>
          <p:nvPr/>
        </p:nvSpPr>
        <p:spPr>
          <a:xfrm>
            <a:off x="415647" y="928160"/>
            <a:ext cx="50076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203200">
              <a:buClr>
                <a:schemeClr val="accent1"/>
              </a:buClr>
              <a:buSzPts val="1200"/>
            </a:pPr>
            <a:endParaRPr lang="it" sz="2400">
              <a:solidFill>
                <a:schemeClr val="dk1"/>
              </a:solidFill>
              <a:latin typeface="Ubuntu Mono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B60B56-6F45-BDB1-13FE-BBB2EBD38A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503" y="180326"/>
            <a:ext cx="10667548" cy="657050"/>
          </a:xfrm>
          <a:noFill/>
        </p:spPr>
        <p:txBody>
          <a:bodyPr vert="horz" lIns="0" tIns="0" rIns="0" bIns="0" rtlCol="0" anchor="ctr">
            <a:normAutofit/>
          </a:bodyPr>
          <a:lstStyle/>
          <a:p>
            <a:r>
              <a:rPr lang="en-US" sz="3800">
                <a:ea typeface="Roboto"/>
                <a:cs typeface="Roboto"/>
              </a:rPr>
              <a:t>uArch optimization: Slide Unit</a:t>
            </a:r>
            <a:endParaRPr lang="en-US" sz="3800"/>
          </a:p>
        </p:txBody>
      </p:sp>
      <p:sp>
        <p:nvSpPr>
          <p:cNvPr id="11" name="Google Shape;4374;p84">
            <a:extLst>
              <a:ext uri="{FF2B5EF4-FFF2-40B4-BE49-F238E27FC236}">
                <a16:creationId xmlns:a16="http://schemas.microsoft.com/office/drawing/2014/main" id="{304544DC-4F00-C00E-8ABE-A4ECCDD27CA5}"/>
              </a:ext>
            </a:extLst>
          </p:cNvPr>
          <p:cNvSpPr txBox="1"/>
          <p:nvPr/>
        </p:nvSpPr>
        <p:spPr>
          <a:xfrm>
            <a:off x="312636" y="963156"/>
            <a:ext cx="5477970" cy="36317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203200"/>
            <a:r>
              <a:rPr lang="it" sz="2000">
                <a:solidFill>
                  <a:schemeClr val="dk1"/>
                </a:solidFill>
                <a:latin typeface="Calibri Light"/>
                <a:cs typeface="Calibri Light"/>
              </a:rPr>
              <a:t>SLDU made scaling up to 16 </a:t>
            </a:r>
            <a:r>
              <a:rPr lang="it" sz="2000" err="1">
                <a:solidFill>
                  <a:schemeClr val="dk1"/>
                </a:solidFill>
                <a:latin typeface="Calibri Light"/>
                <a:cs typeface="Calibri Light"/>
              </a:rPr>
              <a:t>lanes</a:t>
            </a:r>
            <a:r>
              <a:rPr lang="it" sz="2000">
                <a:solidFill>
                  <a:schemeClr val="dk1"/>
                </a:solidFill>
                <a:latin typeface="Calibri Light"/>
                <a:cs typeface="Calibri Light"/>
              </a:rPr>
              <a:t> </a:t>
            </a:r>
            <a:r>
              <a:rPr lang="it" sz="2000" err="1">
                <a:solidFill>
                  <a:schemeClr val="dk1"/>
                </a:solidFill>
                <a:latin typeface="Calibri Light"/>
                <a:cs typeface="Calibri Light"/>
              </a:rPr>
              <a:t>impossible</a:t>
            </a:r>
            <a:endParaRPr lang="it" sz="2000">
              <a:solidFill>
                <a:schemeClr val="dk1"/>
              </a:solidFill>
              <a:latin typeface="Calibri Light"/>
              <a:cs typeface="Calibri Light"/>
            </a:endParaRPr>
          </a:p>
          <a:p>
            <a:pPr marL="546100" indent="-342900">
              <a:buFont typeface="Arial"/>
              <a:buChar char="•"/>
            </a:pPr>
            <a:r>
              <a:rPr lang="it" sz="2000" err="1">
                <a:solidFill>
                  <a:schemeClr val="dk1"/>
                </a:solidFill>
                <a:cs typeface="Calibri Light"/>
              </a:rPr>
              <a:t>Exponential</a:t>
            </a:r>
            <a:r>
              <a:rPr lang="it" sz="2000">
                <a:solidFill>
                  <a:schemeClr val="dk1"/>
                </a:solidFill>
                <a:cs typeface="Calibri Light"/>
              </a:rPr>
              <a:t> </a:t>
            </a:r>
            <a:r>
              <a:rPr lang="it" sz="2000" err="1">
                <a:solidFill>
                  <a:schemeClr val="dk1"/>
                </a:solidFill>
                <a:cs typeface="Calibri Light"/>
              </a:rPr>
              <a:t>growth</a:t>
            </a:r>
            <a:r>
              <a:rPr lang="it" sz="2000">
                <a:solidFill>
                  <a:schemeClr val="dk1"/>
                </a:solidFill>
                <a:cs typeface="Calibri Light"/>
              </a:rPr>
              <a:t> after P&amp;R</a:t>
            </a:r>
          </a:p>
          <a:p>
            <a:pPr marL="546100" indent="-342900">
              <a:buFont typeface="Arial"/>
              <a:buChar char="•"/>
            </a:pPr>
            <a:endParaRPr lang="it" sz="2000">
              <a:solidFill>
                <a:schemeClr val="dk1"/>
              </a:solidFill>
              <a:latin typeface="Calibri Light"/>
              <a:cs typeface="Calibri Light"/>
            </a:endParaRPr>
          </a:p>
          <a:p>
            <a:pPr marL="546100" indent="-342900">
              <a:buFont typeface="Arial"/>
              <a:buChar char="•"/>
            </a:pPr>
            <a:endParaRPr lang="it" sz="2000">
              <a:solidFill>
                <a:schemeClr val="dk1"/>
              </a:solidFill>
              <a:latin typeface="Calibri Light"/>
              <a:cs typeface="Calibri Light"/>
            </a:endParaRPr>
          </a:p>
          <a:p>
            <a:pPr marL="546100" indent="-342900">
              <a:buFont typeface="Arial"/>
              <a:buChar char="•"/>
            </a:pPr>
            <a:endParaRPr lang="it" sz="2000">
              <a:solidFill>
                <a:schemeClr val="dk1"/>
              </a:solidFill>
              <a:latin typeface="Calibri Light"/>
              <a:cs typeface="Calibri Light"/>
            </a:endParaRPr>
          </a:p>
          <a:p>
            <a:pPr marL="546100" indent="-342900">
              <a:buFont typeface="Arial"/>
              <a:buChar char="•"/>
            </a:pPr>
            <a:endParaRPr lang="it" sz="2000">
              <a:solidFill>
                <a:schemeClr val="dk1"/>
              </a:solidFill>
              <a:latin typeface="Calibri Light"/>
              <a:cs typeface="Calibri Light"/>
            </a:endParaRPr>
          </a:p>
          <a:p>
            <a:pPr marL="203200"/>
            <a:r>
              <a:rPr lang="it" sz="2000" err="1">
                <a:solidFill>
                  <a:schemeClr val="dk1"/>
                </a:solidFill>
                <a:latin typeface="Calibri Light"/>
                <a:cs typeface="Calibri Light"/>
              </a:rPr>
              <a:t>All</a:t>
            </a:r>
            <a:r>
              <a:rPr lang="it" sz="2000">
                <a:solidFill>
                  <a:schemeClr val="dk1"/>
                </a:solidFill>
                <a:latin typeface="Calibri Light"/>
                <a:cs typeface="Calibri Light"/>
              </a:rPr>
              <a:t>-to-</a:t>
            </a:r>
            <a:r>
              <a:rPr lang="it" sz="2000" err="1">
                <a:solidFill>
                  <a:schemeClr val="dk1"/>
                </a:solidFill>
                <a:latin typeface="Calibri Light"/>
                <a:cs typeface="Calibri Light"/>
              </a:rPr>
              <a:t>all</a:t>
            </a:r>
            <a:r>
              <a:rPr lang="it" sz="2000">
                <a:solidFill>
                  <a:schemeClr val="dk1"/>
                </a:solidFill>
                <a:latin typeface="Calibri Light"/>
                <a:cs typeface="Calibri Light"/>
              </a:rPr>
              <a:t> byte connections scale ~L^2</a:t>
            </a:r>
          </a:p>
          <a:p>
            <a:pPr marL="203200"/>
            <a:br>
              <a:rPr lang="it" sz="2000">
                <a:latin typeface="Calibri Light"/>
                <a:cs typeface="Calibri Light"/>
              </a:rPr>
            </a:br>
            <a:r>
              <a:rPr lang="it" sz="2000">
                <a:solidFill>
                  <a:schemeClr val="dk1"/>
                </a:solidFill>
                <a:latin typeface="Calibri Light"/>
                <a:cs typeface="Calibri Light"/>
              </a:rPr>
              <a:t>Do </a:t>
            </a:r>
            <a:r>
              <a:rPr lang="it" sz="2000" err="1">
                <a:solidFill>
                  <a:schemeClr val="dk1"/>
                </a:solidFill>
                <a:latin typeface="Calibri Light"/>
                <a:cs typeface="Calibri Light"/>
              </a:rPr>
              <a:t>we</a:t>
            </a:r>
            <a:r>
              <a:rPr lang="it" sz="2000">
                <a:solidFill>
                  <a:schemeClr val="dk1"/>
                </a:solidFill>
                <a:latin typeface="Calibri Light"/>
                <a:cs typeface="Calibri Light"/>
              </a:rPr>
              <a:t> </a:t>
            </a:r>
            <a:r>
              <a:rPr lang="it" sz="2000" err="1">
                <a:solidFill>
                  <a:schemeClr val="dk1"/>
                </a:solidFill>
                <a:latin typeface="Calibri Light"/>
                <a:cs typeface="Calibri Light"/>
              </a:rPr>
              <a:t>need</a:t>
            </a:r>
            <a:r>
              <a:rPr lang="it" sz="2000">
                <a:solidFill>
                  <a:schemeClr val="dk1"/>
                </a:solidFill>
                <a:latin typeface="Calibri Light"/>
                <a:cs typeface="Calibri Light"/>
              </a:rPr>
              <a:t> to support </a:t>
            </a:r>
            <a:r>
              <a:rPr lang="it" sz="2000" err="1">
                <a:solidFill>
                  <a:schemeClr val="dk1"/>
                </a:solidFill>
                <a:latin typeface="Calibri Light"/>
                <a:cs typeface="Calibri Light"/>
              </a:rPr>
              <a:t>whichever</a:t>
            </a:r>
            <a:r>
              <a:rPr lang="it" sz="2000">
                <a:solidFill>
                  <a:schemeClr val="dk1"/>
                </a:solidFill>
                <a:latin typeface="Calibri Light"/>
                <a:cs typeface="Calibri Light"/>
              </a:rPr>
              <a:t> slide </a:t>
            </a:r>
            <a:r>
              <a:rPr lang="it" sz="2000" err="1">
                <a:solidFill>
                  <a:schemeClr val="dk1"/>
                </a:solidFill>
                <a:latin typeface="Calibri Light"/>
                <a:cs typeface="Calibri Light"/>
              </a:rPr>
              <a:t>amount</a:t>
            </a:r>
            <a:r>
              <a:rPr lang="it" sz="2000">
                <a:solidFill>
                  <a:schemeClr val="dk1"/>
                </a:solidFill>
                <a:latin typeface="Calibri Light"/>
                <a:cs typeface="Calibri Light"/>
              </a:rPr>
              <a:t>?</a:t>
            </a:r>
          </a:p>
          <a:p>
            <a:pPr marL="203200"/>
            <a:endParaRPr lang="it" sz="2000">
              <a:solidFill>
                <a:schemeClr val="dk1"/>
              </a:solidFill>
              <a:latin typeface="Calibri Light"/>
              <a:cs typeface="Calibri Light"/>
            </a:endParaRPr>
          </a:p>
          <a:p>
            <a:pPr marL="203200"/>
            <a:endParaRPr lang="it" sz="2000">
              <a:solidFill>
                <a:schemeClr val="dk1"/>
              </a:solidFill>
              <a:latin typeface="Calibri Light"/>
              <a:cs typeface="Calibri Light"/>
            </a:endParaRPr>
          </a:p>
        </p:txBody>
      </p:sp>
      <p:graphicFrame>
        <p:nvGraphicFramePr>
          <p:cNvPr id="15" name="Tabella 14">
            <a:extLst>
              <a:ext uri="{FF2B5EF4-FFF2-40B4-BE49-F238E27FC236}">
                <a16:creationId xmlns:a16="http://schemas.microsoft.com/office/drawing/2014/main" id="{74F6592D-D7BC-5B54-EF5C-17C176F087B8}"/>
              </a:ext>
            </a:extLst>
          </p:cNvPr>
          <p:cNvGraphicFramePr>
            <a:graphicFrameLocks noGrp="1"/>
          </p:cNvGraphicFramePr>
          <p:nvPr/>
        </p:nvGraphicFramePr>
        <p:xfrm>
          <a:off x="376296" y="1928518"/>
          <a:ext cx="5277225" cy="7023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5445">
                  <a:extLst>
                    <a:ext uri="{9D8B030D-6E8A-4147-A177-3AD203B41FA5}">
                      <a16:colId xmlns:a16="http://schemas.microsoft.com/office/drawing/2014/main" val="2096815930"/>
                    </a:ext>
                  </a:extLst>
                </a:gridCol>
                <a:gridCol w="1055445">
                  <a:extLst>
                    <a:ext uri="{9D8B030D-6E8A-4147-A177-3AD203B41FA5}">
                      <a16:colId xmlns:a16="http://schemas.microsoft.com/office/drawing/2014/main" val="4021630204"/>
                    </a:ext>
                  </a:extLst>
                </a:gridCol>
                <a:gridCol w="1055445">
                  <a:extLst>
                    <a:ext uri="{9D8B030D-6E8A-4147-A177-3AD203B41FA5}">
                      <a16:colId xmlns:a16="http://schemas.microsoft.com/office/drawing/2014/main" val="410544267"/>
                    </a:ext>
                  </a:extLst>
                </a:gridCol>
                <a:gridCol w="1055445">
                  <a:extLst>
                    <a:ext uri="{9D8B030D-6E8A-4147-A177-3AD203B41FA5}">
                      <a16:colId xmlns:a16="http://schemas.microsoft.com/office/drawing/2014/main" val="1872190128"/>
                    </a:ext>
                  </a:extLst>
                </a:gridCol>
                <a:gridCol w="1055445">
                  <a:extLst>
                    <a:ext uri="{9D8B030D-6E8A-4147-A177-3AD203B41FA5}">
                      <a16:colId xmlns:a16="http://schemas.microsoft.com/office/drawing/2014/main" val="1266460381"/>
                    </a:ext>
                  </a:extLst>
                </a:gridCol>
              </a:tblGrid>
              <a:tr h="260341">
                <a:tc>
                  <a:txBody>
                    <a:bodyPr/>
                    <a:lstStyle/>
                    <a:p>
                      <a:pPr rtl="0" fontAlgn="b"/>
                      <a:r>
                        <a:rPr lang="it-IT" sz="1400">
                          <a:solidFill>
                            <a:schemeClr val="tx1"/>
                          </a:solidFill>
                          <a:effectLst/>
                        </a:rPr>
                        <a:t>Area [</a:t>
                      </a:r>
                      <a:r>
                        <a:rPr lang="it-IT" sz="1400" err="1">
                          <a:solidFill>
                            <a:schemeClr val="tx1"/>
                          </a:solidFill>
                          <a:effectLst/>
                        </a:rPr>
                        <a:t>kGE</a:t>
                      </a:r>
                      <a:r>
                        <a:rPr lang="it-IT" sz="1400">
                          <a:solidFill>
                            <a:schemeClr val="tx1"/>
                          </a:solidFill>
                          <a:effectLst/>
                        </a:rPr>
                        <a:t>]</a:t>
                      </a:r>
                    </a:p>
                  </a:txBody>
                  <a:tcPr marL="28575" marR="28575" marT="19050" marB="19050" anchor="b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400">
                          <a:solidFill>
                            <a:schemeClr val="tx1"/>
                          </a:solidFill>
                          <a:effectLst/>
                        </a:rPr>
                        <a:t>2L</a:t>
                      </a:r>
                    </a:p>
                  </a:txBody>
                  <a:tcPr marL="28575" marR="28575" marT="19050" marB="19050" anchor="b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400">
                          <a:solidFill>
                            <a:schemeClr val="tx1"/>
                          </a:solidFill>
                          <a:effectLst/>
                        </a:rPr>
                        <a:t>4L</a:t>
                      </a:r>
                    </a:p>
                  </a:txBody>
                  <a:tcPr marL="28575" marR="28575" marT="19050" marB="19050" anchor="b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400">
                          <a:solidFill>
                            <a:schemeClr val="tx1"/>
                          </a:solidFill>
                          <a:effectLst/>
                        </a:rPr>
                        <a:t>8L</a:t>
                      </a:r>
                    </a:p>
                  </a:txBody>
                  <a:tcPr marL="28575" marR="28575" marT="19050" marB="19050" anchor="b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400">
                          <a:solidFill>
                            <a:schemeClr val="tx1"/>
                          </a:solidFill>
                          <a:effectLst/>
                        </a:rPr>
                        <a:t>16L</a:t>
                      </a:r>
                    </a:p>
                  </a:txBody>
                  <a:tcPr marL="28575" marR="28575" marT="19050" marB="19050" anchor="b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0846917"/>
                  </a:ext>
                </a:extLst>
              </a:tr>
              <a:tr h="171081">
                <a:tc>
                  <a:txBody>
                    <a:bodyPr/>
                    <a:lstStyle/>
                    <a:p>
                      <a:pPr rtl="0" fontAlgn="b"/>
                      <a:r>
                        <a:rPr lang="it-IT" sz="1200">
                          <a:effectLst/>
                        </a:rPr>
                        <a:t>New SLDU</a:t>
                      </a:r>
                      <a:endParaRPr lang="it-IT" sz="1200">
                        <a:effectLst/>
                        <a:latin typeface="Calibri"/>
                      </a:endParaRPr>
                    </a:p>
                  </a:txBody>
                  <a:tcPr marL="28575" marR="28575" marT="19050" marB="1905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>
                          <a:effectLst/>
                        </a:rPr>
                        <a:t>24</a:t>
                      </a:r>
                      <a:endParaRPr lang="it-IT" sz="1200">
                        <a:effectLst/>
                        <a:latin typeface="Calibri"/>
                      </a:endParaRPr>
                    </a:p>
                  </a:txBody>
                  <a:tcPr marL="28575" marR="28575" marT="19050" marB="1905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>
                          <a:effectLst/>
                        </a:rPr>
                        <a:t>48 (2.0×)</a:t>
                      </a:r>
                      <a:endParaRPr lang="it-IT" sz="1200">
                        <a:effectLst/>
                        <a:latin typeface="Calibri"/>
                      </a:endParaRPr>
                    </a:p>
                  </a:txBody>
                  <a:tcPr marL="28575" marR="28575" marT="19050" marB="1905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>
                          <a:effectLst/>
                        </a:rPr>
                        <a:t>94 (2.0×)</a:t>
                      </a:r>
                      <a:endParaRPr lang="it-IT" sz="1200">
                        <a:effectLst/>
                        <a:latin typeface="Calibri"/>
                      </a:endParaRPr>
                    </a:p>
                  </a:txBody>
                  <a:tcPr marL="28575" marR="28575" marT="19050" marB="1905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>
                          <a:effectLst/>
                        </a:rPr>
                        <a:t>196 (2.1×)</a:t>
                      </a:r>
                      <a:endParaRPr lang="it-IT" sz="1200">
                        <a:effectLst/>
                        <a:latin typeface="Calibri"/>
                      </a:endParaRPr>
                    </a:p>
                  </a:txBody>
                  <a:tcPr marL="28575" marR="28575" marT="19050" marB="1905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4783210"/>
                  </a:ext>
                </a:extLst>
              </a:tr>
              <a:tr h="171081">
                <a:tc>
                  <a:txBody>
                    <a:bodyPr/>
                    <a:lstStyle/>
                    <a:p>
                      <a:pPr rtl="0" fontAlgn="b"/>
                      <a:r>
                        <a:rPr lang="it-IT" sz="1200" err="1">
                          <a:effectLst/>
                        </a:rPr>
                        <a:t>Old</a:t>
                      </a:r>
                      <a:r>
                        <a:rPr lang="it-IT" sz="1200">
                          <a:effectLst/>
                        </a:rPr>
                        <a:t> SLDU</a:t>
                      </a:r>
                      <a:endParaRPr lang="it-IT" sz="12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19050" marB="19050" anchor="b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>
                          <a:effectLst/>
                        </a:rPr>
                        <a:t>39</a:t>
                      </a:r>
                      <a:endParaRPr lang="it-IT" sz="12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19050" marB="19050" anchor="b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>
                          <a:effectLst/>
                        </a:rPr>
                        <a:t>131 (3.4×)</a:t>
                      </a:r>
                      <a:endParaRPr lang="it-IT" sz="12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19050" marB="19050" anchor="b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>
                          <a:effectLst/>
                        </a:rPr>
                        <a:t>577 (4.4×)</a:t>
                      </a:r>
                      <a:endParaRPr lang="it-IT" sz="12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19050" marB="19050" anchor="b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>
                          <a:effectLst/>
                        </a:rPr>
                        <a:t>2900 (5.0×)</a:t>
                      </a:r>
                      <a:endParaRPr lang="it-IT" sz="12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19050" marB="19050" anchor="b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89570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18412672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2" name="Google Shape;4372;p84"/>
          <p:cNvSpPr txBox="1">
            <a:spLocks noGrp="1"/>
          </p:cNvSpPr>
          <p:nvPr>
            <p:ph type="sldNum" idx="12"/>
          </p:nvPr>
        </p:nvSpPr>
        <p:spPr>
          <a:xfrm>
            <a:off x="11054843" y="6304327"/>
            <a:ext cx="355600" cy="468400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/>
          <a:p>
            <a:pPr>
              <a:buClr>
                <a:srgbClr val="000000"/>
              </a:buClr>
            </a:pPr>
            <a:fld id="{00000000-1234-1234-1234-123412341234}" type="slidenum">
              <a:rPr lang="it"/>
              <a:pPr>
                <a:buClr>
                  <a:srgbClr val="000000"/>
                </a:buClr>
              </a:pPr>
              <a:t>115</a:t>
            </a:fld>
            <a:endParaRPr/>
          </a:p>
        </p:txBody>
      </p:sp>
      <p:sp>
        <p:nvSpPr>
          <p:cNvPr id="4374" name="Google Shape;4374;p84"/>
          <p:cNvSpPr txBox="1"/>
          <p:nvPr/>
        </p:nvSpPr>
        <p:spPr>
          <a:xfrm>
            <a:off x="415647" y="928160"/>
            <a:ext cx="50076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203200">
              <a:buClr>
                <a:schemeClr val="accent1"/>
              </a:buClr>
              <a:buSzPts val="1200"/>
            </a:pPr>
            <a:endParaRPr lang="it" sz="2400">
              <a:solidFill>
                <a:schemeClr val="dk1"/>
              </a:solidFill>
              <a:latin typeface="Ubuntu Mono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B60B56-6F45-BDB1-13FE-BBB2EBD38A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503" y="180326"/>
            <a:ext cx="10667548" cy="657050"/>
          </a:xfrm>
          <a:noFill/>
        </p:spPr>
        <p:txBody>
          <a:bodyPr vert="horz" lIns="0" tIns="0" rIns="0" bIns="0" rtlCol="0" anchor="ctr">
            <a:normAutofit/>
          </a:bodyPr>
          <a:lstStyle/>
          <a:p>
            <a:r>
              <a:rPr lang="en-US" sz="3800" err="1">
                <a:ea typeface="Roboto"/>
                <a:cs typeface="Roboto"/>
              </a:rPr>
              <a:t>uArch</a:t>
            </a:r>
            <a:r>
              <a:rPr lang="en-US" sz="3800">
                <a:ea typeface="Roboto"/>
                <a:cs typeface="Roboto"/>
              </a:rPr>
              <a:t> optimization: Slide Unit</a:t>
            </a:r>
            <a:endParaRPr lang="en-US" sz="3800"/>
          </a:p>
        </p:txBody>
      </p:sp>
      <p:pic>
        <p:nvPicPr>
          <p:cNvPr id="3" name="Immagine 2" descr="Immagine che contiene testo, schermata, diagramma, numero&#10;&#10;Descrizione generata automaticamente">
            <a:extLst>
              <a:ext uri="{FF2B5EF4-FFF2-40B4-BE49-F238E27FC236}">
                <a16:creationId xmlns:a16="http://schemas.microsoft.com/office/drawing/2014/main" id="{DA00DE0C-AA55-3ED8-BBDC-EF6B7EA5E8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5585" y="2483712"/>
            <a:ext cx="4342459" cy="1561319"/>
          </a:xfrm>
          <a:prstGeom prst="rect">
            <a:avLst/>
          </a:prstGeom>
        </p:spPr>
      </p:pic>
      <p:pic>
        <p:nvPicPr>
          <p:cNvPr id="6" name="Immagine 5" descr="Immagine che contiene testo, linea, Diagramma, schermata&#10;&#10;Descrizione generata automaticamente">
            <a:extLst>
              <a:ext uri="{FF2B5EF4-FFF2-40B4-BE49-F238E27FC236}">
                <a16:creationId xmlns:a16="http://schemas.microsoft.com/office/drawing/2014/main" id="{F6416E38-4E3D-A28E-D077-071398D40C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5586" y="4048450"/>
            <a:ext cx="4342459" cy="2721619"/>
          </a:xfrm>
          <a:prstGeom prst="rect">
            <a:avLst/>
          </a:prstGeom>
        </p:spPr>
      </p:pic>
      <p:pic>
        <p:nvPicPr>
          <p:cNvPr id="7" name="Immagine 6" descr="Immagine che contiene testo, linea, diagramma, Diagramma&#10;&#10;Descrizione generata automaticamente">
            <a:extLst>
              <a:ext uri="{FF2B5EF4-FFF2-40B4-BE49-F238E27FC236}">
                <a16:creationId xmlns:a16="http://schemas.microsoft.com/office/drawing/2014/main" id="{61F744B8-B502-3C5E-B3B9-0BEF924171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3214" y="328417"/>
            <a:ext cx="4267200" cy="2099536"/>
          </a:xfrm>
          <a:prstGeom prst="rect">
            <a:avLst/>
          </a:prstGeom>
        </p:spPr>
      </p:pic>
      <p:sp>
        <p:nvSpPr>
          <p:cNvPr id="11" name="Google Shape;4374;p84">
            <a:extLst>
              <a:ext uri="{FF2B5EF4-FFF2-40B4-BE49-F238E27FC236}">
                <a16:creationId xmlns:a16="http://schemas.microsoft.com/office/drawing/2014/main" id="{304544DC-4F00-C00E-8ABE-A4ECCDD27CA5}"/>
              </a:ext>
            </a:extLst>
          </p:cNvPr>
          <p:cNvSpPr txBox="1"/>
          <p:nvPr/>
        </p:nvSpPr>
        <p:spPr>
          <a:xfrm>
            <a:off x="312636" y="963156"/>
            <a:ext cx="5477970" cy="4247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203200"/>
            <a:r>
              <a:rPr lang="it" sz="2000">
                <a:solidFill>
                  <a:schemeClr val="dk1"/>
                </a:solidFill>
                <a:latin typeface="Calibri Light"/>
                <a:cs typeface="Calibri Light"/>
              </a:rPr>
              <a:t>SLDU made scaling up to 16 </a:t>
            </a:r>
            <a:r>
              <a:rPr lang="it" sz="2000" err="1">
                <a:solidFill>
                  <a:schemeClr val="dk1"/>
                </a:solidFill>
                <a:latin typeface="Calibri Light"/>
                <a:cs typeface="Calibri Light"/>
              </a:rPr>
              <a:t>lanes</a:t>
            </a:r>
            <a:r>
              <a:rPr lang="it" sz="2000">
                <a:solidFill>
                  <a:schemeClr val="dk1"/>
                </a:solidFill>
                <a:latin typeface="Calibri Light"/>
                <a:cs typeface="Calibri Light"/>
              </a:rPr>
              <a:t> </a:t>
            </a:r>
            <a:r>
              <a:rPr lang="it" sz="2000" err="1">
                <a:solidFill>
                  <a:schemeClr val="dk1"/>
                </a:solidFill>
                <a:latin typeface="Calibri Light"/>
                <a:cs typeface="Calibri Light"/>
              </a:rPr>
              <a:t>impossible</a:t>
            </a:r>
            <a:endParaRPr lang="it" sz="2000">
              <a:solidFill>
                <a:schemeClr val="dk1"/>
              </a:solidFill>
              <a:latin typeface="Calibri Light"/>
              <a:cs typeface="Calibri Light"/>
            </a:endParaRPr>
          </a:p>
          <a:p>
            <a:pPr marL="546100" indent="-342900">
              <a:buFont typeface="Arial"/>
              <a:buChar char="•"/>
            </a:pPr>
            <a:r>
              <a:rPr lang="it" sz="2000" err="1">
                <a:solidFill>
                  <a:schemeClr val="dk1"/>
                </a:solidFill>
                <a:cs typeface="Calibri Light"/>
              </a:rPr>
              <a:t>Exponential</a:t>
            </a:r>
            <a:r>
              <a:rPr lang="it" sz="2000">
                <a:solidFill>
                  <a:schemeClr val="dk1"/>
                </a:solidFill>
                <a:cs typeface="Calibri Light"/>
              </a:rPr>
              <a:t> </a:t>
            </a:r>
            <a:r>
              <a:rPr lang="it" sz="2000" err="1">
                <a:solidFill>
                  <a:schemeClr val="dk1"/>
                </a:solidFill>
                <a:cs typeface="Calibri Light"/>
              </a:rPr>
              <a:t>growth</a:t>
            </a:r>
            <a:endParaRPr lang="it" sz="2000">
              <a:solidFill>
                <a:schemeClr val="dk1"/>
              </a:solidFill>
              <a:cs typeface="Calibri Light"/>
            </a:endParaRPr>
          </a:p>
          <a:p>
            <a:pPr marL="546100" indent="-342900">
              <a:buFont typeface="Arial"/>
              <a:buChar char="•"/>
            </a:pPr>
            <a:endParaRPr lang="it" sz="2000">
              <a:solidFill>
                <a:schemeClr val="dk1"/>
              </a:solidFill>
              <a:latin typeface="Calibri Light"/>
              <a:cs typeface="Calibri Light"/>
            </a:endParaRPr>
          </a:p>
          <a:p>
            <a:pPr marL="546100" indent="-342900">
              <a:buFont typeface="Arial"/>
              <a:buChar char="•"/>
            </a:pPr>
            <a:endParaRPr lang="it" sz="2000">
              <a:solidFill>
                <a:schemeClr val="dk1"/>
              </a:solidFill>
              <a:latin typeface="Calibri Light"/>
              <a:cs typeface="Calibri Light"/>
            </a:endParaRPr>
          </a:p>
          <a:p>
            <a:pPr marL="546100" indent="-342900">
              <a:buFont typeface="Arial"/>
              <a:buChar char="•"/>
            </a:pPr>
            <a:endParaRPr lang="it" sz="2000">
              <a:solidFill>
                <a:schemeClr val="dk1"/>
              </a:solidFill>
              <a:latin typeface="Calibri Light"/>
              <a:cs typeface="Calibri Light"/>
            </a:endParaRPr>
          </a:p>
          <a:p>
            <a:pPr marL="546100" indent="-342900">
              <a:buFont typeface="Arial"/>
              <a:buChar char="•"/>
            </a:pPr>
            <a:endParaRPr lang="it" sz="2000">
              <a:solidFill>
                <a:schemeClr val="dk1"/>
              </a:solidFill>
              <a:latin typeface="Calibri Light"/>
              <a:cs typeface="Calibri Light"/>
            </a:endParaRPr>
          </a:p>
          <a:p>
            <a:pPr marL="203200"/>
            <a:r>
              <a:rPr lang="it" sz="2000" err="1">
                <a:solidFill>
                  <a:schemeClr val="dk1"/>
                </a:solidFill>
                <a:latin typeface="Calibri Light"/>
                <a:cs typeface="Calibri Light"/>
              </a:rPr>
              <a:t>All</a:t>
            </a:r>
            <a:r>
              <a:rPr lang="it" sz="2000">
                <a:solidFill>
                  <a:schemeClr val="dk1"/>
                </a:solidFill>
                <a:latin typeface="Calibri Light"/>
                <a:cs typeface="Calibri Light"/>
              </a:rPr>
              <a:t>-to-</a:t>
            </a:r>
            <a:r>
              <a:rPr lang="it" sz="2000" err="1">
                <a:solidFill>
                  <a:schemeClr val="dk1"/>
                </a:solidFill>
                <a:latin typeface="Calibri Light"/>
                <a:cs typeface="Calibri Light"/>
              </a:rPr>
              <a:t>all</a:t>
            </a:r>
            <a:r>
              <a:rPr lang="it" sz="2000">
                <a:solidFill>
                  <a:schemeClr val="dk1"/>
                </a:solidFill>
                <a:latin typeface="Calibri Light"/>
                <a:cs typeface="Calibri Light"/>
              </a:rPr>
              <a:t> byte connections scale ~L^2</a:t>
            </a:r>
          </a:p>
          <a:p>
            <a:pPr marL="203200"/>
            <a:br>
              <a:rPr lang="it" sz="2000">
                <a:solidFill>
                  <a:schemeClr val="dk1"/>
                </a:solidFill>
                <a:latin typeface="Calibri Light"/>
                <a:cs typeface="Calibri Light"/>
              </a:rPr>
            </a:br>
            <a:r>
              <a:rPr lang="it" sz="2000">
                <a:solidFill>
                  <a:schemeClr val="dk1"/>
                </a:solidFill>
                <a:latin typeface="Calibri Light"/>
                <a:cs typeface="Calibri Light"/>
              </a:rPr>
              <a:t>Do </a:t>
            </a:r>
            <a:r>
              <a:rPr lang="it" sz="2000" err="1">
                <a:solidFill>
                  <a:schemeClr val="dk1"/>
                </a:solidFill>
                <a:latin typeface="Calibri Light"/>
                <a:cs typeface="Calibri Light"/>
              </a:rPr>
              <a:t>we</a:t>
            </a:r>
            <a:r>
              <a:rPr lang="it" sz="2000">
                <a:solidFill>
                  <a:schemeClr val="dk1"/>
                </a:solidFill>
                <a:latin typeface="Calibri Light"/>
                <a:cs typeface="Calibri Light"/>
              </a:rPr>
              <a:t> </a:t>
            </a:r>
            <a:r>
              <a:rPr lang="it" sz="2000" err="1">
                <a:solidFill>
                  <a:schemeClr val="dk1"/>
                </a:solidFill>
                <a:latin typeface="Calibri Light"/>
                <a:cs typeface="Calibri Light"/>
              </a:rPr>
              <a:t>need</a:t>
            </a:r>
            <a:r>
              <a:rPr lang="it" sz="2000">
                <a:solidFill>
                  <a:schemeClr val="dk1"/>
                </a:solidFill>
                <a:latin typeface="Calibri Light"/>
                <a:cs typeface="Calibri Light"/>
              </a:rPr>
              <a:t> to support </a:t>
            </a:r>
            <a:r>
              <a:rPr lang="it" sz="2000" err="1">
                <a:solidFill>
                  <a:schemeClr val="dk1"/>
                </a:solidFill>
                <a:latin typeface="Calibri Light"/>
                <a:cs typeface="Calibri Light"/>
              </a:rPr>
              <a:t>whichever</a:t>
            </a:r>
            <a:r>
              <a:rPr lang="it" sz="2000">
                <a:solidFill>
                  <a:schemeClr val="dk1"/>
                </a:solidFill>
                <a:latin typeface="Calibri Light"/>
                <a:cs typeface="Calibri Light"/>
              </a:rPr>
              <a:t> slide </a:t>
            </a:r>
            <a:r>
              <a:rPr lang="it" sz="2000" err="1">
                <a:solidFill>
                  <a:schemeClr val="dk1"/>
                </a:solidFill>
                <a:latin typeface="Calibri Light"/>
                <a:cs typeface="Calibri Light"/>
              </a:rPr>
              <a:t>amount</a:t>
            </a:r>
            <a:r>
              <a:rPr lang="it" sz="2000">
                <a:solidFill>
                  <a:schemeClr val="dk1"/>
                </a:solidFill>
                <a:latin typeface="Calibri Light"/>
                <a:cs typeface="Calibri Light"/>
              </a:rPr>
              <a:t>?</a:t>
            </a:r>
          </a:p>
          <a:p>
            <a:pPr marL="203200"/>
            <a:endParaRPr lang="it" sz="2000">
              <a:solidFill>
                <a:schemeClr val="dk1"/>
              </a:solidFill>
              <a:latin typeface="Calibri Light"/>
              <a:cs typeface="Calibri Light"/>
            </a:endParaRPr>
          </a:p>
          <a:p>
            <a:pPr marL="203200"/>
            <a:r>
              <a:rPr lang="it" sz="2000">
                <a:solidFill>
                  <a:schemeClr val="dk1"/>
                </a:solidFill>
                <a:latin typeface="Calibri Light"/>
                <a:cs typeface="Calibri Light"/>
              </a:rPr>
              <a:t>Solution</a:t>
            </a:r>
          </a:p>
          <a:p>
            <a:pPr marL="546100" indent="-342900">
              <a:buFont typeface="Arial"/>
              <a:buChar char="•"/>
            </a:pPr>
            <a:r>
              <a:rPr lang="it" sz="2000">
                <a:solidFill>
                  <a:schemeClr val="dk1"/>
                </a:solidFill>
                <a:latin typeface="Calibri Light"/>
                <a:cs typeface="Calibri Light"/>
              </a:rPr>
              <a:t>Support </a:t>
            </a:r>
            <a:r>
              <a:rPr lang="it" sz="2000" err="1">
                <a:solidFill>
                  <a:schemeClr val="dk1"/>
                </a:solidFill>
                <a:latin typeface="Calibri Light"/>
                <a:cs typeface="Calibri Light"/>
              </a:rPr>
              <a:t>only</a:t>
            </a:r>
            <a:r>
              <a:rPr lang="it" sz="2000">
                <a:solidFill>
                  <a:schemeClr val="dk1"/>
                </a:solidFill>
                <a:latin typeface="Calibri Light"/>
                <a:cs typeface="Calibri Light"/>
              </a:rPr>
              <a:t> power-of-2 slide </a:t>
            </a:r>
            <a:r>
              <a:rPr lang="it" sz="2000" err="1">
                <a:solidFill>
                  <a:schemeClr val="dk1"/>
                </a:solidFill>
                <a:latin typeface="Calibri Light"/>
                <a:cs typeface="Calibri Light"/>
              </a:rPr>
              <a:t>amounts</a:t>
            </a:r>
          </a:p>
          <a:p>
            <a:pPr marL="546100" indent="-342900">
              <a:buFont typeface="Arial"/>
              <a:buChar char="•"/>
            </a:pPr>
            <a:r>
              <a:rPr lang="it" sz="2000" err="1">
                <a:solidFill>
                  <a:schemeClr val="dk1"/>
                </a:solidFill>
                <a:latin typeface="Calibri Light"/>
                <a:cs typeface="Calibri Light"/>
              </a:rPr>
              <a:t>Either</a:t>
            </a:r>
            <a:r>
              <a:rPr lang="it" sz="2000">
                <a:solidFill>
                  <a:schemeClr val="dk1"/>
                </a:solidFill>
                <a:latin typeface="Calibri Light"/>
                <a:cs typeface="Calibri Light"/>
              </a:rPr>
              <a:t> </a:t>
            </a:r>
            <a:r>
              <a:rPr lang="it" sz="2000" err="1">
                <a:solidFill>
                  <a:schemeClr val="dk1"/>
                </a:solidFill>
                <a:latin typeface="Calibri Light"/>
                <a:cs typeface="Calibri Light"/>
              </a:rPr>
              <a:t>reshuffle</a:t>
            </a:r>
            <a:r>
              <a:rPr lang="it" sz="2000">
                <a:solidFill>
                  <a:schemeClr val="dk1"/>
                </a:solidFill>
                <a:latin typeface="Calibri Light"/>
                <a:cs typeface="Calibri Light"/>
              </a:rPr>
              <a:t> OR slide</a:t>
            </a:r>
          </a:p>
        </p:txBody>
      </p:sp>
      <p:graphicFrame>
        <p:nvGraphicFramePr>
          <p:cNvPr id="15" name="Tabella 14">
            <a:extLst>
              <a:ext uri="{FF2B5EF4-FFF2-40B4-BE49-F238E27FC236}">
                <a16:creationId xmlns:a16="http://schemas.microsoft.com/office/drawing/2014/main" id="{74F6592D-D7BC-5B54-EF5C-17C176F087B8}"/>
              </a:ext>
            </a:extLst>
          </p:cNvPr>
          <p:cNvGraphicFramePr>
            <a:graphicFrameLocks noGrp="1"/>
          </p:cNvGraphicFramePr>
          <p:nvPr/>
        </p:nvGraphicFramePr>
        <p:xfrm>
          <a:off x="376296" y="1928518"/>
          <a:ext cx="5277225" cy="7023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5445">
                  <a:extLst>
                    <a:ext uri="{9D8B030D-6E8A-4147-A177-3AD203B41FA5}">
                      <a16:colId xmlns:a16="http://schemas.microsoft.com/office/drawing/2014/main" val="2096815930"/>
                    </a:ext>
                  </a:extLst>
                </a:gridCol>
                <a:gridCol w="1055445">
                  <a:extLst>
                    <a:ext uri="{9D8B030D-6E8A-4147-A177-3AD203B41FA5}">
                      <a16:colId xmlns:a16="http://schemas.microsoft.com/office/drawing/2014/main" val="4021630204"/>
                    </a:ext>
                  </a:extLst>
                </a:gridCol>
                <a:gridCol w="1055445">
                  <a:extLst>
                    <a:ext uri="{9D8B030D-6E8A-4147-A177-3AD203B41FA5}">
                      <a16:colId xmlns:a16="http://schemas.microsoft.com/office/drawing/2014/main" val="410544267"/>
                    </a:ext>
                  </a:extLst>
                </a:gridCol>
                <a:gridCol w="1055445">
                  <a:extLst>
                    <a:ext uri="{9D8B030D-6E8A-4147-A177-3AD203B41FA5}">
                      <a16:colId xmlns:a16="http://schemas.microsoft.com/office/drawing/2014/main" val="1872190128"/>
                    </a:ext>
                  </a:extLst>
                </a:gridCol>
                <a:gridCol w="1055445">
                  <a:extLst>
                    <a:ext uri="{9D8B030D-6E8A-4147-A177-3AD203B41FA5}">
                      <a16:colId xmlns:a16="http://schemas.microsoft.com/office/drawing/2014/main" val="1266460381"/>
                    </a:ext>
                  </a:extLst>
                </a:gridCol>
              </a:tblGrid>
              <a:tr h="260341">
                <a:tc>
                  <a:txBody>
                    <a:bodyPr/>
                    <a:lstStyle/>
                    <a:p>
                      <a:pPr rtl="0" fontAlgn="b"/>
                      <a:r>
                        <a:rPr lang="it-IT" sz="1400">
                          <a:solidFill>
                            <a:schemeClr val="tx1"/>
                          </a:solidFill>
                          <a:effectLst/>
                        </a:rPr>
                        <a:t>Area [</a:t>
                      </a:r>
                      <a:r>
                        <a:rPr lang="it-IT" sz="1400" err="1">
                          <a:solidFill>
                            <a:schemeClr val="tx1"/>
                          </a:solidFill>
                          <a:effectLst/>
                        </a:rPr>
                        <a:t>kGE</a:t>
                      </a:r>
                      <a:r>
                        <a:rPr lang="it-IT" sz="1400">
                          <a:solidFill>
                            <a:schemeClr val="tx1"/>
                          </a:solidFill>
                          <a:effectLst/>
                        </a:rPr>
                        <a:t>]</a:t>
                      </a:r>
                    </a:p>
                  </a:txBody>
                  <a:tcPr marL="28575" marR="28575" marT="19050" marB="19050" anchor="b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400">
                          <a:solidFill>
                            <a:schemeClr val="tx1"/>
                          </a:solidFill>
                          <a:effectLst/>
                        </a:rPr>
                        <a:t>2L</a:t>
                      </a:r>
                    </a:p>
                  </a:txBody>
                  <a:tcPr marL="28575" marR="28575" marT="19050" marB="19050" anchor="b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400">
                          <a:solidFill>
                            <a:schemeClr val="tx1"/>
                          </a:solidFill>
                          <a:effectLst/>
                        </a:rPr>
                        <a:t>4L</a:t>
                      </a:r>
                    </a:p>
                  </a:txBody>
                  <a:tcPr marL="28575" marR="28575" marT="19050" marB="19050" anchor="b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400">
                          <a:solidFill>
                            <a:schemeClr val="tx1"/>
                          </a:solidFill>
                          <a:effectLst/>
                        </a:rPr>
                        <a:t>8L</a:t>
                      </a:r>
                    </a:p>
                  </a:txBody>
                  <a:tcPr marL="28575" marR="28575" marT="19050" marB="19050" anchor="b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400">
                          <a:solidFill>
                            <a:schemeClr val="tx1"/>
                          </a:solidFill>
                          <a:effectLst/>
                        </a:rPr>
                        <a:t>16L</a:t>
                      </a:r>
                    </a:p>
                  </a:txBody>
                  <a:tcPr marL="28575" marR="28575" marT="19050" marB="19050" anchor="b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0846917"/>
                  </a:ext>
                </a:extLst>
              </a:tr>
              <a:tr h="171081">
                <a:tc>
                  <a:txBody>
                    <a:bodyPr/>
                    <a:lstStyle/>
                    <a:p>
                      <a:pPr rtl="0" fontAlgn="b"/>
                      <a:r>
                        <a:rPr lang="it-IT" sz="1200">
                          <a:effectLst/>
                        </a:rPr>
                        <a:t>New SLDU</a:t>
                      </a:r>
                      <a:endParaRPr lang="it-IT" sz="12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19050" marB="19050" anchor="b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>
                          <a:effectLst/>
                        </a:rPr>
                        <a:t>24</a:t>
                      </a:r>
                      <a:endParaRPr lang="it-IT" sz="12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19050" marB="19050" anchor="b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>
                          <a:effectLst/>
                        </a:rPr>
                        <a:t>48 (2.0×)</a:t>
                      </a:r>
                      <a:endParaRPr lang="it-IT" sz="12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19050" marB="19050" anchor="b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>
                          <a:effectLst/>
                        </a:rPr>
                        <a:t>94 (2.0×)</a:t>
                      </a:r>
                      <a:endParaRPr lang="it-IT" sz="12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19050" marB="19050" anchor="b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>
                          <a:effectLst/>
                        </a:rPr>
                        <a:t>196 (2.1×)</a:t>
                      </a:r>
                      <a:endParaRPr lang="it-IT" sz="12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19050" marB="19050" anchor="b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4783210"/>
                  </a:ext>
                </a:extLst>
              </a:tr>
              <a:tr h="171081">
                <a:tc>
                  <a:txBody>
                    <a:bodyPr/>
                    <a:lstStyle/>
                    <a:p>
                      <a:pPr rtl="0" fontAlgn="b"/>
                      <a:r>
                        <a:rPr lang="it-IT" sz="1200" err="1">
                          <a:effectLst/>
                        </a:rPr>
                        <a:t>Old</a:t>
                      </a:r>
                      <a:r>
                        <a:rPr lang="it-IT" sz="1200">
                          <a:effectLst/>
                        </a:rPr>
                        <a:t> SLDU</a:t>
                      </a:r>
                      <a:endParaRPr lang="it-IT" sz="12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19050" marB="19050" anchor="b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>
                          <a:effectLst/>
                        </a:rPr>
                        <a:t>39</a:t>
                      </a:r>
                      <a:endParaRPr lang="it-IT" sz="12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19050" marB="19050" anchor="b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>
                          <a:effectLst/>
                        </a:rPr>
                        <a:t>131 (3.4×)</a:t>
                      </a:r>
                      <a:endParaRPr lang="it-IT" sz="12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19050" marB="19050" anchor="b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>
                          <a:effectLst/>
                        </a:rPr>
                        <a:t>577 (4.4×)</a:t>
                      </a:r>
                      <a:endParaRPr lang="it-IT" sz="12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19050" marB="19050" anchor="b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t-IT" sz="1200">
                          <a:effectLst/>
                        </a:rPr>
                        <a:t>2900 (5.0×)</a:t>
                      </a:r>
                      <a:endParaRPr lang="it-IT" sz="12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19050" marB="19050" anchor="b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89570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99046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7E870-4BEC-6B28-9120-FE08C8A94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503" y="180326"/>
            <a:ext cx="10667548" cy="657050"/>
          </a:xfrm>
        </p:spPr>
        <p:txBody>
          <a:bodyPr vert="horz" lIns="0" tIns="0" rIns="0" bIns="0" rtlCol="0" anchor="ctr">
            <a:normAutofit/>
          </a:bodyPr>
          <a:lstStyle/>
          <a:p>
            <a:r>
              <a:rPr lang="en-US" sz="3800">
                <a:ea typeface="Roboto"/>
                <a:cs typeface="Roboto"/>
              </a:rPr>
              <a:t>Power breakdown</a:t>
            </a:r>
            <a:endParaRPr lang="en-US"/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61320FB5-118D-28BB-200B-7EB3CA416352}"/>
              </a:ext>
            </a:extLst>
          </p:cNvPr>
          <p:cNvSpPr>
            <a:spLocks noGrp="1"/>
          </p:cNvSpPr>
          <p:nvPr/>
        </p:nvSpPr>
        <p:spPr>
          <a:xfrm>
            <a:off x="316504" y="990573"/>
            <a:ext cx="6857709" cy="5524351"/>
          </a:xfrm>
          <a:prstGeom prst="rect">
            <a:avLst/>
          </a:prstGeom>
        </p:spPr>
        <p:txBody>
          <a:bodyPr vert="horz" lIns="0" tIns="46800" rIns="0" bIns="45720" rtlCol="0" anchor="t">
            <a:normAutofit/>
          </a:bodyPr>
          <a:lstStyle>
            <a:lvl1pPr marL="288004" indent="-288004" algn="l" defTabSz="72000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SzPct val="90000"/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504000" indent="-216004" algn="l" defTabSz="72000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2pPr>
            <a:lvl3pPr marL="720000" indent="-216004" algn="l" defTabSz="864017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3pPr>
            <a:lvl4pPr marL="936000" indent="-216004" algn="l" defTabSz="864017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4pPr>
            <a:lvl5pPr marL="1152000" indent="-216004" algn="l" defTabSz="864017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1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5pPr>
            <a:lvl6pPr marL="2376046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8054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40062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72070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tx1"/>
              </a:buClr>
              <a:buNone/>
            </a:pPr>
            <a:endParaRPr lang="en-US" sz="25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00450D-ECC8-2B43-FA34-FCC8F7896DC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0385676" y="6473766"/>
            <a:ext cx="598375" cy="308395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spcAft>
                <a:spcPts val="600"/>
              </a:spcAft>
            </a:pPr>
            <a:fld id="{6EE1B353-4058-44C7-8B8C-7EA0B6664E22}" type="slidenum">
              <a:rPr lang="LID4096" smtClean="0"/>
              <a:pPr>
                <a:spcAft>
                  <a:spcPts val="600"/>
                </a:spcAft>
              </a:pPr>
              <a:t>116</a:t>
            </a:fld>
            <a:endParaRPr lang="LID4096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A8D8BC1-146B-4B25-F65B-A5E2A6487738}"/>
              </a:ext>
            </a:extLst>
          </p:cNvPr>
          <p:cNvGrpSpPr/>
          <p:nvPr/>
        </p:nvGrpSpPr>
        <p:grpSpPr>
          <a:xfrm>
            <a:off x="2747682" y="1226577"/>
            <a:ext cx="6142879" cy="2241270"/>
            <a:chOff x="2747682" y="1226577"/>
            <a:chExt cx="6142879" cy="2241270"/>
          </a:xfrm>
        </p:grpSpPr>
        <p:pic>
          <p:nvPicPr>
            <p:cNvPr id="5" name="Picture 5" descr="Chart&#10;&#10;Description automatically generated">
              <a:extLst>
                <a:ext uri="{FF2B5EF4-FFF2-40B4-BE49-F238E27FC236}">
                  <a16:creationId xmlns:a16="http://schemas.microsoft.com/office/drawing/2014/main" id="{E056EAC9-45BE-A1FB-429A-E69116D98F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27911" y="1226577"/>
              <a:ext cx="5962650" cy="2238375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92C1154-3E1D-03D1-D038-23EDB90EF9B1}"/>
                </a:ext>
              </a:extLst>
            </p:cNvPr>
            <p:cNvSpPr/>
            <p:nvPr/>
          </p:nvSpPr>
          <p:spPr>
            <a:xfrm>
              <a:off x="2747682" y="2508624"/>
              <a:ext cx="5964517" cy="95922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b="1" i="0" cap="none" spc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8EF90C5-8F18-F3A7-4794-40344B55262A}"/>
                </a:ext>
              </a:extLst>
            </p:cNvPr>
            <p:cNvSpPr/>
            <p:nvPr/>
          </p:nvSpPr>
          <p:spPr>
            <a:xfrm>
              <a:off x="4062505" y="2404036"/>
              <a:ext cx="1033929" cy="95922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b="1" i="0" cap="none" spc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AF1DE62-3790-A7C1-7606-20F21CDA446C}"/>
                </a:ext>
              </a:extLst>
            </p:cNvPr>
            <p:cNvSpPr/>
            <p:nvPr/>
          </p:nvSpPr>
          <p:spPr>
            <a:xfrm>
              <a:off x="5571564" y="2404035"/>
              <a:ext cx="877047" cy="95922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b="1" i="0" cap="none" spc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1945ED1-3A87-C7D4-0067-7FD3C1E8580F}"/>
                </a:ext>
              </a:extLst>
            </p:cNvPr>
            <p:cNvSpPr/>
            <p:nvPr/>
          </p:nvSpPr>
          <p:spPr>
            <a:xfrm>
              <a:off x="4525680" y="2254623"/>
              <a:ext cx="376518" cy="95922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b="1" i="0" cap="none" spc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4247708-AB5D-8BA4-C6B2-D56961A56D70}"/>
                </a:ext>
              </a:extLst>
            </p:cNvPr>
            <p:cNvSpPr/>
            <p:nvPr/>
          </p:nvSpPr>
          <p:spPr>
            <a:xfrm>
              <a:off x="5414681" y="2247152"/>
              <a:ext cx="376518" cy="95922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b="1" i="0" cap="none" spc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855964F-C67C-05EB-6C34-045210C19539}"/>
                </a:ext>
              </a:extLst>
            </p:cNvPr>
            <p:cNvSpPr/>
            <p:nvPr/>
          </p:nvSpPr>
          <p:spPr>
            <a:xfrm>
              <a:off x="5840505" y="2381624"/>
              <a:ext cx="1033929" cy="95922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b="1" i="0" cap="none" spc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</p:grp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BA0ACBC0-B6FE-94AD-1DFF-7CDD0BF02FFD}"/>
              </a:ext>
            </a:extLst>
          </p:cNvPr>
          <p:cNvSpPr>
            <a:spLocks noGrp="1"/>
          </p:cNvSpPr>
          <p:nvPr/>
        </p:nvSpPr>
        <p:spPr>
          <a:xfrm>
            <a:off x="316567" y="4780695"/>
            <a:ext cx="5333710" cy="1487584"/>
          </a:xfrm>
          <a:prstGeom prst="rect">
            <a:avLst/>
          </a:prstGeom>
        </p:spPr>
        <p:txBody>
          <a:bodyPr vert="horz" lIns="0" tIns="46800" rIns="0" bIns="45720" rtlCol="0" anchor="t">
            <a:normAutofit/>
          </a:bodyPr>
          <a:lstStyle>
            <a:lvl1pPr marL="288004" indent="-288004" algn="l" defTabSz="72000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SzPct val="90000"/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504000" indent="-216004" algn="l" defTabSz="72000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2pPr>
            <a:lvl3pPr marL="720000" indent="-216004" algn="l" defTabSz="864017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3pPr>
            <a:lvl4pPr marL="936000" indent="-216004" algn="l" defTabSz="864017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4pPr>
            <a:lvl5pPr marL="1152000" indent="-216004" algn="l" defTabSz="864017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1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5pPr>
            <a:lvl6pPr marL="2376046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8054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40062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72070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30555" indent="-342900">
              <a:buClr>
                <a:srgbClr val="000000"/>
              </a:buClr>
            </a:pPr>
            <a:r>
              <a:rPr lang="en-US" sz="2500">
                <a:latin typeface="+mj-lt"/>
              </a:rPr>
              <a:t>4 Lanes</a:t>
            </a:r>
          </a:p>
          <a:p>
            <a:pPr marL="630555" indent="-342900">
              <a:buClr>
                <a:srgbClr val="000000"/>
              </a:buClr>
            </a:pPr>
            <a:r>
              <a:rPr lang="en-US" sz="2500">
                <a:latin typeface="+mj-lt"/>
              </a:rPr>
              <a:t>FP-</a:t>
            </a:r>
            <a:r>
              <a:rPr lang="en-US" sz="2500" err="1">
                <a:latin typeface="+mj-lt"/>
              </a:rPr>
              <a:t>matmul</a:t>
            </a:r>
            <a:r>
              <a:rPr lang="en-US" sz="2500">
                <a:latin typeface="+mj-lt"/>
              </a:rPr>
              <a:t> computational loop</a:t>
            </a:r>
          </a:p>
          <a:p>
            <a:pPr marL="630555" indent="-342900">
              <a:buClr>
                <a:srgbClr val="000000"/>
              </a:buClr>
            </a:pPr>
            <a:endParaRPr lang="en-US" sz="2500">
              <a:latin typeface="+mj-lt"/>
            </a:endParaRPr>
          </a:p>
          <a:p>
            <a:pPr marL="630555" indent="-342900">
              <a:buClr>
                <a:srgbClr val="000000"/>
              </a:buClr>
            </a:pPr>
            <a:endParaRPr lang="en-US" sz="2500">
              <a:latin typeface="+mj-lt"/>
            </a:endParaRPr>
          </a:p>
          <a:p>
            <a:pPr marL="630555" indent="-342900">
              <a:buClr>
                <a:srgbClr val="000000"/>
              </a:buClr>
            </a:pPr>
            <a:endParaRPr lang="en-US" sz="2500" b="1"/>
          </a:p>
          <a:p>
            <a:pPr marL="630555" indent="-342900">
              <a:buClr>
                <a:srgbClr val="000000"/>
              </a:buClr>
            </a:pPr>
            <a:endParaRPr lang="en-US" sz="2500">
              <a:latin typeface="+mj-lt"/>
            </a:endParaRPr>
          </a:p>
          <a:p>
            <a:pPr marL="287655" indent="-287655">
              <a:buClr>
                <a:schemeClr val="tx1"/>
              </a:buClr>
            </a:pPr>
            <a:endParaRPr lang="en-US" sz="2540"/>
          </a:p>
          <a:p>
            <a:pPr marL="503555" lvl="1" indent="-215900">
              <a:buClr>
                <a:schemeClr val="tx1"/>
              </a:buClr>
            </a:pPr>
            <a:endParaRPr lang="en-US" sz="2540"/>
          </a:p>
          <a:p>
            <a:pPr marL="503555" lvl="1" indent="-215900">
              <a:buClr>
                <a:schemeClr val="tx1"/>
              </a:buClr>
            </a:pPr>
            <a:endParaRPr lang="en-US" sz="2540"/>
          </a:p>
        </p:txBody>
      </p:sp>
    </p:spTree>
    <p:extLst>
      <p:ext uri="{BB962C8B-B14F-4D97-AF65-F5344CB8AC3E}">
        <p14:creationId xmlns:p14="http://schemas.microsoft.com/office/powerpoint/2010/main" val="1907908748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7E870-4BEC-6B28-9120-FE08C8A94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503" y="180326"/>
            <a:ext cx="10667548" cy="657050"/>
          </a:xfrm>
        </p:spPr>
        <p:txBody>
          <a:bodyPr vert="horz" lIns="0" tIns="0" rIns="0" bIns="0" rtlCol="0" anchor="ctr">
            <a:normAutofit/>
          </a:bodyPr>
          <a:lstStyle/>
          <a:p>
            <a:r>
              <a:rPr lang="en-US" sz="3800">
                <a:ea typeface="Roboto"/>
                <a:cs typeface="Roboto"/>
              </a:rPr>
              <a:t>Power breakdown</a:t>
            </a:r>
            <a:endParaRPr lang="en-US"/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61320FB5-118D-28BB-200B-7EB3CA416352}"/>
              </a:ext>
            </a:extLst>
          </p:cNvPr>
          <p:cNvSpPr>
            <a:spLocks noGrp="1"/>
          </p:cNvSpPr>
          <p:nvPr/>
        </p:nvSpPr>
        <p:spPr>
          <a:xfrm>
            <a:off x="316504" y="990573"/>
            <a:ext cx="6857709" cy="5524351"/>
          </a:xfrm>
          <a:prstGeom prst="rect">
            <a:avLst/>
          </a:prstGeom>
        </p:spPr>
        <p:txBody>
          <a:bodyPr vert="horz" lIns="0" tIns="46800" rIns="0" bIns="45720" rtlCol="0" anchor="t">
            <a:normAutofit/>
          </a:bodyPr>
          <a:lstStyle>
            <a:lvl1pPr marL="288004" indent="-288004" algn="l" defTabSz="72000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SzPct val="90000"/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504000" indent="-216004" algn="l" defTabSz="72000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2pPr>
            <a:lvl3pPr marL="720000" indent="-216004" algn="l" defTabSz="864017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3pPr>
            <a:lvl4pPr marL="936000" indent="-216004" algn="l" defTabSz="864017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4pPr>
            <a:lvl5pPr marL="1152000" indent="-216004" algn="l" defTabSz="864017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1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5pPr>
            <a:lvl6pPr marL="2376046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8054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40062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72070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tx1"/>
              </a:buClr>
              <a:buNone/>
            </a:pPr>
            <a:endParaRPr lang="en-US" sz="25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00450D-ECC8-2B43-FA34-FCC8F7896DC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0385676" y="6473766"/>
            <a:ext cx="598375" cy="308395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spcAft>
                <a:spcPts val="600"/>
              </a:spcAft>
            </a:pPr>
            <a:fld id="{6EE1B353-4058-44C7-8B8C-7EA0B6664E22}" type="slidenum">
              <a:rPr lang="LID4096" smtClean="0"/>
              <a:pPr>
                <a:spcAft>
                  <a:spcPts val="600"/>
                </a:spcAft>
              </a:pPr>
              <a:t>117</a:t>
            </a:fld>
            <a:endParaRPr lang="LID4096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A8D8BC1-146B-4B25-F65B-A5E2A6487738}"/>
              </a:ext>
            </a:extLst>
          </p:cNvPr>
          <p:cNvGrpSpPr/>
          <p:nvPr/>
        </p:nvGrpSpPr>
        <p:grpSpPr>
          <a:xfrm>
            <a:off x="2747682" y="1226577"/>
            <a:ext cx="6142879" cy="2241270"/>
            <a:chOff x="2747682" y="1226577"/>
            <a:chExt cx="6142879" cy="2241270"/>
          </a:xfrm>
        </p:grpSpPr>
        <p:pic>
          <p:nvPicPr>
            <p:cNvPr id="5" name="Picture 5" descr="Chart&#10;&#10;Description automatically generated">
              <a:extLst>
                <a:ext uri="{FF2B5EF4-FFF2-40B4-BE49-F238E27FC236}">
                  <a16:creationId xmlns:a16="http://schemas.microsoft.com/office/drawing/2014/main" id="{E056EAC9-45BE-A1FB-429A-E69116D98F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27911" y="1226577"/>
              <a:ext cx="5962650" cy="2238375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92C1154-3E1D-03D1-D038-23EDB90EF9B1}"/>
                </a:ext>
              </a:extLst>
            </p:cNvPr>
            <p:cNvSpPr/>
            <p:nvPr/>
          </p:nvSpPr>
          <p:spPr>
            <a:xfrm>
              <a:off x="2747682" y="2508624"/>
              <a:ext cx="5964517" cy="95922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b="1" i="0" cap="none" spc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8EF90C5-8F18-F3A7-4794-40344B55262A}"/>
                </a:ext>
              </a:extLst>
            </p:cNvPr>
            <p:cNvSpPr/>
            <p:nvPr/>
          </p:nvSpPr>
          <p:spPr>
            <a:xfrm>
              <a:off x="4062505" y="2404036"/>
              <a:ext cx="1033929" cy="95922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b="1" i="0" cap="none" spc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AF1DE62-3790-A7C1-7606-20F21CDA446C}"/>
                </a:ext>
              </a:extLst>
            </p:cNvPr>
            <p:cNvSpPr/>
            <p:nvPr/>
          </p:nvSpPr>
          <p:spPr>
            <a:xfrm>
              <a:off x="5571564" y="2404035"/>
              <a:ext cx="877047" cy="95922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b="1" i="0" cap="none" spc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1945ED1-3A87-C7D4-0067-7FD3C1E8580F}"/>
                </a:ext>
              </a:extLst>
            </p:cNvPr>
            <p:cNvSpPr/>
            <p:nvPr/>
          </p:nvSpPr>
          <p:spPr>
            <a:xfrm>
              <a:off x="4525680" y="2254623"/>
              <a:ext cx="376518" cy="95922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b="1" i="0" cap="none" spc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4247708-AB5D-8BA4-C6B2-D56961A56D70}"/>
                </a:ext>
              </a:extLst>
            </p:cNvPr>
            <p:cNvSpPr/>
            <p:nvPr/>
          </p:nvSpPr>
          <p:spPr>
            <a:xfrm>
              <a:off x="5414681" y="2247152"/>
              <a:ext cx="376518" cy="95922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b="1" i="0" cap="none" spc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855964F-C67C-05EB-6C34-045210C19539}"/>
                </a:ext>
              </a:extLst>
            </p:cNvPr>
            <p:cNvSpPr/>
            <p:nvPr/>
          </p:nvSpPr>
          <p:spPr>
            <a:xfrm>
              <a:off x="5840505" y="2381624"/>
              <a:ext cx="1033929" cy="95922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b="1" i="0" cap="none" spc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314D87A6-ED5D-2466-A48C-E7FB85BEC325}"/>
              </a:ext>
            </a:extLst>
          </p:cNvPr>
          <p:cNvSpPr/>
          <p:nvPr/>
        </p:nvSpPr>
        <p:spPr>
          <a:xfrm>
            <a:off x="2941986" y="1444487"/>
            <a:ext cx="1089682" cy="1192696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CH" b="1" i="0" cap="none" spc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512900B8-BC1D-5429-EE68-76C5D90EFCA2}"/>
              </a:ext>
            </a:extLst>
          </p:cNvPr>
          <p:cNvSpPr>
            <a:spLocks noGrp="1"/>
          </p:cNvSpPr>
          <p:nvPr/>
        </p:nvSpPr>
        <p:spPr>
          <a:xfrm>
            <a:off x="316567" y="4780695"/>
            <a:ext cx="5333710" cy="1487584"/>
          </a:xfrm>
          <a:prstGeom prst="rect">
            <a:avLst/>
          </a:prstGeom>
        </p:spPr>
        <p:txBody>
          <a:bodyPr vert="horz" lIns="0" tIns="46800" rIns="0" bIns="45720" rtlCol="0" anchor="t">
            <a:normAutofit/>
          </a:bodyPr>
          <a:lstStyle>
            <a:lvl1pPr marL="288004" indent="-288004" algn="l" defTabSz="72000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SzPct val="90000"/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504000" indent="-216004" algn="l" defTabSz="72000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2pPr>
            <a:lvl3pPr marL="720000" indent="-216004" algn="l" defTabSz="864017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3pPr>
            <a:lvl4pPr marL="936000" indent="-216004" algn="l" defTabSz="864017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4pPr>
            <a:lvl5pPr marL="1152000" indent="-216004" algn="l" defTabSz="864017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1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5pPr>
            <a:lvl6pPr marL="2376046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8054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40062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72070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30555" indent="-342900">
              <a:buClr>
                <a:srgbClr val="000000"/>
              </a:buClr>
            </a:pPr>
            <a:r>
              <a:rPr lang="en-US" sz="2500">
                <a:latin typeface="+mj-lt"/>
              </a:rPr>
              <a:t>4 Lanes</a:t>
            </a:r>
          </a:p>
          <a:p>
            <a:pPr marL="630555" indent="-342900">
              <a:buClr>
                <a:srgbClr val="000000"/>
              </a:buClr>
            </a:pPr>
            <a:r>
              <a:rPr lang="en-US" sz="2500">
                <a:latin typeface="+mj-lt"/>
              </a:rPr>
              <a:t>FP-</a:t>
            </a:r>
            <a:r>
              <a:rPr lang="en-US" sz="2500" err="1">
                <a:latin typeface="+mj-lt"/>
              </a:rPr>
              <a:t>matmul</a:t>
            </a:r>
            <a:r>
              <a:rPr lang="en-US" sz="2500">
                <a:latin typeface="+mj-lt"/>
              </a:rPr>
              <a:t> computational loop</a:t>
            </a:r>
          </a:p>
          <a:p>
            <a:pPr marL="630555" indent="-342900">
              <a:buClr>
                <a:srgbClr val="000000"/>
              </a:buClr>
            </a:pPr>
            <a:endParaRPr lang="en-US" sz="2500">
              <a:latin typeface="+mj-lt"/>
            </a:endParaRPr>
          </a:p>
          <a:p>
            <a:pPr marL="630555" indent="-342900">
              <a:buClr>
                <a:srgbClr val="000000"/>
              </a:buClr>
            </a:pPr>
            <a:endParaRPr lang="en-US" sz="2500">
              <a:latin typeface="+mj-lt"/>
            </a:endParaRPr>
          </a:p>
          <a:p>
            <a:pPr marL="630555" indent="-342900">
              <a:buClr>
                <a:srgbClr val="000000"/>
              </a:buClr>
            </a:pPr>
            <a:endParaRPr lang="en-US" sz="2500" b="1"/>
          </a:p>
          <a:p>
            <a:pPr marL="630555" indent="-342900">
              <a:buClr>
                <a:srgbClr val="000000"/>
              </a:buClr>
            </a:pPr>
            <a:endParaRPr lang="en-US" sz="2500">
              <a:latin typeface="+mj-lt"/>
            </a:endParaRPr>
          </a:p>
          <a:p>
            <a:pPr marL="287655" indent="-287655">
              <a:buClr>
                <a:schemeClr val="tx1"/>
              </a:buClr>
            </a:pPr>
            <a:endParaRPr lang="en-US" sz="2540"/>
          </a:p>
          <a:p>
            <a:pPr marL="503555" lvl="1" indent="-215900">
              <a:buClr>
                <a:schemeClr val="tx1"/>
              </a:buClr>
            </a:pPr>
            <a:endParaRPr lang="en-US" sz="2540"/>
          </a:p>
          <a:p>
            <a:pPr marL="503555" lvl="1" indent="-215900">
              <a:buClr>
                <a:schemeClr val="tx1"/>
              </a:buClr>
            </a:pPr>
            <a:endParaRPr lang="en-US" sz="2540"/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8A14B36C-8DDA-FCA8-8D93-9468C9C3680D}"/>
              </a:ext>
            </a:extLst>
          </p:cNvPr>
          <p:cNvSpPr>
            <a:spLocks noGrp="1"/>
          </p:cNvSpPr>
          <p:nvPr/>
        </p:nvSpPr>
        <p:spPr>
          <a:xfrm>
            <a:off x="2017523" y="2816274"/>
            <a:ext cx="4213268" cy="753266"/>
          </a:xfrm>
          <a:prstGeom prst="rect">
            <a:avLst/>
          </a:prstGeom>
        </p:spPr>
        <p:txBody>
          <a:bodyPr vert="horz" lIns="0" tIns="46800" rIns="0" bIns="45720" rtlCol="0" anchor="t">
            <a:normAutofit/>
          </a:bodyPr>
          <a:lstStyle>
            <a:lvl1pPr marL="288004" indent="-288004" algn="l" defTabSz="72000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SzPct val="90000"/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504000" indent="-216004" algn="l" defTabSz="72000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2pPr>
            <a:lvl3pPr marL="720000" indent="-216004" algn="l" defTabSz="864017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3pPr>
            <a:lvl4pPr marL="936000" indent="-216004" algn="l" defTabSz="864017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4pPr>
            <a:lvl5pPr marL="1152000" indent="-216004" algn="l" defTabSz="864017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1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5pPr>
            <a:lvl6pPr marL="2376046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8054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40062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72070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7655" indent="0">
              <a:buClr>
                <a:srgbClr val="000000"/>
              </a:buClr>
              <a:buNone/>
            </a:pPr>
            <a:r>
              <a:rPr lang="en-US" sz="2500">
                <a:solidFill>
                  <a:srgbClr val="FF0000"/>
                </a:solidFill>
                <a:latin typeface="+mj-lt"/>
              </a:rPr>
              <a:t>11% power to CVA6</a:t>
            </a:r>
          </a:p>
          <a:p>
            <a:pPr marL="630555" indent="-342900">
              <a:buClr>
                <a:srgbClr val="000000"/>
              </a:buClr>
            </a:pPr>
            <a:endParaRPr lang="en-US" sz="2500">
              <a:latin typeface="+mj-lt"/>
            </a:endParaRPr>
          </a:p>
          <a:p>
            <a:pPr marL="630555" indent="-342900">
              <a:buClr>
                <a:srgbClr val="000000"/>
              </a:buClr>
            </a:pPr>
            <a:endParaRPr lang="en-US" sz="2500" b="1"/>
          </a:p>
          <a:p>
            <a:pPr marL="630555" indent="-342900">
              <a:buClr>
                <a:srgbClr val="000000"/>
              </a:buClr>
            </a:pPr>
            <a:endParaRPr lang="en-US" sz="2500">
              <a:latin typeface="+mj-lt"/>
            </a:endParaRPr>
          </a:p>
          <a:p>
            <a:pPr marL="287655" indent="-287655">
              <a:buClr>
                <a:schemeClr val="tx1"/>
              </a:buClr>
            </a:pPr>
            <a:endParaRPr lang="en-US" sz="2540"/>
          </a:p>
          <a:p>
            <a:pPr marL="503555" lvl="1" indent="-215900">
              <a:buClr>
                <a:schemeClr val="tx1"/>
              </a:buClr>
            </a:pPr>
            <a:endParaRPr lang="en-US" sz="2540"/>
          </a:p>
          <a:p>
            <a:pPr marL="503555" lvl="1" indent="-215900">
              <a:buClr>
                <a:schemeClr val="tx1"/>
              </a:buClr>
            </a:pPr>
            <a:endParaRPr lang="en-US" sz="2540"/>
          </a:p>
        </p:txBody>
      </p:sp>
    </p:spTree>
    <p:extLst>
      <p:ext uri="{BB962C8B-B14F-4D97-AF65-F5344CB8AC3E}">
        <p14:creationId xmlns:p14="http://schemas.microsoft.com/office/powerpoint/2010/main" val="3852306911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7E870-4BEC-6B28-9120-FE08C8A94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503" y="180326"/>
            <a:ext cx="10667548" cy="657050"/>
          </a:xfrm>
        </p:spPr>
        <p:txBody>
          <a:bodyPr vert="horz" lIns="0" tIns="0" rIns="0" bIns="0" rtlCol="0" anchor="ctr">
            <a:normAutofit/>
          </a:bodyPr>
          <a:lstStyle/>
          <a:p>
            <a:r>
              <a:rPr lang="en-US" sz="3800">
                <a:ea typeface="Roboto"/>
                <a:cs typeface="Roboto"/>
              </a:rPr>
              <a:t>Power breakdown</a:t>
            </a:r>
            <a:endParaRPr lang="en-US"/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61320FB5-118D-28BB-200B-7EB3CA416352}"/>
              </a:ext>
            </a:extLst>
          </p:cNvPr>
          <p:cNvSpPr>
            <a:spLocks noGrp="1"/>
          </p:cNvSpPr>
          <p:nvPr/>
        </p:nvSpPr>
        <p:spPr>
          <a:xfrm>
            <a:off x="316504" y="990573"/>
            <a:ext cx="6857709" cy="5524351"/>
          </a:xfrm>
          <a:prstGeom prst="rect">
            <a:avLst/>
          </a:prstGeom>
        </p:spPr>
        <p:txBody>
          <a:bodyPr vert="horz" lIns="0" tIns="46800" rIns="0" bIns="45720" rtlCol="0" anchor="t">
            <a:normAutofit/>
          </a:bodyPr>
          <a:lstStyle>
            <a:lvl1pPr marL="288004" indent="-288004" algn="l" defTabSz="72000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SzPct val="90000"/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504000" indent="-216004" algn="l" defTabSz="72000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2pPr>
            <a:lvl3pPr marL="720000" indent="-216004" algn="l" defTabSz="864017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3pPr>
            <a:lvl4pPr marL="936000" indent="-216004" algn="l" defTabSz="864017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4pPr>
            <a:lvl5pPr marL="1152000" indent="-216004" algn="l" defTabSz="864017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1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5pPr>
            <a:lvl6pPr marL="2376046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8054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40062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72070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tx1"/>
              </a:buClr>
              <a:buNone/>
            </a:pPr>
            <a:endParaRPr lang="en-US" sz="25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00450D-ECC8-2B43-FA34-FCC8F7896DC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0385676" y="6473766"/>
            <a:ext cx="598375" cy="308395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spcAft>
                <a:spcPts val="600"/>
              </a:spcAft>
            </a:pPr>
            <a:fld id="{6EE1B353-4058-44C7-8B8C-7EA0B6664E22}" type="slidenum">
              <a:rPr lang="LID4096" smtClean="0"/>
              <a:pPr>
                <a:spcAft>
                  <a:spcPts val="600"/>
                </a:spcAft>
              </a:pPr>
              <a:t>118</a:t>
            </a:fld>
            <a:endParaRPr lang="LID4096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A8D8BC1-146B-4B25-F65B-A5E2A6487738}"/>
              </a:ext>
            </a:extLst>
          </p:cNvPr>
          <p:cNvGrpSpPr/>
          <p:nvPr/>
        </p:nvGrpSpPr>
        <p:grpSpPr>
          <a:xfrm>
            <a:off x="2747682" y="1226577"/>
            <a:ext cx="6142879" cy="2241270"/>
            <a:chOff x="2747682" y="1226577"/>
            <a:chExt cx="6142879" cy="2241270"/>
          </a:xfrm>
        </p:grpSpPr>
        <p:pic>
          <p:nvPicPr>
            <p:cNvPr id="5" name="Picture 5" descr="Chart&#10;&#10;Description automatically generated">
              <a:extLst>
                <a:ext uri="{FF2B5EF4-FFF2-40B4-BE49-F238E27FC236}">
                  <a16:creationId xmlns:a16="http://schemas.microsoft.com/office/drawing/2014/main" id="{E056EAC9-45BE-A1FB-429A-E69116D98F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27911" y="1226577"/>
              <a:ext cx="5962650" cy="2238375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92C1154-3E1D-03D1-D038-23EDB90EF9B1}"/>
                </a:ext>
              </a:extLst>
            </p:cNvPr>
            <p:cNvSpPr/>
            <p:nvPr/>
          </p:nvSpPr>
          <p:spPr>
            <a:xfrm>
              <a:off x="2747682" y="2508624"/>
              <a:ext cx="5964517" cy="95922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b="1" i="0" cap="none" spc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8EF90C5-8F18-F3A7-4794-40344B55262A}"/>
                </a:ext>
              </a:extLst>
            </p:cNvPr>
            <p:cNvSpPr/>
            <p:nvPr/>
          </p:nvSpPr>
          <p:spPr>
            <a:xfrm>
              <a:off x="4062505" y="2404036"/>
              <a:ext cx="1033929" cy="95922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b="1" i="0" cap="none" spc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AF1DE62-3790-A7C1-7606-20F21CDA446C}"/>
                </a:ext>
              </a:extLst>
            </p:cNvPr>
            <p:cNvSpPr/>
            <p:nvPr/>
          </p:nvSpPr>
          <p:spPr>
            <a:xfrm>
              <a:off x="5571564" y="2404035"/>
              <a:ext cx="877047" cy="95922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b="1" i="0" cap="none" spc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1945ED1-3A87-C7D4-0067-7FD3C1E8580F}"/>
                </a:ext>
              </a:extLst>
            </p:cNvPr>
            <p:cNvSpPr/>
            <p:nvPr/>
          </p:nvSpPr>
          <p:spPr>
            <a:xfrm>
              <a:off x="4525680" y="2254623"/>
              <a:ext cx="376518" cy="95922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b="1" i="0" cap="none" spc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4247708-AB5D-8BA4-C6B2-D56961A56D70}"/>
                </a:ext>
              </a:extLst>
            </p:cNvPr>
            <p:cNvSpPr/>
            <p:nvPr/>
          </p:nvSpPr>
          <p:spPr>
            <a:xfrm>
              <a:off x="5414681" y="2247152"/>
              <a:ext cx="376518" cy="95922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b="1" i="0" cap="none" spc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855964F-C67C-05EB-6C34-045210C19539}"/>
                </a:ext>
              </a:extLst>
            </p:cNvPr>
            <p:cNvSpPr/>
            <p:nvPr/>
          </p:nvSpPr>
          <p:spPr>
            <a:xfrm>
              <a:off x="5840505" y="2381624"/>
              <a:ext cx="1033929" cy="95922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b="1" i="0" cap="none" spc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314D87A6-ED5D-2466-A48C-E7FB85BEC325}"/>
              </a:ext>
            </a:extLst>
          </p:cNvPr>
          <p:cNvSpPr/>
          <p:nvPr/>
        </p:nvSpPr>
        <p:spPr>
          <a:xfrm>
            <a:off x="3869635" y="1444487"/>
            <a:ext cx="3317829" cy="1192696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CH" b="1" i="0" cap="none" spc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512900B8-BC1D-5429-EE68-76C5D90EFCA2}"/>
              </a:ext>
            </a:extLst>
          </p:cNvPr>
          <p:cNvSpPr>
            <a:spLocks noGrp="1"/>
          </p:cNvSpPr>
          <p:nvPr/>
        </p:nvSpPr>
        <p:spPr>
          <a:xfrm>
            <a:off x="316567" y="4780695"/>
            <a:ext cx="5333710" cy="1487584"/>
          </a:xfrm>
          <a:prstGeom prst="rect">
            <a:avLst/>
          </a:prstGeom>
        </p:spPr>
        <p:txBody>
          <a:bodyPr vert="horz" lIns="0" tIns="46800" rIns="0" bIns="45720" rtlCol="0" anchor="t">
            <a:normAutofit/>
          </a:bodyPr>
          <a:lstStyle>
            <a:lvl1pPr marL="288004" indent="-288004" algn="l" defTabSz="72000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SzPct val="90000"/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504000" indent="-216004" algn="l" defTabSz="72000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2pPr>
            <a:lvl3pPr marL="720000" indent="-216004" algn="l" defTabSz="864017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3pPr>
            <a:lvl4pPr marL="936000" indent="-216004" algn="l" defTabSz="864017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4pPr>
            <a:lvl5pPr marL="1152000" indent="-216004" algn="l" defTabSz="864017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1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5pPr>
            <a:lvl6pPr marL="2376046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8054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40062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72070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30555" indent="-342900">
              <a:buClr>
                <a:srgbClr val="000000"/>
              </a:buClr>
            </a:pPr>
            <a:r>
              <a:rPr lang="en-US" sz="2500">
                <a:latin typeface="+mj-lt"/>
              </a:rPr>
              <a:t>4 Lanes</a:t>
            </a:r>
          </a:p>
          <a:p>
            <a:pPr marL="630555" indent="-342900">
              <a:buClr>
                <a:srgbClr val="000000"/>
              </a:buClr>
            </a:pPr>
            <a:r>
              <a:rPr lang="en-US" sz="2500">
                <a:latin typeface="+mj-lt"/>
              </a:rPr>
              <a:t>FP-</a:t>
            </a:r>
            <a:r>
              <a:rPr lang="en-US" sz="2500" err="1">
                <a:latin typeface="+mj-lt"/>
              </a:rPr>
              <a:t>matmul</a:t>
            </a:r>
            <a:r>
              <a:rPr lang="en-US" sz="2500">
                <a:latin typeface="+mj-lt"/>
              </a:rPr>
              <a:t> computational loop</a:t>
            </a:r>
          </a:p>
          <a:p>
            <a:pPr marL="630555" indent="-342900">
              <a:buClr>
                <a:srgbClr val="000000"/>
              </a:buClr>
            </a:pPr>
            <a:endParaRPr lang="en-US" sz="2500">
              <a:latin typeface="+mj-lt"/>
            </a:endParaRPr>
          </a:p>
          <a:p>
            <a:pPr marL="630555" indent="-342900">
              <a:buClr>
                <a:srgbClr val="000000"/>
              </a:buClr>
            </a:pPr>
            <a:endParaRPr lang="en-US" sz="2500">
              <a:latin typeface="+mj-lt"/>
            </a:endParaRPr>
          </a:p>
          <a:p>
            <a:pPr marL="630555" indent="-342900">
              <a:buClr>
                <a:srgbClr val="000000"/>
              </a:buClr>
            </a:pPr>
            <a:endParaRPr lang="en-US" sz="2500" b="1"/>
          </a:p>
          <a:p>
            <a:pPr marL="630555" indent="-342900">
              <a:buClr>
                <a:srgbClr val="000000"/>
              </a:buClr>
            </a:pPr>
            <a:endParaRPr lang="en-US" sz="2500">
              <a:latin typeface="+mj-lt"/>
            </a:endParaRPr>
          </a:p>
          <a:p>
            <a:pPr marL="287655" indent="-287655">
              <a:buClr>
                <a:schemeClr val="tx1"/>
              </a:buClr>
            </a:pPr>
            <a:endParaRPr lang="en-US" sz="2540"/>
          </a:p>
          <a:p>
            <a:pPr marL="503555" lvl="1" indent="-215900">
              <a:buClr>
                <a:schemeClr val="tx1"/>
              </a:buClr>
            </a:pPr>
            <a:endParaRPr lang="en-US" sz="2540"/>
          </a:p>
          <a:p>
            <a:pPr marL="503555" lvl="1" indent="-215900">
              <a:buClr>
                <a:schemeClr val="tx1"/>
              </a:buClr>
            </a:pPr>
            <a:endParaRPr lang="en-US" sz="2540"/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8A14B36C-8DDA-FCA8-8D93-9468C9C3680D}"/>
              </a:ext>
            </a:extLst>
          </p:cNvPr>
          <p:cNvSpPr>
            <a:spLocks noGrp="1"/>
          </p:cNvSpPr>
          <p:nvPr/>
        </p:nvSpPr>
        <p:spPr>
          <a:xfrm>
            <a:off x="3684565" y="2854926"/>
            <a:ext cx="4213268" cy="753266"/>
          </a:xfrm>
          <a:prstGeom prst="rect">
            <a:avLst/>
          </a:prstGeom>
        </p:spPr>
        <p:txBody>
          <a:bodyPr vert="horz" lIns="0" tIns="46800" rIns="0" bIns="45720" rtlCol="0" anchor="t">
            <a:normAutofit/>
          </a:bodyPr>
          <a:lstStyle>
            <a:lvl1pPr marL="288004" indent="-288004" algn="l" defTabSz="72000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SzPct val="90000"/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504000" indent="-216004" algn="l" defTabSz="72000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2pPr>
            <a:lvl3pPr marL="720000" indent="-216004" algn="l" defTabSz="864017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3pPr>
            <a:lvl4pPr marL="936000" indent="-216004" algn="l" defTabSz="864017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4pPr>
            <a:lvl5pPr marL="1152000" indent="-216004" algn="l" defTabSz="864017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1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5pPr>
            <a:lvl6pPr marL="2376046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8054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40062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72070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7655" indent="0">
              <a:buClr>
                <a:srgbClr val="000000"/>
              </a:buClr>
              <a:buNone/>
            </a:pPr>
            <a:r>
              <a:rPr lang="en-US" sz="2500">
                <a:solidFill>
                  <a:srgbClr val="FF0000"/>
                </a:solidFill>
                <a:latin typeface="+mj-lt"/>
              </a:rPr>
              <a:t>&gt;80% power to the Lanes</a:t>
            </a:r>
          </a:p>
          <a:p>
            <a:pPr marL="630555" indent="-342900">
              <a:buClr>
                <a:srgbClr val="000000"/>
              </a:buClr>
            </a:pPr>
            <a:endParaRPr lang="en-US" sz="2500">
              <a:latin typeface="+mj-lt"/>
            </a:endParaRPr>
          </a:p>
          <a:p>
            <a:pPr marL="630555" indent="-342900">
              <a:buClr>
                <a:srgbClr val="000000"/>
              </a:buClr>
            </a:pPr>
            <a:endParaRPr lang="en-US" sz="2500" b="1"/>
          </a:p>
          <a:p>
            <a:pPr marL="630555" indent="-342900">
              <a:buClr>
                <a:srgbClr val="000000"/>
              </a:buClr>
            </a:pPr>
            <a:endParaRPr lang="en-US" sz="2500">
              <a:latin typeface="+mj-lt"/>
            </a:endParaRPr>
          </a:p>
          <a:p>
            <a:pPr marL="287655" indent="-287655">
              <a:buClr>
                <a:schemeClr val="tx1"/>
              </a:buClr>
            </a:pPr>
            <a:endParaRPr lang="en-US" sz="2540"/>
          </a:p>
          <a:p>
            <a:pPr marL="503555" lvl="1" indent="-215900">
              <a:buClr>
                <a:schemeClr val="tx1"/>
              </a:buClr>
            </a:pPr>
            <a:endParaRPr lang="en-US" sz="2540"/>
          </a:p>
          <a:p>
            <a:pPr marL="503555" lvl="1" indent="-215900">
              <a:buClr>
                <a:schemeClr val="tx1"/>
              </a:buClr>
            </a:pPr>
            <a:endParaRPr lang="en-US" sz="2540"/>
          </a:p>
        </p:txBody>
      </p:sp>
    </p:spTree>
    <p:extLst>
      <p:ext uri="{BB962C8B-B14F-4D97-AF65-F5344CB8AC3E}">
        <p14:creationId xmlns:p14="http://schemas.microsoft.com/office/powerpoint/2010/main" val="1191619576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7E870-4BEC-6B28-9120-FE08C8A94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503" y="180326"/>
            <a:ext cx="10667548" cy="657050"/>
          </a:xfrm>
        </p:spPr>
        <p:txBody>
          <a:bodyPr vert="horz" lIns="0" tIns="0" rIns="0" bIns="0" rtlCol="0" anchor="ctr">
            <a:normAutofit/>
          </a:bodyPr>
          <a:lstStyle/>
          <a:p>
            <a:r>
              <a:rPr lang="en-US" sz="3800">
                <a:ea typeface="Roboto"/>
                <a:cs typeface="Roboto"/>
              </a:rPr>
              <a:t>Power breakdown</a:t>
            </a:r>
            <a:endParaRPr lang="en-US"/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61320FB5-118D-28BB-200B-7EB3CA416352}"/>
              </a:ext>
            </a:extLst>
          </p:cNvPr>
          <p:cNvSpPr>
            <a:spLocks noGrp="1"/>
          </p:cNvSpPr>
          <p:nvPr/>
        </p:nvSpPr>
        <p:spPr>
          <a:xfrm>
            <a:off x="316504" y="990573"/>
            <a:ext cx="6857709" cy="5524351"/>
          </a:xfrm>
          <a:prstGeom prst="rect">
            <a:avLst/>
          </a:prstGeom>
        </p:spPr>
        <p:txBody>
          <a:bodyPr vert="horz" lIns="0" tIns="46800" rIns="0" bIns="45720" rtlCol="0" anchor="t">
            <a:normAutofit/>
          </a:bodyPr>
          <a:lstStyle>
            <a:lvl1pPr marL="288004" indent="-288004" algn="l" defTabSz="72000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SzPct val="90000"/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504000" indent="-216004" algn="l" defTabSz="72000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2pPr>
            <a:lvl3pPr marL="720000" indent="-216004" algn="l" defTabSz="864017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3pPr>
            <a:lvl4pPr marL="936000" indent="-216004" algn="l" defTabSz="864017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4pPr>
            <a:lvl5pPr marL="1152000" indent="-216004" algn="l" defTabSz="864017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1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5pPr>
            <a:lvl6pPr marL="2376046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8054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40062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72070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tx1"/>
              </a:buClr>
              <a:buNone/>
            </a:pPr>
            <a:endParaRPr lang="en-US" sz="25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00450D-ECC8-2B43-FA34-FCC8F7896DC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0385676" y="6473766"/>
            <a:ext cx="598375" cy="308395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spcAft>
                <a:spcPts val="600"/>
              </a:spcAft>
            </a:pPr>
            <a:fld id="{6EE1B353-4058-44C7-8B8C-7EA0B6664E22}" type="slidenum">
              <a:rPr lang="LID4096" smtClean="0"/>
              <a:pPr>
                <a:spcAft>
                  <a:spcPts val="600"/>
                </a:spcAft>
              </a:pPr>
              <a:t>119</a:t>
            </a:fld>
            <a:endParaRPr lang="LID4096"/>
          </a:p>
        </p:txBody>
      </p:sp>
      <p:pic>
        <p:nvPicPr>
          <p:cNvPr id="5" name="Picture 5" descr="Chart&#10;&#10;Description automatically generated">
            <a:extLst>
              <a:ext uri="{FF2B5EF4-FFF2-40B4-BE49-F238E27FC236}">
                <a16:creationId xmlns:a16="http://schemas.microsoft.com/office/drawing/2014/main" id="{E056EAC9-45BE-A1FB-429A-E69116D98F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7911" y="1226577"/>
            <a:ext cx="5962650" cy="2238375"/>
          </a:xfrm>
          <a:prstGeom prst="rect">
            <a:avLst/>
          </a:prstGeom>
        </p:spPr>
      </p:pic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B06286B5-CB11-58A0-C58A-701C9CA52164}"/>
              </a:ext>
            </a:extLst>
          </p:cNvPr>
          <p:cNvSpPr>
            <a:spLocks noGrp="1"/>
          </p:cNvSpPr>
          <p:nvPr/>
        </p:nvSpPr>
        <p:spPr>
          <a:xfrm>
            <a:off x="316567" y="4780695"/>
            <a:ext cx="5333710" cy="1487584"/>
          </a:xfrm>
          <a:prstGeom prst="rect">
            <a:avLst/>
          </a:prstGeom>
        </p:spPr>
        <p:txBody>
          <a:bodyPr vert="horz" lIns="0" tIns="46800" rIns="0" bIns="45720" rtlCol="0" anchor="t">
            <a:normAutofit/>
          </a:bodyPr>
          <a:lstStyle>
            <a:lvl1pPr marL="288004" indent="-288004" algn="l" defTabSz="72000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SzPct val="90000"/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504000" indent="-216004" algn="l" defTabSz="72000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2pPr>
            <a:lvl3pPr marL="720000" indent="-216004" algn="l" defTabSz="864017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3pPr>
            <a:lvl4pPr marL="936000" indent="-216004" algn="l" defTabSz="864017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4pPr>
            <a:lvl5pPr marL="1152000" indent="-216004" algn="l" defTabSz="864017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1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5pPr>
            <a:lvl6pPr marL="2376046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8054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40062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72070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30555" indent="-342900">
              <a:buClr>
                <a:srgbClr val="000000"/>
              </a:buClr>
            </a:pPr>
            <a:r>
              <a:rPr lang="en-US" sz="2500">
                <a:latin typeface="+mj-lt"/>
              </a:rPr>
              <a:t>4 Lanes</a:t>
            </a:r>
          </a:p>
          <a:p>
            <a:pPr marL="630555" indent="-342900">
              <a:buClr>
                <a:srgbClr val="000000"/>
              </a:buClr>
            </a:pPr>
            <a:r>
              <a:rPr lang="en-US" sz="2500">
                <a:latin typeface="+mj-lt"/>
              </a:rPr>
              <a:t>FP-</a:t>
            </a:r>
            <a:r>
              <a:rPr lang="en-US" sz="2500" err="1">
                <a:latin typeface="+mj-lt"/>
              </a:rPr>
              <a:t>matmul</a:t>
            </a:r>
            <a:r>
              <a:rPr lang="en-US" sz="2500">
                <a:latin typeface="+mj-lt"/>
              </a:rPr>
              <a:t> computational loop</a:t>
            </a:r>
          </a:p>
          <a:p>
            <a:pPr marL="630555" indent="-342900">
              <a:buClr>
                <a:srgbClr val="000000"/>
              </a:buClr>
            </a:pPr>
            <a:endParaRPr lang="en-US" sz="2500">
              <a:latin typeface="+mj-lt"/>
            </a:endParaRPr>
          </a:p>
          <a:p>
            <a:pPr marL="630555" indent="-342900">
              <a:buClr>
                <a:srgbClr val="000000"/>
              </a:buClr>
            </a:pPr>
            <a:endParaRPr lang="en-US" sz="2500">
              <a:latin typeface="+mj-lt"/>
            </a:endParaRPr>
          </a:p>
          <a:p>
            <a:pPr marL="630555" indent="-342900">
              <a:buClr>
                <a:srgbClr val="000000"/>
              </a:buClr>
            </a:pPr>
            <a:endParaRPr lang="en-US" sz="2500" b="1"/>
          </a:p>
          <a:p>
            <a:pPr marL="630555" indent="-342900">
              <a:buClr>
                <a:srgbClr val="000000"/>
              </a:buClr>
            </a:pPr>
            <a:endParaRPr lang="en-US" sz="2500">
              <a:latin typeface="+mj-lt"/>
            </a:endParaRPr>
          </a:p>
          <a:p>
            <a:pPr marL="287655" indent="-287655">
              <a:buClr>
                <a:schemeClr val="tx1"/>
              </a:buClr>
            </a:pPr>
            <a:endParaRPr lang="en-US" sz="2540"/>
          </a:p>
          <a:p>
            <a:pPr marL="503555" lvl="1" indent="-215900">
              <a:buClr>
                <a:schemeClr val="tx1"/>
              </a:buClr>
            </a:pPr>
            <a:endParaRPr lang="en-US" sz="2540"/>
          </a:p>
          <a:p>
            <a:pPr marL="503555" lvl="1" indent="-215900">
              <a:buClr>
                <a:schemeClr val="tx1"/>
              </a:buClr>
            </a:pPr>
            <a:endParaRPr lang="en-US" sz="2540"/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ADA283DF-5AAD-DEF0-7F65-7ACEFF597B19}"/>
              </a:ext>
            </a:extLst>
          </p:cNvPr>
          <p:cNvSpPr>
            <a:spLocks noGrp="1"/>
          </p:cNvSpPr>
          <p:nvPr/>
        </p:nvSpPr>
        <p:spPr>
          <a:xfrm>
            <a:off x="2650895" y="3477520"/>
            <a:ext cx="4213268" cy="753266"/>
          </a:xfrm>
          <a:prstGeom prst="rect">
            <a:avLst/>
          </a:prstGeom>
        </p:spPr>
        <p:txBody>
          <a:bodyPr vert="horz" lIns="0" tIns="46800" rIns="0" bIns="45720" rtlCol="0" anchor="t">
            <a:normAutofit/>
          </a:bodyPr>
          <a:lstStyle>
            <a:lvl1pPr marL="288004" indent="-288004" algn="l" defTabSz="72000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SzPct val="90000"/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504000" indent="-216004" algn="l" defTabSz="72000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2pPr>
            <a:lvl3pPr marL="720000" indent="-216004" algn="l" defTabSz="864017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3pPr>
            <a:lvl4pPr marL="936000" indent="-216004" algn="l" defTabSz="864017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4pPr>
            <a:lvl5pPr marL="1152000" indent="-216004" algn="l" defTabSz="864017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1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5pPr>
            <a:lvl6pPr marL="2376046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8054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40062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72070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7655" indent="0">
              <a:buClr>
                <a:srgbClr val="000000"/>
              </a:buClr>
              <a:buNone/>
            </a:pPr>
            <a:endParaRPr lang="en-US" sz="2500">
              <a:solidFill>
                <a:srgbClr val="FF0000"/>
              </a:solidFill>
              <a:latin typeface="+mj-lt"/>
            </a:endParaRPr>
          </a:p>
          <a:p>
            <a:pPr marL="630555" indent="-342900">
              <a:buClr>
                <a:srgbClr val="000000"/>
              </a:buClr>
            </a:pPr>
            <a:endParaRPr lang="en-US" sz="2500">
              <a:latin typeface="+mj-lt"/>
            </a:endParaRPr>
          </a:p>
          <a:p>
            <a:pPr marL="630555" indent="-342900">
              <a:buClr>
                <a:srgbClr val="000000"/>
              </a:buClr>
            </a:pPr>
            <a:endParaRPr lang="en-US" sz="2500" b="1"/>
          </a:p>
          <a:p>
            <a:pPr marL="630555" indent="-342900">
              <a:buClr>
                <a:srgbClr val="000000"/>
              </a:buClr>
            </a:pPr>
            <a:endParaRPr lang="en-US" sz="2500">
              <a:latin typeface="+mj-lt"/>
            </a:endParaRPr>
          </a:p>
          <a:p>
            <a:pPr marL="287655" indent="-287655">
              <a:buClr>
                <a:schemeClr val="tx1"/>
              </a:buClr>
            </a:pPr>
            <a:endParaRPr lang="en-US" sz="2540"/>
          </a:p>
          <a:p>
            <a:pPr marL="503555" lvl="1" indent="-215900">
              <a:buClr>
                <a:schemeClr val="tx1"/>
              </a:buClr>
            </a:pPr>
            <a:endParaRPr lang="en-US" sz="2540"/>
          </a:p>
          <a:p>
            <a:pPr marL="503555" lvl="1" indent="-215900">
              <a:buClr>
                <a:schemeClr val="tx1"/>
              </a:buClr>
            </a:pPr>
            <a:endParaRPr lang="en-US" sz="2540"/>
          </a:p>
        </p:txBody>
      </p:sp>
    </p:spTree>
    <p:extLst>
      <p:ext uri="{BB962C8B-B14F-4D97-AF65-F5344CB8AC3E}">
        <p14:creationId xmlns:p14="http://schemas.microsoft.com/office/powerpoint/2010/main" val="41254699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7E870-4BEC-6B28-9120-FE08C8A94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503" y="180326"/>
            <a:ext cx="10667548" cy="657050"/>
          </a:xfrm>
        </p:spPr>
        <p:txBody>
          <a:bodyPr vert="horz" lIns="0" tIns="0" rIns="0" bIns="0" rtlCol="0" anchor="ctr">
            <a:normAutofit/>
          </a:bodyPr>
          <a:lstStyle/>
          <a:p>
            <a:r>
              <a:rPr lang="en-US" sz="3800" b="0" i="0" kern="1200" spc="-106" baseline="0">
                <a:ln w="15875" cmpd="sng">
                  <a:noFill/>
                  <a:round/>
                </a:ln>
                <a:latin typeface="+mj-lt"/>
                <a:ea typeface="Roboto"/>
                <a:cs typeface="Roboto"/>
              </a:rPr>
              <a:t>Ara System</a:t>
            </a:r>
            <a:r>
              <a:rPr lang="en-US" sz="3800">
                <a:ea typeface="Roboto"/>
                <a:cs typeface="Roboto"/>
              </a:rPr>
              <a:t> – One step below</a:t>
            </a:r>
            <a:endParaRPr lang="en-US" b="0" i="0" kern="1200" spc="-106" baseline="0">
              <a:ln w="15875" cmpd="sng">
                <a:noFill/>
                <a:round/>
              </a:ln>
              <a:latin typeface="+mj-lt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61320FB5-118D-28BB-200B-7EB3CA416352}"/>
              </a:ext>
            </a:extLst>
          </p:cNvPr>
          <p:cNvSpPr>
            <a:spLocks noGrp="1"/>
          </p:cNvSpPr>
          <p:nvPr/>
        </p:nvSpPr>
        <p:spPr>
          <a:xfrm>
            <a:off x="316504" y="990573"/>
            <a:ext cx="6857709" cy="5524351"/>
          </a:xfrm>
          <a:prstGeom prst="rect">
            <a:avLst/>
          </a:prstGeom>
        </p:spPr>
        <p:txBody>
          <a:bodyPr vert="horz" lIns="0" tIns="46800" rIns="0" bIns="45720" rtlCol="0" anchor="t">
            <a:normAutofit/>
          </a:bodyPr>
          <a:lstStyle>
            <a:lvl1pPr marL="288004" indent="-288004" algn="l" defTabSz="72000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SzPct val="90000"/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504000" indent="-216004" algn="l" defTabSz="72000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2pPr>
            <a:lvl3pPr marL="720000" indent="-216004" algn="l" defTabSz="864017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3pPr>
            <a:lvl4pPr marL="936000" indent="-216004" algn="l" defTabSz="864017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4pPr>
            <a:lvl5pPr marL="1152000" indent="-216004" algn="l" defTabSz="864017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1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5pPr>
            <a:lvl6pPr marL="2376046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8054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40062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72070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tx1"/>
              </a:buClr>
              <a:buNone/>
            </a:pPr>
            <a:endParaRPr lang="en-US" sz="25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00450D-ECC8-2B43-FA34-FCC8F7896DC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0385676" y="6473766"/>
            <a:ext cx="598375" cy="308395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spcAft>
                <a:spcPts val="600"/>
              </a:spcAft>
            </a:pPr>
            <a:fld id="{6EE1B353-4058-44C7-8B8C-7EA0B6664E22}" type="slidenum">
              <a:rPr lang="LID4096" smtClean="0"/>
              <a:pPr>
                <a:spcAft>
                  <a:spcPts val="600"/>
                </a:spcAft>
              </a:pPr>
              <a:t>12</a:t>
            </a:fld>
            <a:endParaRPr lang="LID4096"/>
          </a:p>
        </p:txBody>
      </p:sp>
      <p:pic>
        <p:nvPicPr>
          <p:cNvPr id="10" name="Picture 10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F1711F9-FDF0-E68F-D0AD-7C62F36768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2364" y="1303898"/>
            <a:ext cx="5567082" cy="4287557"/>
          </a:xfrm>
          <a:prstGeom prst="rect">
            <a:avLst/>
          </a:prstGeom>
        </p:spPr>
      </p:pic>
      <p:sp>
        <p:nvSpPr>
          <p:cNvPr id="5" name="Rettangolo 4">
            <a:extLst>
              <a:ext uri="{FF2B5EF4-FFF2-40B4-BE49-F238E27FC236}">
                <a16:creationId xmlns:a16="http://schemas.microsoft.com/office/drawing/2014/main" id="{BCEDC81F-52BF-884B-228A-B6CB160A8A98}"/>
              </a:ext>
            </a:extLst>
          </p:cNvPr>
          <p:cNvSpPr/>
          <p:nvPr/>
        </p:nvSpPr>
        <p:spPr>
          <a:xfrm>
            <a:off x="9251244" y="1334912"/>
            <a:ext cx="1610548" cy="1507066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b="1" i="0" cap="none" spc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F26240F6-A1CE-061C-455E-BAB88FF6CC24}"/>
              </a:ext>
            </a:extLst>
          </p:cNvPr>
          <p:cNvSpPr/>
          <p:nvPr/>
        </p:nvSpPr>
        <p:spPr>
          <a:xfrm>
            <a:off x="8931392" y="2952986"/>
            <a:ext cx="1930399" cy="2532473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b="1" i="0" cap="none" spc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A8788FFB-AE57-E5B7-9F28-69D0B6F02E00}"/>
              </a:ext>
            </a:extLst>
          </p:cNvPr>
          <p:cNvSpPr/>
          <p:nvPr/>
        </p:nvSpPr>
        <p:spPr>
          <a:xfrm>
            <a:off x="5648207" y="2717801"/>
            <a:ext cx="3877732" cy="3190991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b="1" i="0" cap="none" spc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E63BC91C-FE32-CD06-D166-23CCC43A8689}"/>
              </a:ext>
            </a:extLst>
          </p:cNvPr>
          <p:cNvSpPr/>
          <p:nvPr/>
        </p:nvSpPr>
        <p:spPr>
          <a:xfrm>
            <a:off x="9815688" y="1899356"/>
            <a:ext cx="1610548" cy="1507066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b="1" i="0" cap="none" spc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CBE765A5-020C-86C4-95A9-A2B57099088D}"/>
              </a:ext>
            </a:extLst>
          </p:cNvPr>
          <p:cNvSpPr/>
          <p:nvPr/>
        </p:nvSpPr>
        <p:spPr>
          <a:xfrm>
            <a:off x="9956799" y="2040467"/>
            <a:ext cx="1610548" cy="1507066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b="1" i="0" cap="none" spc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1A2F731E-F58B-DD2B-7445-133A53DA979E}"/>
              </a:ext>
            </a:extLst>
          </p:cNvPr>
          <p:cNvSpPr>
            <a:spLocks noGrp="1"/>
          </p:cNvSpPr>
          <p:nvPr/>
        </p:nvSpPr>
        <p:spPr>
          <a:xfrm>
            <a:off x="316504" y="990573"/>
            <a:ext cx="5333710" cy="5524351"/>
          </a:xfrm>
          <a:prstGeom prst="rect">
            <a:avLst/>
          </a:prstGeom>
        </p:spPr>
        <p:txBody>
          <a:bodyPr vert="horz" lIns="0" tIns="46800" rIns="0" bIns="45720" rtlCol="0" anchor="t">
            <a:normAutofit/>
          </a:bodyPr>
          <a:lstStyle>
            <a:lvl1pPr marL="288004" indent="-288004" algn="l" defTabSz="72000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SzPct val="90000"/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504000" indent="-216004" algn="l" defTabSz="72000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2pPr>
            <a:lvl3pPr marL="720000" indent="-216004" algn="l" defTabSz="864017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3pPr>
            <a:lvl4pPr marL="936000" indent="-216004" algn="l" defTabSz="864017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4pPr>
            <a:lvl5pPr marL="1152000" indent="-216004" algn="l" defTabSz="864017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1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5pPr>
            <a:lvl6pPr marL="2376046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8054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40062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72070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7655" indent="-287655">
              <a:buClr>
                <a:schemeClr val="tx1"/>
              </a:buClr>
            </a:pPr>
            <a:r>
              <a:rPr lang="en-US" sz="2500">
                <a:latin typeface="Calibri"/>
                <a:ea typeface="Roboto Light"/>
                <a:cs typeface="Roboto Light"/>
              </a:rPr>
              <a:t>Scalar core: </a:t>
            </a:r>
            <a:r>
              <a:rPr lang="en-US" sz="2500" b="1">
                <a:latin typeface="Calibri"/>
                <a:ea typeface="Roboto Light"/>
                <a:cs typeface="Roboto Light"/>
              </a:rPr>
              <a:t>CVA6</a:t>
            </a:r>
            <a:endParaRPr lang="it-IT"/>
          </a:p>
          <a:p>
            <a:pPr marL="503555" indent="-215900">
              <a:buClr>
                <a:srgbClr val="000000"/>
              </a:buClr>
            </a:pPr>
            <a:endParaRPr lang="en-US" sz="2500"/>
          </a:p>
          <a:p>
            <a:pPr marL="287655" indent="-287655">
              <a:buClr>
                <a:schemeClr val="tx1"/>
              </a:buClr>
            </a:pPr>
            <a:endParaRPr lang="en-US" sz="2540"/>
          </a:p>
          <a:p>
            <a:pPr marL="503555" lvl="1" indent="-215900">
              <a:buClr>
                <a:schemeClr val="tx1"/>
              </a:buClr>
            </a:pPr>
            <a:endParaRPr lang="en-US" sz="2540"/>
          </a:p>
          <a:p>
            <a:pPr marL="503555" lvl="1" indent="-215900">
              <a:buClr>
                <a:schemeClr val="tx1"/>
              </a:buClr>
            </a:pPr>
            <a:endParaRPr lang="en-US" sz="2540"/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A6E60D20-0EEE-8263-DA2E-52ADA9017D78}"/>
              </a:ext>
            </a:extLst>
          </p:cNvPr>
          <p:cNvSpPr/>
          <p:nvPr/>
        </p:nvSpPr>
        <p:spPr>
          <a:xfrm>
            <a:off x="1998133" y="1410171"/>
            <a:ext cx="3877732" cy="4075287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b="1" i="0" cap="none" spc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2220529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7E870-4BEC-6B28-9120-FE08C8A94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503" y="180326"/>
            <a:ext cx="10667548" cy="657050"/>
          </a:xfrm>
        </p:spPr>
        <p:txBody>
          <a:bodyPr vert="horz" lIns="0" tIns="0" rIns="0" bIns="0" rtlCol="0" anchor="ctr">
            <a:normAutofit/>
          </a:bodyPr>
          <a:lstStyle/>
          <a:p>
            <a:r>
              <a:rPr lang="en-US" sz="3800">
                <a:ea typeface="Roboto"/>
                <a:cs typeface="Roboto"/>
              </a:rPr>
              <a:t>Power breakdown</a:t>
            </a:r>
            <a:endParaRPr lang="en-US"/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61320FB5-118D-28BB-200B-7EB3CA416352}"/>
              </a:ext>
            </a:extLst>
          </p:cNvPr>
          <p:cNvSpPr>
            <a:spLocks noGrp="1"/>
          </p:cNvSpPr>
          <p:nvPr/>
        </p:nvSpPr>
        <p:spPr>
          <a:xfrm>
            <a:off x="316504" y="990573"/>
            <a:ext cx="6857709" cy="5524351"/>
          </a:xfrm>
          <a:prstGeom prst="rect">
            <a:avLst/>
          </a:prstGeom>
        </p:spPr>
        <p:txBody>
          <a:bodyPr vert="horz" lIns="0" tIns="46800" rIns="0" bIns="45720" rtlCol="0" anchor="t">
            <a:normAutofit/>
          </a:bodyPr>
          <a:lstStyle>
            <a:lvl1pPr marL="288004" indent="-288004" algn="l" defTabSz="72000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SzPct val="90000"/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504000" indent="-216004" algn="l" defTabSz="72000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2pPr>
            <a:lvl3pPr marL="720000" indent="-216004" algn="l" defTabSz="864017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3pPr>
            <a:lvl4pPr marL="936000" indent="-216004" algn="l" defTabSz="864017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4pPr>
            <a:lvl5pPr marL="1152000" indent="-216004" algn="l" defTabSz="864017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1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5pPr>
            <a:lvl6pPr marL="2376046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8054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40062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72070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tx1"/>
              </a:buClr>
              <a:buNone/>
            </a:pPr>
            <a:endParaRPr lang="en-US" sz="25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00450D-ECC8-2B43-FA34-FCC8F7896DC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0385676" y="6473766"/>
            <a:ext cx="598375" cy="308395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spcAft>
                <a:spcPts val="600"/>
              </a:spcAft>
            </a:pPr>
            <a:fld id="{6EE1B353-4058-44C7-8B8C-7EA0B6664E22}" type="slidenum">
              <a:rPr lang="LID4096" smtClean="0"/>
              <a:pPr>
                <a:spcAft>
                  <a:spcPts val="600"/>
                </a:spcAft>
              </a:pPr>
              <a:t>120</a:t>
            </a:fld>
            <a:endParaRPr lang="LID4096"/>
          </a:p>
        </p:txBody>
      </p:sp>
      <p:pic>
        <p:nvPicPr>
          <p:cNvPr id="5" name="Picture 5" descr="Chart&#10;&#10;Description automatically generated">
            <a:extLst>
              <a:ext uri="{FF2B5EF4-FFF2-40B4-BE49-F238E27FC236}">
                <a16:creationId xmlns:a16="http://schemas.microsoft.com/office/drawing/2014/main" id="{E056EAC9-45BE-A1FB-429A-E69116D98F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7911" y="1226577"/>
            <a:ext cx="5962650" cy="2238375"/>
          </a:xfrm>
          <a:prstGeom prst="rect">
            <a:avLst/>
          </a:prstGeom>
        </p:spPr>
      </p:pic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B06286B5-CB11-58A0-C58A-701C9CA52164}"/>
              </a:ext>
            </a:extLst>
          </p:cNvPr>
          <p:cNvSpPr>
            <a:spLocks noGrp="1"/>
          </p:cNvSpPr>
          <p:nvPr/>
        </p:nvSpPr>
        <p:spPr>
          <a:xfrm>
            <a:off x="316567" y="4780695"/>
            <a:ext cx="5333710" cy="1487584"/>
          </a:xfrm>
          <a:prstGeom prst="rect">
            <a:avLst/>
          </a:prstGeom>
        </p:spPr>
        <p:txBody>
          <a:bodyPr vert="horz" lIns="0" tIns="46800" rIns="0" bIns="45720" rtlCol="0" anchor="t">
            <a:normAutofit/>
          </a:bodyPr>
          <a:lstStyle>
            <a:lvl1pPr marL="288004" indent="-288004" algn="l" defTabSz="72000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SzPct val="90000"/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504000" indent="-216004" algn="l" defTabSz="72000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2pPr>
            <a:lvl3pPr marL="720000" indent="-216004" algn="l" defTabSz="864017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3pPr>
            <a:lvl4pPr marL="936000" indent="-216004" algn="l" defTabSz="864017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4pPr>
            <a:lvl5pPr marL="1152000" indent="-216004" algn="l" defTabSz="864017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1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5pPr>
            <a:lvl6pPr marL="2376046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8054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40062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72070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30555" indent="-342900">
              <a:buClr>
                <a:srgbClr val="000000"/>
              </a:buClr>
            </a:pPr>
            <a:r>
              <a:rPr lang="en-US" sz="2500">
                <a:latin typeface="+mj-lt"/>
              </a:rPr>
              <a:t>4 Lanes</a:t>
            </a:r>
          </a:p>
          <a:p>
            <a:pPr marL="630555" indent="-342900">
              <a:buClr>
                <a:srgbClr val="000000"/>
              </a:buClr>
            </a:pPr>
            <a:r>
              <a:rPr lang="en-US" sz="2500">
                <a:latin typeface="+mj-lt"/>
              </a:rPr>
              <a:t>FP-</a:t>
            </a:r>
            <a:r>
              <a:rPr lang="en-US" sz="2500" err="1">
                <a:latin typeface="+mj-lt"/>
              </a:rPr>
              <a:t>matmul</a:t>
            </a:r>
            <a:r>
              <a:rPr lang="en-US" sz="2500">
                <a:latin typeface="+mj-lt"/>
              </a:rPr>
              <a:t> computational loop</a:t>
            </a:r>
          </a:p>
          <a:p>
            <a:pPr marL="630555" indent="-342900">
              <a:buClr>
                <a:srgbClr val="000000"/>
              </a:buClr>
            </a:pPr>
            <a:endParaRPr lang="en-US" sz="2500">
              <a:latin typeface="+mj-lt"/>
            </a:endParaRPr>
          </a:p>
          <a:p>
            <a:pPr marL="630555" indent="-342900">
              <a:buClr>
                <a:srgbClr val="000000"/>
              </a:buClr>
            </a:pPr>
            <a:endParaRPr lang="en-US" sz="2500">
              <a:latin typeface="+mj-lt"/>
            </a:endParaRPr>
          </a:p>
          <a:p>
            <a:pPr marL="630555" indent="-342900">
              <a:buClr>
                <a:srgbClr val="000000"/>
              </a:buClr>
            </a:pPr>
            <a:endParaRPr lang="en-US" sz="2500" b="1"/>
          </a:p>
          <a:p>
            <a:pPr marL="630555" indent="-342900">
              <a:buClr>
                <a:srgbClr val="000000"/>
              </a:buClr>
            </a:pPr>
            <a:endParaRPr lang="en-US" sz="2500">
              <a:latin typeface="+mj-lt"/>
            </a:endParaRPr>
          </a:p>
          <a:p>
            <a:pPr marL="287655" indent="-287655">
              <a:buClr>
                <a:schemeClr val="tx1"/>
              </a:buClr>
            </a:pPr>
            <a:endParaRPr lang="en-US" sz="2540"/>
          </a:p>
          <a:p>
            <a:pPr marL="503555" lvl="1" indent="-215900">
              <a:buClr>
                <a:schemeClr val="tx1"/>
              </a:buClr>
            </a:pPr>
            <a:endParaRPr lang="en-US" sz="2540"/>
          </a:p>
          <a:p>
            <a:pPr marL="503555" lvl="1" indent="-215900">
              <a:buClr>
                <a:schemeClr val="tx1"/>
              </a:buClr>
            </a:pPr>
            <a:endParaRPr lang="en-US" sz="254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B1A72D7-41EC-3AED-3CAD-B85CEA2FE45D}"/>
              </a:ext>
            </a:extLst>
          </p:cNvPr>
          <p:cNvSpPr/>
          <p:nvPr/>
        </p:nvSpPr>
        <p:spPr>
          <a:xfrm>
            <a:off x="5650276" y="2464904"/>
            <a:ext cx="1399881" cy="867678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CH" b="1" i="0" cap="none" spc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ADA283DF-5AAD-DEF0-7F65-7ACEFF597B19}"/>
              </a:ext>
            </a:extLst>
          </p:cNvPr>
          <p:cNvSpPr>
            <a:spLocks noGrp="1"/>
          </p:cNvSpPr>
          <p:nvPr/>
        </p:nvSpPr>
        <p:spPr>
          <a:xfrm>
            <a:off x="2650895" y="3477520"/>
            <a:ext cx="4213268" cy="753266"/>
          </a:xfrm>
          <a:prstGeom prst="rect">
            <a:avLst/>
          </a:prstGeom>
        </p:spPr>
        <p:txBody>
          <a:bodyPr vert="horz" lIns="0" tIns="46800" rIns="0" bIns="45720" rtlCol="0" anchor="t">
            <a:normAutofit/>
          </a:bodyPr>
          <a:lstStyle>
            <a:lvl1pPr marL="288004" indent="-288004" algn="l" defTabSz="72000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SzPct val="90000"/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504000" indent="-216004" algn="l" defTabSz="72000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2pPr>
            <a:lvl3pPr marL="720000" indent="-216004" algn="l" defTabSz="864017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3pPr>
            <a:lvl4pPr marL="936000" indent="-216004" algn="l" defTabSz="864017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4pPr>
            <a:lvl5pPr marL="1152000" indent="-216004" algn="l" defTabSz="864017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1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5pPr>
            <a:lvl6pPr marL="2376046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8054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40062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72070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7655" indent="0">
              <a:buClr>
                <a:srgbClr val="000000"/>
              </a:buClr>
              <a:buNone/>
            </a:pPr>
            <a:endParaRPr lang="en-US" sz="2500">
              <a:solidFill>
                <a:srgbClr val="FF0000"/>
              </a:solidFill>
              <a:latin typeface="+mj-lt"/>
            </a:endParaRPr>
          </a:p>
          <a:p>
            <a:pPr marL="630555" indent="-342900">
              <a:buClr>
                <a:srgbClr val="000000"/>
              </a:buClr>
            </a:pPr>
            <a:endParaRPr lang="en-US" sz="2500">
              <a:latin typeface="+mj-lt"/>
            </a:endParaRPr>
          </a:p>
          <a:p>
            <a:pPr marL="630555" indent="-342900">
              <a:buClr>
                <a:srgbClr val="000000"/>
              </a:buClr>
            </a:pPr>
            <a:endParaRPr lang="en-US" sz="2500" b="1"/>
          </a:p>
          <a:p>
            <a:pPr marL="630555" indent="-342900">
              <a:buClr>
                <a:srgbClr val="000000"/>
              </a:buClr>
            </a:pPr>
            <a:endParaRPr lang="en-US" sz="2500">
              <a:latin typeface="+mj-lt"/>
            </a:endParaRPr>
          </a:p>
          <a:p>
            <a:pPr marL="287655" indent="-287655">
              <a:buClr>
                <a:schemeClr val="tx1"/>
              </a:buClr>
            </a:pPr>
            <a:endParaRPr lang="en-US" sz="2540"/>
          </a:p>
          <a:p>
            <a:pPr marL="503555" lvl="1" indent="-215900">
              <a:buClr>
                <a:schemeClr val="tx1"/>
              </a:buClr>
            </a:pPr>
            <a:endParaRPr lang="en-US" sz="2540"/>
          </a:p>
          <a:p>
            <a:pPr marL="503555" lvl="1" indent="-215900">
              <a:buClr>
                <a:schemeClr val="tx1"/>
              </a:buClr>
            </a:pPr>
            <a:endParaRPr lang="en-US" sz="2540"/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D41BB930-2908-71C4-445A-F5F751FA46F3}"/>
              </a:ext>
            </a:extLst>
          </p:cNvPr>
          <p:cNvSpPr>
            <a:spLocks noGrp="1"/>
          </p:cNvSpPr>
          <p:nvPr/>
        </p:nvSpPr>
        <p:spPr>
          <a:xfrm>
            <a:off x="5067579" y="3477520"/>
            <a:ext cx="4213268" cy="753266"/>
          </a:xfrm>
          <a:prstGeom prst="rect">
            <a:avLst/>
          </a:prstGeom>
        </p:spPr>
        <p:txBody>
          <a:bodyPr vert="horz" lIns="0" tIns="46800" rIns="0" bIns="45720" rtlCol="0" anchor="t">
            <a:normAutofit/>
          </a:bodyPr>
          <a:lstStyle>
            <a:lvl1pPr marL="288004" indent="-288004" algn="l" defTabSz="72000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SzPct val="90000"/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504000" indent="-216004" algn="l" defTabSz="72000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2pPr>
            <a:lvl3pPr marL="720000" indent="-216004" algn="l" defTabSz="864017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3pPr>
            <a:lvl4pPr marL="936000" indent="-216004" algn="l" defTabSz="864017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4pPr>
            <a:lvl5pPr marL="1152000" indent="-216004" algn="l" defTabSz="864017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1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5pPr>
            <a:lvl6pPr marL="2376046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8054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40062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72070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7655" indent="0">
              <a:buClr>
                <a:srgbClr val="000000"/>
              </a:buClr>
              <a:buNone/>
            </a:pPr>
            <a:r>
              <a:rPr lang="en-US" sz="2500">
                <a:solidFill>
                  <a:srgbClr val="FF0000"/>
                </a:solidFill>
                <a:latin typeface="+mj-lt"/>
              </a:rPr>
              <a:t>~30% Buffering</a:t>
            </a:r>
          </a:p>
          <a:p>
            <a:pPr marL="630555" indent="-342900">
              <a:buClr>
                <a:srgbClr val="000000"/>
              </a:buClr>
            </a:pPr>
            <a:endParaRPr lang="en-US" sz="2500">
              <a:latin typeface="+mj-lt"/>
            </a:endParaRPr>
          </a:p>
          <a:p>
            <a:pPr marL="630555" indent="-342900">
              <a:buClr>
                <a:srgbClr val="000000"/>
              </a:buClr>
            </a:pPr>
            <a:endParaRPr lang="en-US" sz="2500" b="1"/>
          </a:p>
          <a:p>
            <a:pPr marL="630555" indent="-342900">
              <a:buClr>
                <a:srgbClr val="000000"/>
              </a:buClr>
            </a:pPr>
            <a:endParaRPr lang="en-US" sz="2500">
              <a:latin typeface="+mj-lt"/>
            </a:endParaRPr>
          </a:p>
          <a:p>
            <a:pPr marL="287655" indent="-287655">
              <a:buClr>
                <a:schemeClr val="tx1"/>
              </a:buClr>
            </a:pPr>
            <a:endParaRPr lang="en-US" sz="2540"/>
          </a:p>
          <a:p>
            <a:pPr marL="503555" lvl="1" indent="-215900">
              <a:buClr>
                <a:schemeClr val="tx1"/>
              </a:buClr>
            </a:pPr>
            <a:endParaRPr lang="en-US" sz="2540"/>
          </a:p>
          <a:p>
            <a:pPr marL="503555" lvl="1" indent="-215900">
              <a:buClr>
                <a:schemeClr val="tx1"/>
              </a:buClr>
            </a:pPr>
            <a:endParaRPr lang="en-US" sz="2540"/>
          </a:p>
        </p:txBody>
      </p:sp>
    </p:spTree>
    <p:extLst>
      <p:ext uri="{BB962C8B-B14F-4D97-AF65-F5344CB8AC3E}">
        <p14:creationId xmlns:p14="http://schemas.microsoft.com/office/powerpoint/2010/main" val="1286711746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7E870-4BEC-6B28-9120-FE08C8A94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503" y="180326"/>
            <a:ext cx="10667548" cy="657050"/>
          </a:xfrm>
        </p:spPr>
        <p:txBody>
          <a:bodyPr vert="horz" lIns="0" tIns="0" rIns="0" bIns="0" rtlCol="0" anchor="ctr">
            <a:normAutofit/>
          </a:bodyPr>
          <a:lstStyle/>
          <a:p>
            <a:r>
              <a:rPr lang="en-US" sz="3800">
                <a:ea typeface="Roboto"/>
                <a:cs typeface="Roboto"/>
              </a:rPr>
              <a:t>Power breakdown</a:t>
            </a:r>
            <a:endParaRPr lang="en-US"/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61320FB5-118D-28BB-200B-7EB3CA416352}"/>
              </a:ext>
            </a:extLst>
          </p:cNvPr>
          <p:cNvSpPr>
            <a:spLocks noGrp="1"/>
          </p:cNvSpPr>
          <p:nvPr/>
        </p:nvSpPr>
        <p:spPr>
          <a:xfrm>
            <a:off x="316504" y="990573"/>
            <a:ext cx="6857709" cy="5524351"/>
          </a:xfrm>
          <a:prstGeom prst="rect">
            <a:avLst/>
          </a:prstGeom>
        </p:spPr>
        <p:txBody>
          <a:bodyPr vert="horz" lIns="0" tIns="46800" rIns="0" bIns="45720" rtlCol="0" anchor="t">
            <a:normAutofit/>
          </a:bodyPr>
          <a:lstStyle>
            <a:lvl1pPr marL="288004" indent="-288004" algn="l" defTabSz="72000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SzPct val="90000"/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504000" indent="-216004" algn="l" defTabSz="72000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2pPr>
            <a:lvl3pPr marL="720000" indent="-216004" algn="l" defTabSz="864017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3pPr>
            <a:lvl4pPr marL="936000" indent="-216004" algn="l" defTabSz="864017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4pPr>
            <a:lvl5pPr marL="1152000" indent="-216004" algn="l" defTabSz="864017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1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5pPr>
            <a:lvl6pPr marL="2376046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8054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40062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72070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tx1"/>
              </a:buClr>
              <a:buNone/>
            </a:pPr>
            <a:endParaRPr lang="en-US" sz="25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00450D-ECC8-2B43-FA34-FCC8F7896DC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0385676" y="6473766"/>
            <a:ext cx="598375" cy="308395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spcAft>
                <a:spcPts val="600"/>
              </a:spcAft>
            </a:pPr>
            <a:fld id="{6EE1B353-4058-44C7-8B8C-7EA0B6664E22}" type="slidenum">
              <a:rPr lang="LID4096" smtClean="0"/>
              <a:pPr>
                <a:spcAft>
                  <a:spcPts val="600"/>
                </a:spcAft>
              </a:pPr>
              <a:t>121</a:t>
            </a:fld>
            <a:endParaRPr lang="LID4096"/>
          </a:p>
        </p:txBody>
      </p:sp>
      <p:pic>
        <p:nvPicPr>
          <p:cNvPr id="5" name="Picture 5" descr="Chart&#10;&#10;Description automatically generated">
            <a:extLst>
              <a:ext uri="{FF2B5EF4-FFF2-40B4-BE49-F238E27FC236}">
                <a16:creationId xmlns:a16="http://schemas.microsoft.com/office/drawing/2014/main" id="{E056EAC9-45BE-A1FB-429A-E69116D98F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7911" y="1226577"/>
            <a:ext cx="5962650" cy="2238375"/>
          </a:xfrm>
          <a:prstGeom prst="rect">
            <a:avLst/>
          </a:prstGeom>
        </p:spPr>
      </p:pic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B06286B5-CB11-58A0-C58A-701C9CA52164}"/>
              </a:ext>
            </a:extLst>
          </p:cNvPr>
          <p:cNvSpPr>
            <a:spLocks noGrp="1"/>
          </p:cNvSpPr>
          <p:nvPr/>
        </p:nvSpPr>
        <p:spPr>
          <a:xfrm>
            <a:off x="316567" y="4780695"/>
            <a:ext cx="5333710" cy="1487584"/>
          </a:xfrm>
          <a:prstGeom prst="rect">
            <a:avLst/>
          </a:prstGeom>
        </p:spPr>
        <p:txBody>
          <a:bodyPr vert="horz" lIns="0" tIns="46800" rIns="0" bIns="45720" rtlCol="0" anchor="t">
            <a:normAutofit/>
          </a:bodyPr>
          <a:lstStyle>
            <a:lvl1pPr marL="288004" indent="-288004" algn="l" defTabSz="72000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SzPct val="90000"/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504000" indent="-216004" algn="l" defTabSz="72000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2pPr>
            <a:lvl3pPr marL="720000" indent="-216004" algn="l" defTabSz="864017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3pPr>
            <a:lvl4pPr marL="936000" indent="-216004" algn="l" defTabSz="864017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4pPr>
            <a:lvl5pPr marL="1152000" indent="-216004" algn="l" defTabSz="864017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1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5pPr>
            <a:lvl6pPr marL="2376046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8054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40062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72070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30555" indent="-342900">
              <a:buClr>
                <a:srgbClr val="000000"/>
              </a:buClr>
            </a:pPr>
            <a:r>
              <a:rPr lang="en-US" sz="2500">
                <a:latin typeface="+mj-lt"/>
              </a:rPr>
              <a:t>4 Lanes</a:t>
            </a:r>
          </a:p>
          <a:p>
            <a:pPr marL="630555" indent="-342900">
              <a:buClr>
                <a:srgbClr val="000000"/>
              </a:buClr>
            </a:pPr>
            <a:r>
              <a:rPr lang="en-US" sz="2500">
                <a:latin typeface="+mj-lt"/>
              </a:rPr>
              <a:t>FP-</a:t>
            </a:r>
            <a:r>
              <a:rPr lang="en-US" sz="2500" err="1">
                <a:latin typeface="+mj-lt"/>
              </a:rPr>
              <a:t>matmul</a:t>
            </a:r>
            <a:r>
              <a:rPr lang="en-US" sz="2500">
                <a:latin typeface="+mj-lt"/>
              </a:rPr>
              <a:t> computational loop</a:t>
            </a:r>
          </a:p>
          <a:p>
            <a:pPr marL="630555" indent="-342900">
              <a:buClr>
                <a:srgbClr val="000000"/>
              </a:buClr>
            </a:pPr>
            <a:endParaRPr lang="en-US" sz="2500">
              <a:latin typeface="+mj-lt"/>
            </a:endParaRPr>
          </a:p>
          <a:p>
            <a:pPr marL="630555" indent="-342900">
              <a:buClr>
                <a:srgbClr val="000000"/>
              </a:buClr>
            </a:pPr>
            <a:endParaRPr lang="en-US" sz="2500">
              <a:latin typeface="+mj-lt"/>
            </a:endParaRPr>
          </a:p>
          <a:p>
            <a:pPr marL="630555" indent="-342900">
              <a:buClr>
                <a:srgbClr val="000000"/>
              </a:buClr>
            </a:pPr>
            <a:endParaRPr lang="en-US" sz="2500" b="1"/>
          </a:p>
          <a:p>
            <a:pPr marL="630555" indent="-342900">
              <a:buClr>
                <a:srgbClr val="000000"/>
              </a:buClr>
            </a:pPr>
            <a:endParaRPr lang="en-US" sz="2500">
              <a:latin typeface="+mj-lt"/>
            </a:endParaRPr>
          </a:p>
          <a:p>
            <a:pPr marL="287655" indent="-287655">
              <a:buClr>
                <a:schemeClr val="tx1"/>
              </a:buClr>
            </a:pPr>
            <a:endParaRPr lang="en-US" sz="2540"/>
          </a:p>
          <a:p>
            <a:pPr marL="503555" lvl="1" indent="-215900">
              <a:buClr>
                <a:schemeClr val="tx1"/>
              </a:buClr>
            </a:pPr>
            <a:endParaRPr lang="en-US" sz="2540"/>
          </a:p>
          <a:p>
            <a:pPr marL="503555" lvl="1" indent="-215900">
              <a:buClr>
                <a:schemeClr val="tx1"/>
              </a:buClr>
            </a:pPr>
            <a:endParaRPr lang="en-US" sz="254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B1A72D7-41EC-3AED-3CAD-B85CEA2FE45D}"/>
              </a:ext>
            </a:extLst>
          </p:cNvPr>
          <p:cNvSpPr/>
          <p:nvPr/>
        </p:nvSpPr>
        <p:spPr>
          <a:xfrm>
            <a:off x="3476919" y="2533244"/>
            <a:ext cx="2173358" cy="867678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CH" b="1" i="0" cap="none" spc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ADA283DF-5AAD-DEF0-7F65-7ACEFF597B19}"/>
              </a:ext>
            </a:extLst>
          </p:cNvPr>
          <p:cNvSpPr>
            <a:spLocks noGrp="1"/>
          </p:cNvSpPr>
          <p:nvPr/>
        </p:nvSpPr>
        <p:spPr>
          <a:xfrm>
            <a:off x="2650895" y="3477520"/>
            <a:ext cx="4213268" cy="753266"/>
          </a:xfrm>
          <a:prstGeom prst="rect">
            <a:avLst/>
          </a:prstGeom>
        </p:spPr>
        <p:txBody>
          <a:bodyPr vert="horz" lIns="0" tIns="46800" rIns="0" bIns="45720" rtlCol="0" anchor="t">
            <a:normAutofit/>
          </a:bodyPr>
          <a:lstStyle>
            <a:lvl1pPr marL="288004" indent="-288004" algn="l" defTabSz="72000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SzPct val="90000"/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504000" indent="-216004" algn="l" defTabSz="72000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2pPr>
            <a:lvl3pPr marL="720000" indent="-216004" algn="l" defTabSz="864017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3pPr>
            <a:lvl4pPr marL="936000" indent="-216004" algn="l" defTabSz="864017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4pPr>
            <a:lvl5pPr marL="1152000" indent="-216004" algn="l" defTabSz="864017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1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5pPr>
            <a:lvl6pPr marL="2376046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8054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40062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72070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7655" indent="0">
              <a:buClr>
                <a:srgbClr val="000000"/>
              </a:buClr>
              <a:buNone/>
            </a:pPr>
            <a:endParaRPr lang="en-US" sz="2500">
              <a:solidFill>
                <a:srgbClr val="FF0000"/>
              </a:solidFill>
              <a:latin typeface="+mj-lt"/>
            </a:endParaRPr>
          </a:p>
          <a:p>
            <a:pPr marL="630555" indent="-342900">
              <a:buClr>
                <a:srgbClr val="000000"/>
              </a:buClr>
            </a:pPr>
            <a:endParaRPr lang="en-US" sz="2500">
              <a:latin typeface="+mj-lt"/>
            </a:endParaRPr>
          </a:p>
          <a:p>
            <a:pPr marL="630555" indent="-342900">
              <a:buClr>
                <a:srgbClr val="000000"/>
              </a:buClr>
            </a:pPr>
            <a:endParaRPr lang="en-US" sz="2500" b="1"/>
          </a:p>
          <a:p>
            <a:pPr marL="630555" indent="-342900">
              <a:buClr>
                <a:srgbClr val="000000"/>
              </a:buClr>
            </a:pPr>
            <a:endParaRPr lang="en-US" sz="2500">
              <a:latin typeface="+mj-lt"/>
            </a:endParaRPr>
          </a:p>
          <a:p>
            <a:pPr marL="287655" indent="-287655">
              <a:buClr>
                <a:schemeClr val="tx1"/>
              </a:buClr>
            </a:pPr>
            <a:endParaRPr lang="en-US" sz="2540"/>
          </a:p>
          <a:p>
            <a:pPr marL="503555" lvl="1" indent="-215900">
              <a:buClr>
                <a:schemeClr val="tx1"/>
              </a:buClr>
            </a:pPr>
            <a:endParaRPr lang="en-US" sz="2540"/>
          </a:p>
          <a:p>
            <a:pPr marL="503555" lvl="1" indent="-215900">
              <a:buClr>
                <a:schemeClr val="tx1"/>
              </a:buClr>
            </a:pPr>
            <a:endParaRPr lang="en-US" sz="2540"/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D41BB930-2908-71C4-445A-F5F751FA46F3}"/>
              </a:ext>
            </a:extLst>
          </p:cNvPr>
          <p:cNvSpPr>
            <a:spLocks noGrp="1"/>
          </p:cNvSpPr>
          <p:nvPr/>
        </p:nvSpPr>
        <p:spPr>
          <a:xfrm>
            <a:off x="3265284" y="3464952"/>
            <a:ext cx="4213268" cy="753266"/>
          </a:xfrm>
          <a:prstGeom prst="rect">
            <a:avLst/>
          </a:prstGeom>
        </p:spPr>
        <p:txBody>
          <a:bodyPr vert="horz" lIns="0" tIns="46800" rIns="0" bIns="45720" rtlCol="0" anchor="t">
            <a:normAutofit/>
          </a:bodyPr>
          <a:lstStyle>
            <a:lvl1pPr marL="288004" indent="-288004" algn="l" defTabSz="72000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SzPct val="90000"/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504000" indent="-216004" algn="l" defTabSz="72000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2pPr>
            <a:lvl3pPr marL="720000" indent="-216004" algn="l" defTabSz="864017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3pPr>
            <a:lvl4pPr marL="936000" indent="-216004" algn="l" defTabSz="864017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4pPr>
            <a:lvl5pPr marL="1152000" indent="-216004" algn="l" defTabSz="864017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1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5pPr>
            <a:lvl6pPr marL="2376046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8054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40062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72070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7655" indent="0">
              <a:buClr>
                <a:srgbClr val="000000"/>
              </a:buClr>
              <a:buNone/>
            </a:pPr>
            <a:r>
              <a:rPr lang="en-US" sz="2500">
                <a:solidFill>
                  <a:srgbClr val="FF0000"/>
                </a:solidFill>
                <a:latin typeface="+mj-lt"/>
              </a:rPr>
              <a:t>55% Actual Computation</a:t>
            </a:r>
          </a:p>
          <a:p>
            <a:pPr marL="630555" indent="-342900">
              <a:buClr>
                <a:srgbClr val="000000"/>
              </a:buClr>
            </a:pPr>
            <a:endParaRPr lang="en-US" sz="2500">
              <a:latin typeface="+mj-lt"/>
            </a:endParaRPr>
          </a:p>
          <a:p>
            <a:pPr marL="630555" indent="-342900">
              <a:buClr>
                <a:srgbClr val="000000"/>
              </a:buClr>
            </a:pPr>
            <a:endParaRPr lang="en-US" sz="2500" b="1"/>
          </a:p>
          <a:p>
            <a:pPr marL="630555" indent="-342900">
              <a:buClr>
                <a:srgbClr val="000000"/>
              </a:buClr>
            </a:pPr>
            <a:endParaRPr lang="en-US" sz="2500">
              <a:latin typeface="+mj-lt"/>
            </a:endParaRPr>
          </a:p>
          <a:p>
            <a:pPr marL="287655" indent="-287655">
              <a:buClr>
                <a:schemeClr val="tx1"/>
              </a:buClr>
            </a:pPr>
            <a:endParaRPr lang="en-US" sz="2540"/>
          </a:p>
          <a:p>
            <a:pPr marL="503555" lvl="1" indent="-215900">
              <a:buClr>
                <a:schemeClr val="tx1"/>
              </a:buClr>
            </a:pPr>
            <a:endParaRPr lang="en-US" sz="2540"/>
          </a:p>
          <a:p>
            <a:pPr marL="503555" lvl="1" indent="-215900">
              <a:buClr>
                <a:schemeClr val="tx1"/>
              </a:buClr>
            </a:pPr>
            <a:endParaRPr lang="en-US" sz="2540"/>
          </a:p>
        </p:txBody>
      </p:sp>
    </p:spTree>
    <p:extLst>
      <p:ext uri="{BB962C8B-B14F-4D97-AF65-F5344CB8AC3E}">
        <p14:creationId xmlns:p14="http://schemas.microsoft.com/office/powerpoint/2010/main" val="4272863684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7E870-4BEC-6B28-9120-FE08C8A94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503" y="180326"/>
            <a:ext cx="10667548" cy="657050"/>
          </a:xfrm>
        </p:spPr>
        <p:txBody>
          <a:bodyPr vert="horz" lIns="0" tIns="0" rIns="0" bIns="0" rtlCol="0" anchor="ctr">
            <a:normAutofit/>
          </a:bodyPr>
          <a:lstStyle/>
          <a:p>
            <a:r>
              <a:rPr lang="en-US" sz="3800">
                <a:ea typeface="Roboto"/>
                <a:cs typeface="Roboto"/>
              </a:rPr>
              <a:t>Energy Efficiency</a:t>
            </a:r>
            <a:endParaRPr lang="it-IT"/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61320FB5-118D-28BB-200B-7EB3CA416352}"/>
              </a:ext>
            </a:extLst>
          </p:cNvPr>
          <p:cNvSpPr>
            <a:spLocks noGrp="1"/>
          </p:cNvSpPr>
          <p:nvPr/>
        </p:nvSpPr>
        <p:spPr>
          <a:xfrm>
            <a:off x="316504" y="990573"/>
            <a:ext cx="6857709" cy="5524351"/>
          </a:xfrm>
          <a:prstGeom prst="rect">
            <a:avLst/>
          </a:prstGeom>
        </p:spPr>
        <p:txBody>
          <a:bodyPr vert="horz" lIns="0" tIns="46800" rIns="0" bIns="45720" rtlCol="0" anchor="t">
            <a:normAutofit/>
          </a:bodyPr>
          <a:lstStyle>
            <a:lvl1pPr marL="288004" indent="-288004" algn="l" defTabSz="72000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SzPct val="90000"/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504000" indent="-216004" algn="l" defTabSz="72000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2pPr>
            <a:lvl3pPr marL="720000" indent="-216004" algn="l" defTabSz="864017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3pPr>
            <a:lvl4pPr marL="936000" indent="-216004" algn="l" defTabSz="864017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4pPr>
            <a:lvl5pPr marL="1152000" indent="-216004" algn="l" defTabSz="864017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1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5pPr>
            <a:lvl6pPr marL="2376046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8054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40062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72070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tx1"/>
              </a:buClr>
              <a:buNone/>
            </a:pPr>
            <a:endParaRPr lang="en-US" sz="25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00450D-ECC8-2B43-FA34-FCC8F7896DC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0385676" y="6473766"/>
            <a:ext cx="598375" cy="308395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spcAft>
                <a:spcPts val="600"/>
              </a:spcAft>
            </a:pPr>
            <a:fld id="{6EE1B353-4058-44C7-8B8C-7EA0B6664E22}" type="slidenum">
              <a:rPr lang="LID4096" smtClean="0"/>
              <a:pPr>
                <a:spcAft>
                  <a:spcPts val="600"/>
                </a:spcAft>
              </a:pPr>
              <a:t>122</a:t>
            </a:fld>
            <a:endParaRPr lang="LID4096"/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ADA283DF-5AAD-DEF0-7F65-7ACEFF597B19}"/>
              </a:ext>
            </a:extLst>
          </p:cNvPr>
          <p:cNvSpPr>
            <a:spLocks noGrp="1"/>
          </p:cNvSpPr>
          <p:nvPr/>
        </p:nvSpPr>
        <p:spPr>
          <a:xfrm>
            <a:off x="2650895" y="3477520"/>
            <a:ext cx="4213268" cy="753266"/>
          </a:xfrm>
          <a:prstGeom prst="rect">
            <a:avLst/>
          </a:prstGeom>
        </p:spPr>
        <p:txBody>
          <a:bodyPr vert="horz" lIns="0" tIns="46800" rIns="0" bIns="45720" rtlCol="0" anchor="t">
            <a:normAutofit/>
          </a:bodyPr>
          <a:lstStyle>
            <a:lvl1pPr marL="288004" indent="-288004" algn="l" defTabSz="72000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SzPct val="90000"/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504000" indent="-216004" algn="l" defTabSz="72000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2pPr>
            <a:lvl3pPr marL="720000" indent="-216004" algn="l" defTabSz="864017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3pPr>
            <a:lvl4pPr marL="936000" indent="-216004" algn="l" defTabSz="864017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4pPr>
            <a:lvl5pPr marL="1152000" indent="-216004" algn="l" defTabSz="864017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1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5pPr>
            <a:lvl6pPr marL="2376046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8054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40062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72070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7655" indent="0">
              <a:buClr>
                <a:srgbClr val="000000"/>
              </a:buClr>
              <a:buNone/>
            </a:pPr>
            <a:endParaRPr lang="en-US" sz="2500">
              <a:solidFill>
                <a:srgbClr val="FF0000"/>
              </a:solidFill>
              <a:latin typeface="+mj-lt"/>
            </a:endParaRPr>
          </a:p>
          <a:p>
            <a:pPr marL="630555" indent="-342900">
              <a:buClr>
                <a:srgbClr val="000000"/>
              </a:buClr>
            </a:pPr>
            <a:endParaRPr lang="en-US" sz="2500">
              <a:latin typeface="+mj-lt"/>
            </a:endParaRPr>
          </a:p>
          <a:p>
            <a:pPr marL="630555" indent="-342900">
              <a:buClr>
                <a:srgbClr val="000000"/>
              </a:buClr>
            </a:pPr>
            <a:endParaRPr lang="en-US" sz="2500" b="1"/>
          </a:p>
          <a:p>
            <a:pPr marL="630555" indent="-342900">
              <a:buClr>
                <a:srgbClr val="000000"/>
              </a:buClr>
            </a:pPr>
            <a:endParaRPr lang="en-US" sz="2500">
              <a:latin typeface="+mj-lt"/>
            </a:endParaRPr>
          </a:p>
          <a:p>
            <a:pPr marL="287655" indent="-287655">
              <a:buClr>
                <a:schemeClr val="tx1"/>
              </a:buClr>
            </a:pPr>
            <a:endParaRPr lang="en-US" sz="2540"/>
          </a:p>
          <a:p>
            <a:pPr marL="503555" lvl="1" indent="-215900">
              <a:buClr>
                <a:schemeClr val="tx1"/>
              </a:buClr>
            </a:pPr>
            <a:endParaRPr lang="en-US" sz="2540"/>
          </a:p>
          <a:p>
            <a:pPr marL="503555" lvl="1" indent="-215900">
              <a:buClr>
                <a:schemeClr val="tx1"/>
              </a:buClr>
            </a:pPr>
            <a:endParaRPr lang="en-US" sz="254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B78E3DBE-F14E-16B0-ADCB-B5824DBB84EC}"/>
              </a:ext>
            </a:extLst>
          </p:cNvPr>
          <p:cNvSpPr txBox="1"/>
          <p:nvPr/>
        </p:nvSpPr>
        <p:spPr>
          <a:xfrm>
            <a:off x="809625" y="1190625"/>
            <a:ext cx="9486724" cy="443198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720000"/>
            <a:r>
              <a:rPr lang="en-US">
                <a:latin typeface="Calibri"/>
                <a:ea typeface="+mn-lt"/>
                <a:cs typeface="Calibri"/>
              </a:rPr>
              <a:t>Boost energy efficiency</a:t>
            </a:r>
          </a:p>
          <a:p>
            <a:pPr marL="285750" indent="-285750" defTabSz="720000">
              <a:buFont typeface="Arial"/>
              <a:buChar char="•"/>
            </a:pPr>
            <a:r>
              <a:rPr lang="en-US">
                <a:latin typeface="Calibri"/>
                <a:ea typeface="+mn-lt"/>
                <a:cs typeface="Calibri"/>
              </a:rPr>
              <a:t>Clock-gate unused CVA6 memory banks, VRF banks</a:t>
            </a:r>
            <a:endParaRPr lang="it-IT">
              <a:latin typeface="Calibri"/>
              <a:ea typeface="+mn-lt"/>
              <a:cs typeface="Calibri"/>
            </a:endParaRPr>
          </a:p>
          <a:p>
            <a:pPr marL="285750" indent="-285750" defTabSz="720000">
              <a:buFont typeface="Arial"/>
              <a:buChar char="•"/>
            </a:pPr>
            <a:r>
              <a:rPr lang="en-US">
                <a:latin typeface="Calibri"/>
                <a:ea typeface="+mn-lt"/>
                <a:cs typeface="Calibri"/>
              </a:rPr>
              <a:t>Operand-gate the SIMD multipliers</a:t>
            </a:r>
            <a:endParaRPr lang="it-IT"/>
          </a:p>
          <a:p>
            <a:pPr marL="285750" indent="-285750" defTabSz="720000">
              <a:buFont typeface="Arial"/>
              <a:buChar char="•"/>
            </a:pPr>
            <a:r>
              <a:rPr lang="en-US">
                <a:latin typeface="Calibri"/>
                <a:ea typeface="+mn-lt"/>
                <a:cs typeface="Calibri"/>
              </a:rPr>
              <a:t>Clock-gate the SIMD multipliers when not used</a:t>
            </a:r>
            <a:endParaRPr lang="it-IT"/>
          </a:p>
          <a:p>
            <a:pPr defTabSz="720000"/>
            <a:endParaRPr lang="en-US">
              <a:latin typeface="Ubuntu Mono"/>
              <a:ea typeface="+mn-lt"/>
              <a:cs typeface="+mn-lt"/>
            </a:endParaRPr>
          </a:p>
          <a:p>
            <a:pPr defTabSz="720000"/>
            <a:r>
              <a:rPr lang="en-US">
                <a:latin typeface="Ubuntu Mono"/>
                <a:ea typeface="+mn-lt"/>
                <a:cs typeface="+mn-lt"/>
              </a:rPr>
              <a:t>Ara 4 Lanes, fmatmul </a:t>
            </a:r>
            <a:br>
              <a:rPr lang="en-US">
                <a:latin typeface="Ubuntu Mono"/>
                <a:ea typeface="+mn-lt"/>
                <a:cs typeface="+mn-lt"/>
              </a:rPr>
            </a:br>
            <a:r>
              <a:rPr lang="en-US">
                <a:latin typeface="Ubuntu Mono"/>
                <a:ea typeface="+mn-lt"/>
                <a:cs typeface="+mn-lt"/>
              </a:rPr>
              <a:t>A[128][128] x [128][1KiB] = C[128][1KiB]</a:t>
            </a:r>
          </a:p>
          <a:p>
            <a:pPr defTabSz="720000"/>
            <a:endParaRPr lang="en-US">
              <a:latin typeface="Ubuntu Mono"/>
              <a:ea typeface="+mn-lt"/>
              <a:cs typeface="+mn-lt"/>
            </a:endParaRPr>
          </a:p>
          <a:p>
            <a:pPr defTabSz="720000"/>
            <a:r>
              <a:rPr lang="en-US">
                <a:latin typeface="Ubuntu Mono"/>
                <a:ea typeface="+mn-lt"/>
                <a:cs typeface="+mn-lt"/>
              </a:rPr>
              <a:t>  </a:t>
            </a:r>
            <a:r>
              <a:rPr lang="en-US" err="1">
                <a:latin typeface="Ubuntu Mono"/>
                <a:ea typeface="+mn-lt"/>
                <a:cs typeface="+mn-lt"/>
              </a:rPr>
              <a:t>Fmt</a:t>
            </a:r>
            <a:r>
              <a:rPr lang="en-US">
                <a:latin typeface="Ubuntu Mono"/>
                <a:ea typeface="+mn-lt"/>
                <a:cs typeface="+mn-lt"/>
              </a:rPr>
              <a:t>     Eff </a:t>
            </a:r>
            <a:endParaRPr lang="en-US">
              <a:ea typeface="+mn-lt"/>
              <a:cs typeface="+mn-lt"/>
            </a:endParaRPr>
          </a:p>
          <a:p>
            <a:pPr defTabSz="720000"/>
            <a:r>
              <a:rPr lang="en-US">
                <a:latin typeface="Ubuntu Mono"/>
                <a:ea typeface="+mn-lt"/>
                <a:cs typeface="+mn-lt"/>
              </a:rPr>
              <a:t>  fp64    37.74    DP-FLOPS/W</a:t>
            </a:r>
            <a:endParaRPr lang="it-IT"/>
          </a:p>
          <a:p>
            <a:pPr defTabSz="720000"/>
            <a:r>
              <a:rPr lang="en-US">
                <a:latin typeface="Ubuntu Mono"/>
                <a:ea typeface="+mn-lt"/>
                <a:cs typeface="+mn-lt"/>
              </a:rPr>
              <a:t>  fp32    90.04    SP-FLOPS/W</a:t>
            </a:r>
            <a:endParaRPr lang="it-IT"/>
          </a:p>
          <a:p>
            <a:pPr defTabSz="720000"/>
            <a:r>
              <a:rPr lang="en-US">
                <a:latin typeface="Ubuntu Mono"/>
                <a:ea typeface="+mn-lt"/>
                <a:cs typeface="+mn-lt"/>
              </a:rPr>
              <a:t>  fp16    195.86   HP-FLOPS/W</a:t>
            </a:r>
            <a:endParaRPr lang="it-IT"/>
          </a:p>
          <a:p>
            <a:pPr defTabSz="720000"/>
            <a:r>
              <a:rPr lang="en-US">
                <a:latin typeface="Ubuntu Mono"/>
                <a:ea typeface="+mn-lt"/>
                <a:cs typeface="+mn-lt"/>
              </a:rPr>
              <a:t>  int64   38.32    DP-GOPS/W</a:t>
            </a:r>
            <a:endParaRPr lang="it-IT"/>
          </a:p>
          <a:p>
            <a:pPr defTabSz="720000"/>
            <a:r>
              <a:rPr lang="en-US">
                <a:latin typeface="Ubuntu Mono"/>
                <a:ea typeface="+mn-lt"/>
                <a:cs typeface="+mn-lt"/>
              </a:rPr>
              <a:t>  int32   85.26    SP-GOPS/W</a:t>
            </a:r>
            <a:endParaRPr lang="it-IT"/>
          </a:p>
          <a:p>
            <a:pPr defTabSz="720000"/>
            <a:r>
              <a:rPr lang="en-US">
                <a:latin typeface="Ubuntu Mono"/>
                <a:ea typeface="+mn-lt"/>
                <a:cs typeface="+mn-lt"/>
              </a:rPr>
              <a:t>  int16   180.56   HP-GOPS/W</a:t>
            </a:r>
            <a:endParaRPr lang="it-IT"/>
          </a:p>
          <a:p>
            <a:pPr defTabSz="720000"/>
            <a:r>
              <a:rPr lang="en-US">
                <a:latin typeface="Ubuntu Mono"/>
                <a:ea typeface="+mn-lt"/>
                <a:cs typeface="+mn-lt"/>
              </a:rPr>
              <a:t>  int8    376.04   BP-GOPS/W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6118110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7E870-4BEC-6B28-9120-FE08C8A94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503" y="180326"/>
            <a:ext cx="10667548" cy="657050"/>
          </a:xfrm>
        </p:spPr>
        <p:txBody>
          <a:bodyPr vert="horz" lIns="0" tIns="0" rIns="0" bIns="0" rtlCol="0" anchor="ctr">
            <a:normAutofit/>
          </a:bodyPr>
          <a:lstStyle/>
          <a:p>
            <a:r>
              <a:rPr lang="en-US" sz="3800">
                <a:ea typeface="+mj-lt"/>
                <a:cs typeface="+mj-lt"/>
              </a:rPr>
              <a:t>ISA</a:t>
            </a:r>
            <a:r>
              <a:rPr lang="en-US" sz="3800" b="1">
                <a:ea typeface="+mj-lt"/>
                <a:cs typeface="+mj-lt"/>
              </a:rPr>
              <a:t> </a:t>
            </a:r>
            <a:r>
              <a:rPr lang="en-US" sz="3800">
                <a:ea typeface="+mj-lt"/>
                <a:cs typeface="+mj-lt"/>
              </a:rPr>
              <a:t>extension – Transformers and small </a:t>
            </a:r>
            <a:r>
              <a:rPr lang="en-US" sz="3800" err="1">
                <a:ea typeface="+mj-lt"/>
                <a:cs typeface="+mj-lt"/>
              </a:rPr>
              <a:t>Matmul</a:t>
            </a:r>
            <a:endParaRPr lang="it-IT" err="1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00450D-ECC8-2B43-FA34-FCC8F7896DC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0385676" y="6473766"/>
            <a:ext cx="598375" cy="308395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spcAft>
                <a:spcPts val="600"/>
              </a:spcAft>
            </a:pPr>
            <a:fld id="{6EE1B353-4058-44C7-8B8C-7EA0B6664E22}" type="slidenum">
              <a:rPr lang="LID4096" smtClean="0"/>
              <a:pPr>
                <a:spcAft>
                  <a:spcPts val="600"/>
                </a:spcAft>
              </a:pPr>
              <a:t>123</a:t>
            </a:fld>
            <a:endParaRPr lang="LID4096"/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DA66C0E0-4F52-E250-8765-9B739195A6E5}"/>
              </a:ext>
            </a:extLst>
          </p:cNvPr>
          <p:cNvSpPr>
            <a:spLocks noGrp="1"/>
          </p:cNvSpPr>
          <p:nvPr/>
        </p:nvSpPr>
        <p:spPr>
          <a:xfrm>
            <a:off x="316504" y="990573"/>
            <a:ext cx="4670770" cy="4693771"/>
          </a:xfrm>
          <a:prstGeom prst="rect">
            <a:avLst/>
          </a:prstGeom>
        </p:spPr>
        <p:txBody>
          <a:bodyPr vert="horz" lIns="0" tIns="46800" rIns="0" bIns="45720" rtlCol="0" anchor="t">
            <a:normAutofit/>
          </a:bodyPr>
          <a:lstStyle>
            <a:lvl1pPr marL="288004" indent="-288004" algn="l" defTabSz="72000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SzPct val="90000"/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504000" indent="-216004" algn="l" defTabSz="72000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2pPr>
            <a:lvl3pPr marL="720000" indent="-216004" algn="l" defTabSz="864017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3pPr>
            <a:lvl4pPr marL="936000" indent="-216004" algn="l" defTabSz="864017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4pPr>
            <a:lvl5pPr marL="1152000" indent="-216004" algn="l" defTabSz="864017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1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5pPr>
            <a:lvl6pPr marL="2376046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8054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40062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72070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7655" indent="0">
              <a:buClr>
                <a:srgbClr val="000000"/>
              </a:buClr>
              <a:buNone/>
            </a:pPr>
            <a:r>
              <a:rPr lang="en-US" sz="2500">
                <a:latin typeface="+mj-lt"/>
                <a:ea typeface="Roboto Light"/>
                <a:cs typeface="Roboto Light"/>
              </a:rPr>
              <a:t>Improve small-size </a:t>
            </a:r>
            <a:r>
              <a:rPr lang="en-US" sz="2500" err="1">
                <a:latin typeface="+mj-lt"/>
                <a:ea typeface="Roboto Light"/>
                <a:cs typeface="Roboto Light"/>
              </a:rPr>
              <a:t>matmul</a:t>
            </a:r>
            <a:r>
              <a:rPr lang="en-US" sz="2500">
                <a:latin typeface="+mj-lt"/>
                <a:ea typeface="Roboto Light"/>
                <a:cs typeface="Roboto Light"/>
              </a:rPr>
              <a:t>?</a:t>
            </a:r>
            <a:endParaRPr lang="it-IT"/>
          </a:p>
          <a:p>
            <a:pPr marL="287655" indent="0">
              <a:buClr>
                <a:srgbClr val="000000"/>
              </a:buClr>
              <a:buNone/>
            </a:pPr>
            <a:r>
              <a:rPr lang="en-US" sz="2500">
                <a:latin typeface="+mj-lt"/>
                <a:ea typeface="Roboto Light"/>
                <a:cs typeface="Roboto Light"/>
              </a:rPr>
              <a:t>Default algorithm</a:t>
            </a:r>
          </a:p>
          <a:p>
            <a:pPr marL="846455" lvl="1" indent="-215900">
              <a:buClr>
                <a:srgbClr val="000000"/>
              </a:buClr>
            </a:pPr>
            <a:r>
              <a:rPr lang="en-US" sz="2100">
                <a:latin typeface="Calibri"/>
                <a:ea typeface="Roboto Light"/>
                <a:cs typeface="Roboto Light"/>
              </a:rPr>
              <a:t>Example: </a:t>
            </a:r>
            <a:br>
              <a:rPr lang="en-US" sz="2100">
                <a:latin typeface="Calibri"/>
                <a:ea typeface="Roboto Light"/>
                <a:cs typeface="Roboto Light"/>
              </a:rPr>
            </a:br>
            <a:r>
              <a:rPr lang="en-US" sz="1600">
                <a:latin typeface="Source Code Pro"/>
                <a:ea typeface="Roboto Light"/>
                <a:cs typeface="Roboto Light"/>
              </a:rPr>
              <a:t>32x32x32</a:t>
            </a:r>
            <a:r>
              <a:rPr lang="en-US" sz="2100">
                <a:latin typeface="Calibri"/>
                <a:ea typeface="Roboto Light"/>
                <a:cs typeface="Roboto Light"/>
              </a:rPr>
              <a:t> </a:t>
            </a:r>
            <a:r>
              <a:rPr lang="en-US" sz="1600">
                <a:latin typeface="Source Code Pro"/>
                <a:ea typeface="Roboto Light"/>
                <a:cs typeface="Roboto Light"/>
              </a:rPr>
              <a:t>fp32-matmul</a:t>
            </a:r>
            <a:br>
              <a:rPr lang="en-US" sz="1600">
                <a:latin typeface="Source Code Pro"/>
                <a:ea typeface="Roboto Light"/>
                <a:cs typeface="Roboto Light"/>
              </a:rPr>
            </a:br>
            <a:r>
              <a:rPr lang="en-US" sz="1600">
                <a:latin typeface="Source Code Pro"/>
                <a:ea typeface="Roboto Light"/>
                <a:cs typeface="Roboto Light"/>
              </a:rPr>
              <a:t>(4*32)</a:t>
            </a:r>
            <a:r>
              <a:rPr lang="en-US" sz="2100">
                <a:latin typeface="Calibri"/>
                <a:ea typeface="Roboto Light"/>
                <a:cs typeface="Roboto Light"/>
              </a:rPr>
              <a:t> output tile</a:t>
            </a:r>
            <a:br>
              <a:rPr lang="en-US" sz="2100">
                <a:latin typeface="Calibri"/>
                <a:ea typeface="Roboto Light"/>
                <a:cs typeface="Roboto Light"/>
              </a:rPr>
            </a:br>
            <a:r>
              <a:rPr lang="en-US" sz="2100">
                <a:latin typeface="Calibri"/>
                <a:ea typeface="Roboto Light"/>
                <a:cs typeface="Roboto Light"/>
              </a:rPr>
              <a:t>4-Lane Ara</a:t>
            </a:r>
          </a:p>
          <a:p>
            <a:pPr marL="846455" lvl="1" indent="-215900">
              <a:buClr>
                <a:srgbClr val="000000"/>
              </a:buClr>
            </a:pPr>
            <a:r>
              <a:rPr lang="en-US" sz="2100">
                <a:latin typeface="Calibri"/>
                <a:ea typeface="Roboto Light"/>
                <a:cs typeface="Roboto Light"/>
              </a:rPr>
              <a:t>4 scalar loads </a:t>
            </a:r>
            <a:br>
              <a:rPr lang="en-US" sz="2100">
                <a:latin typeface="Calibri"/>
                <a:ea typeface="Roboto Light"/>
                <a:cs typeface="Roboto Light"/>
              </a:rPr>
            </a:br>
            <a:r>
              <a:rPr lang="en-US" sz="2100">
                <a:solidFill>
                  <a:srgbClr val="C00000"/>
                </a:solidFill>
                <a:latin typeface="Calibri"/>
                <a:ea typeface="Roboto Light"/>
                <a:cs typeface="Roboto Light"/>
              </a:rPr>
              <a:t>(D$ misses)</a:t>
            </a:r>
          </a:p>
          <a:p>
            <a:pPr marL="846455" lvl="1" indent="-215900">
              <a:buClr>
                <a:srgbClr val="000000"/>
              </a:buClr>
            </a:pPr>
            <a:r>
              <a:rPr lang="en-US" sz="2100">
                <a:latin typeface="Calibri"/>
                <a:ea typeface="Roboto Light"/>
                <a:cs typeface="Roboto Light"/>
              </a:rPr>
              <a:t>4 </a:t>
            </a:r>
            <a:r>
              <a:rPr lang="en-US" sz="1600" err="1">
                <a:latin typeface="Source Code Pro"/>
                <a:ea typeface="Roboto Light"/>
                <a:cs typeface="Roboto Light"/>
              </a:rPr>
              <a:t>vmacc</a:t>
            </a:r>
            <a:r>
              <a:rPr lang="en-US" sz="2100">
                <a:latin typeface="Calibri"/>
                <a:ea typeface="Roboto Light"/>
                <a:cs typeface="Roboto Light"/>
              </a:rPr>
              <a:t> instructions </a:t>
            </a:r>
            <a:br>
              <a:rPr lang="en-US" sz="2100">
                <a:latin typeface="Calibri"/>
                <a:ea typeface="Roboto Light"/>
                <a:cs typeface="Roboto Light"/>
              </a:rPr>
            </a:br>
            <a:r>
              <a:rPr lang="en-US" sz="2100">
                <a:solidFill>
                  <a:srgbClr val="C00000"/>
                </a:solidFill>
                <a:latin typeface="Calibri"/>
                <a:ea typeface="Roboto Light"/>
                <a:cs typeface="Roboto Light"/>
              </a:rPr>
              <a:t>(4 setup time, issue-rate limitation)</a:t>
            </a:r>
            <a:endParaRPr lang="en-US" sz="2100">
              <a:solidFill>
                <a:srgbClr val="C00000"/>
              </a:solidFill>
              <a:latin typeface="Calibri"/>
            </a:endParaRPr>
          </a:p>
          <a:p>
            <a:pPr marL="846455" lvl="1" indent="-215900">
              <a:buClr>
                <a:schemeClr val="tx1"/>
              </a:buClr>
            </a:pPr>
            <a:r>
              <a:rPr lang="en-US" sz="2100">
                <a:latin typeface="Calibri"/>
                <a:ea typeface="Roboto Light"/>
                <a:cs typeface="Roboto Light"/>
              </a:rPr>
              <a:t>4 Elements/Lane -&gt; </a:t>
            </a:r>
            <a:r>
              <a:rPr lang="en-US" sz="2100">
                <a:solidFill>
                  <a:srgbClr val="C00000"/>
                </a:solidFill>
                <a:latin typeface="Calibri"/>
                <a:ea typeface="Roboto Light"/>
                <a:cs typeface="Roboto Light"/>
              </a:rPr>
              <a:t>16 B/Lane</a:t>
            </a:r>
            <a:endParaRPr lang="en-US" sz="2100">
              <a:solidFill>
                <a:srgbClr val="C00000"/>
              </a:solidFill>
              <a:latin typeface="Calibri"/>
            </a:endParaRPr>
          </a:p>
          <a:p>
            <a:pPr marL="846455" lvl="1" indent="-215900">
              <a:buClr>
                <a:schemeClr val="tx1"/>
              </a:buClr>
            </a:pPr>
            <a:endParaRPr lang="en-US" sz="2100">
              <a:latin typeface="Calibri"/>
            </a:endParaRPr>
          </a:p>
          <a:p>
            <a:pPr marL="630555" indent="-342900">
              <a:buClr>
                <a:schemeClr val="tx1"/>
              </a:buClr>
            </a:pPr>
            <a:endParaRPr lang="en-US" sz="2500">
              <a:latin typeface="Calibri"/>
            </a:endParaRPr>
          </a:p>
          <a:p>
            <a:pPr marL="287655" indent="-287655">
              <a:buClr>
                <a:schemeClr val="tx1"/>
              </a:buClr>
            </a:pPr>
            <a:endParaRPr lang="en-US" sz="2540"/>
          </a:p>
          <a:p>
            <a:pPr marL="503555" lvl="1" indent="-215900">
              <a:buClr>
                <a:schemeClr val="tx1"/>
              </a:buClr>
            </a:pPr>
            <a:endParaRPr lang="en-US" sz="2540"/>
          </a:p>
          <a:p>
            <a:pPr marL="503555" lvl="1" indent="-215900">
              <a:buClr>
                <a:schemeClr val="tx1"/>
              </a:buClr>
            </a:pPr>
            <a:endParaRPr lang="en-US" sz="2540"/>
          </a:p>
        </p:txBody>
      </p:sp>
      <p:pic>
        <p:nvPicPr>
          <p:cNvPr id="8" name="Grafik 13">
            <a:extLst>
              <a:ext uri="{FF2B5EF4-FFF2-40B4-BE49-F238E27FC236}">
                <a16:creationId xmlns:a16="http://schemas.microsoft.com/office/drawing/2014/main" id="{2C2CF029-929E-06A5-8FED-C0F54D0501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6549" y="1463032"/>
            <a:ext cx="6136104" cy="1773605"/>
          </a:xfrm>
          <a:prstGeom prst="rect">
            <a:avLst/>
          </a:prstGeom>
        </p:spPr>
      </p:pic>
      <p:cxnSp>
        <p:nvCxnSpPr>
          <p:cNvPr id="24" name="Connettore 2 23">
            <a:extLst>
              <a:ext uri="{FF2B5EF4-FFF2-40B4-BE49-F238E27FC236}">
                <a16:creationId xmlns:a16="http://schemas.microsoft.com/office/drawing/2014/main" id="{E10D06DB-5AC5-4C68-669E-26DB500284CB}"/>
              </a:ext>
            </a:extLst>
          </p:cNvPr>
          <p:cNvCxnSpPr/>
          <p:nvPr/>
        </p:nvCxnSpPr>
        <p:spPr>
          <a:xfrm flipV="1">
            <a:off x="5151120" y="1684020"/>
            <a:ext cx="1981200" cy="1524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ttore 2 24">
            <a:extLst>
              <a:ext uri="{FF2B5EF4-FFF2-40B4-BE49-F238E27FC236}">
                <a16:creationId xmlns:a16="http://schemas.microsoft.com/office/drawing/2014/main" id="{DF91B24E-9624-A99C-F12A-FB1165CD2616}"/>
              </a:ext>
            </a:extLst>
          </p:cNvPr>
          <p:cNvCxnSpPr>
            <a:cxnSpLocks/>
          </p:cNvCxnSpPr>
          <p:nvPr/>
        </p:nvCxnSpPr>
        <p:spPr>
          <a:xfrm flipV="1">
            <a:off x="5151120" y="1714499"/>
            <a:ext cx="1958340" cy="9144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ttore 2 25">
            <a:extLst>
              <a:ext uri="{FF2B5EF4-FFF2-40B4-BE49-F238E27FC236}">
                <a16:creationId xmlns:a16="http://schemas.microsoft.com/office/drawing/2014/main" id="{D8DB13EA-92AC-87C5-67CA-4B706E49156A}"/>
              </a:ext>
            </a:extLst>
          </p:cNvPr>
          <p:cNvCxnSpPr>
            <a:cxnSpLocks/>
          </p:cNvCxnSpPr>
          <p:nvPr/>
        </p:nvCxnSpPr>
        <p:spPr>
          <a:xfrm flipV="1">
            <a:off x="5151120" y="1691639"/>
            <a:ext cx="1958340" cy="1905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ttore 2 26">
            <a:extLst>
              <a:ext uri="{FF2B5EF4-FFF2-40B4-BE49-F238E27FC236}">
                <a16:creationId xmlns:a16="http://schemas.microsoft.com/office/drawing/2014/main" id="{8B75C1ED-60F4-68C3-2B4F-8E924E0A0C84}"/>
              </a:ext>
            </a:extLst>
          </p:cNvPr>
          <p:cNvCxnSpPr>
            <a:cxnSpLocks/>
          </p:cNvCxnSpPr>
          <p:nvPr/>
        </p:nvCxnSpPr>
        <p:spPr>
          <a:xfrm flipV="1">
            <a:off x="5158740" y="1714499"/>
            <a:ext cx="1965960" cy="28194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ttangolo 27">
            <a:extLst>
              <a:ext uri="{FF2B5EF4-FFF2-40B4-BE49-F238E27FC236}">
                <a16:creationId xmlns:a16="http://schemas.microsoft.com/office/drawing/2014/main" id="{7DD242DD-0908-76C7-D848-C184CB554E2E}"/>
              </a:ext>
            </a:extLst>
          </p:cNvPr>
          <p:cNvSpPr/>
          <p:nvPr/>
        </p:nvSpPr>
        <p:spPr>
          <a:xfrm>
            <a:off x="9340215" y="1644015"/>
            <a:ext cx="1531620" cy="10668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b="1" i="0" cap="none" spc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29" name="Rettangolo 28">
            <a:extLst>
              <a:ext uri="{FF2B5EF4-FFF2-40B4-BE49-F238E27FC236}">
                <a16:creationId xmlns:a16="http://schemas.microsoft.com/office/drawing/2014/main" id="{B436F349-E62F-584A-CE3C-7D1574CD73B3}"/>
              </a:ext>
            </a:extLst>
          </p:cNvPr>
          <p:cNvSpPr/>
          <p:nvPr/>
        </p:nvSpPr>
        <p:spPr>
          <a:xfrm>
            <a:off x="9340215" y="1750694"/>
            <a:ext cx="1531620" cy="10668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b="1" i="0" cap="none" spc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30" name="Rettangolo 29">
            <a:extLst>
              <a:ext uri="{FF2B5EF4-FFF2-40B4-BE49-F238E27FC236}">
                <a16:creationId xmlns:a16="http://schemas.microsoft.com/office/drawing/2014/main" id="{4689A7F1-9100-3D0A-7BE6-00390E1EAC0C}"/>
              </a:ext>
            </a:extLst>
          </p:cNvPr>
          <p:cNvSpPr/>
          <p:nvPr/>
        </p:nvSpPr>
        <p:spPr>
          <a:xfrm>
            <a:off x="9340215" y="1857374"/>
            <a:ext cx="1531620" cy="10668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b="1" i="0" cap="none" spc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31" name="Rettangolo 30">
            <a:extLst>
              <a:ext uri="{FF2B5EF4-FFF2-40B4-BE49-F238E27FC236}">
                <a16:creationId xmlns:a16="http://schemas.microsoft.com/office/drawing/2014/main" id="{2B2223DC-3516-92B8-5C6E-2203BEA92FB6}"/>
              </a:ext>
            </a:extLst>
          </p:cNvPr>
          <p:cNvSpPr/>
          <p:nvPr/>
        </p:nvSpPr>
        <p:spPr>
          <a:xfrm>
            <a:off x="9340215" y="1964054"/>
            <a:ext cx="1531620" cy="10668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b="1" i="0" cap="none" spc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8FB86968-80FB-72DA-61E2-C7B4D5EBE8CB}"/>
              </a:ext>
            </a:extLst>
          </p:cNvPr>
          <p:cNvSpPr/>
          <p:nvPr/>
        </p:nvSpPr>
        <p:spPr>
          <a:xfrm>
            <a:off x="7040880" y="5326380"/>
            <a:ext cx="457200" cy="27432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it-IT" sz="1200" b="1">
                <a:solidFill>
                  <a:schemeClr val="bg2"/>
                </a:solidFill>
                <a:latin typeface="Arial Narrow"/>
              </a:rPr>
              <a:t>FPU</a:t>
            </a:r>
            <a:endParaRPr lang="it-IT" sz="1200">
              <a:solidFill>
                <a:schemeClr val="bg2"/>
              </a:solidFill>
            </a:endParaRPr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6BAF700F-8775-8AB8-CC92-8932B484DA2C}"/>
              </a:ext>
            </a:extLst>
          </p:cNvPr>
          <p:cNvSpPr/>
          <p:nvPr/>
        </p:nvSpPr>
        <p:spPr>
          <a:xfrm>
            <a:off x="7520940" y="5326380"/>
            <a:ext cx="457200" cy="27432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it-IT" sz="1200" b="1">
                <a:solidFill>
                  <a:schemeClr val="bg2"/>
                </a:solidFill>
                <a:ea typeface="+mn-lt"/>
                <a:cs typeface="+mn-lt"/>
              </a:rPr>
              <a:t>FPU</a:t>
            </a:r>
            <a:endParaRPr lang="it-IT"/>
          </a:p>
        </p:txBody>
      </p:sp>
      <p:sp>
        <p:nvSpPr>
          <p:cNvPr id="20" name="Rettangolo 19">
            <a:extLst>
              <a:ext uri="{FF2B5EF4-FFF2-40B4-BE49-F238E27FC236}">
                <a16:creationId xmlns:a16="http://schemas.microsoft.com/office/drawing/2014/main" id="{8D1E97DD-CD43-1B6E-0C92-63DA6AA8009B}"/>
              </a:ext>
            </a:extLst>
          </p:cNvPr>
          <p:cNvSpPr/>
          <p:nvPr/>
        </p:nvSpPr>
        <p:spPr>
          <a:xfrm>
            <a:off x="8001000" y="5326380"/>
            <a:ext cx="457200" cy="27432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it-IT" sz="1200" b="1">
                <a:solidFill>
                  <a:schemeClr val="bg2"/>
                </a:solidFill>
                <a:ea typeface="+mn-lt"/>
                <a:cs typeface="+mn-lt"/>
              </a:rPr>
              <a:t>FPU</a:t>
            </a:r>
            <a:endParaRPr lang="it-IT"/>
          </a:p>
        </p:txBody>
      </p:sp>
      <p:sp>
        <p:nvSpPr>
          <p:cNvPr id="21" name="Rettangolo 20">
            <a:extLst>
              <a:ext uri="{FF2B5EF4-FFF2-40B4-BE49-F238E27FC236}">
                <a16:creationId xmlns:a16="http://schemas.microsoft.com/office/drawing/2014/main" id="{52CA6929-8557-4A92-F668-5CDDD382374B}"/>
              </a:ext>
            </a:extLst>
          </p:cNvPr>
          <p:cNvSpPr/>
          <p:nvPr/>
        </p:nvSpPr>
        <p:spPr>
          <a:xfrm>
            <a:off x="8481060" y="5326380"/>
            <a:ext cx="457200" cy="27432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it-IT" sz="1200" b="1">
                <a:solidFill>
                  <a:schemeClr val="bg2"/>
                </a:solidFill>
                <a:ea typeface="+mn-lt"/>
                <a:cs typeface="+mn-lt"/>
              </a:rPr>
              <a:t>FPU</a:t>
            </a:r>
            <a:endParaRPr lang="it-IT"/>
          </a:p>
        </p:txBody>
      </p:sp>
      <p:sp>
        <p:nvSpPr>
          <p:cNvPr id="60" name="Rettangolo 59">
            <a:extLst>
              <a:ext uri="{FF2B5EF4-FFF2-40B4-BE49-F238E27FC236}">
                <a16:creationId xmlns:a16="http://schemas.microsoft.com/office/drawing/2014/main" id="{04195504-F1D3-DB61-16D5-E82C239BF722}"/>
              </a:ext>
            </a:extLst>
          </p:cNvPr>
          <p:cNvSpPr/>
          <p:nvPr/>
        </p:nvSpPr>
        <p:spPr>
          <a:xfrm>
            <a:off x="7040880" y="4168140"/>
            <a:ext cx="457200" cy="10287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b="1" i="0" cap="none" spc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61" name="Rettangolo 60">
            <a:extLst>
              <a:ext uri="{FF2B5EF4-FFF2-40B4-BE49-F238E27FC236}">
                <a16:creationId xmlns:a16="http://schemas.microsoft.com/office/drawing/2014/main" id="{D4B0D3A1-BCEB-2C1F-F024-A85465832253}"/>
              </a:ext>
            </a:extLst>
          </p:cNvPr>
          <p:cNvSpPr/>
          <p:nvPr/>
        </p:nvSpPr>
        <p:spPr>
          <a:xfrm>
            <a:off x="7153275" y="4166234"/>
            <a:ext cx="114300" cy="121920"/>
          </a:xfrm>
          <a:prstGeom prst="rect">
            <a:avLst/>
          </a:prstGeom>
          <a:solidFill>
            <a:srgbClr val="8CBFB1"/>
          </a:solidFill>
          <a:ln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b="1" i="0" cap="none" spc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62" name="Rettangolo 61">
            <a:extLst>
              <a:ext uri="{FF2B5EF4-FFF2-40B4-BE49-F238E27FC236}">
                <a16:creationId xmlns:a16="http://schemas.microsoft.com/office/drawing/2014/main" id="{1FF0563F-DEDE-E5DC-3B98-5E0ABA7D4943}"/>
              </a:ext>
            </a:extLst>
          </p:cNvPr>
          <p:cNvSpPr/>
          <p:nvPr/>
        </p:nvSpPr>
        <p:spPr>
          <a:xfrm>
            <a:off x="7267575" y="4166234"/>
            <a:ext cx="114300" cy="121920"/>
          </a:xfrm>
          <a:prstGeom prst="rect">
            <a:avLst/>
          </a:prstGeom>
          <a:solidFill>
            <a:srgbClr val="8CBFB1"/>
          </a:solidFill>
          <a:ln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b="1" i="0" cap="none" spc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63" name="Rettangolo 62">
            <a:extLst>
              <a:ext uri="{FF2B5EF4-FFF2-40B4-BE49-F238E27FC236}">
                <a16:creationId xmlns:a16="http://schemas.microsoft.com/office/drawing/2014/main" id="{0CE14321-B47E-CB15-62A1-14CABC157996}"/>
              </a:ext>
            </a:extLst>
          </p:cNvPr>
          <p:cNvSpPr/>
          <p:nvPr/>
        </p:nvSpPr>
        <p:spPr>
          <a:xfrm>
            <a:off x="7381875" y="4166234"/>
            <a:ext cx="114300" cy="121920"/>
          </a:xfrm>
          <a:prstGeom prst="rect">
            <a:avLst/>
          </a:prstGeom>
          <a:solidFill>
            <a:srgbClr val="8CBFB1"/>
          </a:solidFill>
          <a:ln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b="1" i="0" cap="none" spc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64" name="Rettangolo 63">
            <a:extLst>
              <a:ext uri="{FF2B5EF4-FFF2-40B4-BE49-F238E27FC236}">
                <a16:creationId xmlns:a16="http://schemas.microsoft.com/office/drawing/2014/main" id="{57566638-FDE0-08C0-10B4-A70F995236F8}"/>
              </a:ext>
            </a:extLst>
          </p:cNvPr>
          <p:cNvSpPr/>
          <p:nvPr/>
        </p:nvSpPr>
        <p:spPr>
          <a:xfrm>
            <a:off x="7038974" y="4166234"/>
            <a:ext cx="114300" cy="121920"/>
          </a:xfrm>
          <a:prstGeom prst="rect">
            <a:avLst/>
          </a:prstGeom>
          <a:solidFill>
            <a:srgbClr val="8CBFB1"/>
          </a:solidFill>
          <a:ln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b="1" i="0" cap="none" spc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66" name="Rettangolo 65">
            <a:extLst>
              <a:ext uri="{FF2B5EF4-FFF2-40B4-BE49-F238E27FC236}">
                <a16:creationId xmlns:a16="http://schemas.microsoft.com/office/drawing/2014/main" id="{0138D510-1D44-6164-4387-171E2A912DE5}"/>
              </a:ext>
            </a:extLst>
          </p:cNvPr>
          <p:cNvSpPr/>
          <p:nvPr/>
        </p:nvSpPr>
        <p:spPr>
          <a:xfrm>
            <a:off x="7520940" y="4168140"/>
            <a:ext cx="457200" cy="10287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b="1" i="0" cap="none" spc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67" name="Rettangolo 66">
            <a:extLst>
              <a:ext uri="{FF2B5EF4-FFF2-40B4-BE49-F238E27FC236}">
                <a16:creationId xmlns:a16="http://schemas.microsoft.com/office/drawing/2014/main" id="{07B136A8-D962-9739-1223-138A3176B2E7}"/>
              </a:ext>
            </a:extLst>
          </p:cNvPr>
          <p:cNvSpPr/>
          <p:nvPr/>
        </p:nvSpPr>
        <p:spPr>
          <a:xfrm>
            <a:off x="7633335" y="4166234"/>
            <a:ext cx="114300" cy="121920"/>
          </a:xfrm>
          <a:prstGeom prst="rect">
            <a:avLst/>
          </a:prstGeom>
          <a:solidFill>
            <a:srgbClr val="8CBFB1"/>
          </a:solidFill>
          <a:ln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b="1" i="0" cap="none" spc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68" name="Rettangolo 67">
            <a:extLst>
              <a:ext uri="{FF2B5EF4-FFF2-40B4-BE49-F238E27FC236}">
                <a16:creationId xmlns:a16="http://schemas.microsoft.com/office/drawing/2014/main" id="{015EB38A-6206-F646-F4D2-DE33987A2ADF}"/>
              </a:ext>
            </a:extLst>
          </p:cNvPr>
          <p:cNvSpPr/>
          <p:nvPr/>
        </p:nvSpPr>
        <p:spPr>
          <a:xfrm>
            <a:off x="7747635" y="4166234"/>
            <a:ext cx="114300" cy="121920"/>
          </a:xfrm>
          <a:prstGeom prst="rect">
            <a:avLst/>
          </a:prstGeom>
          <a:solidFill>
            <a:srgbClr val="8CBFB1"/>
          </a:solidFill>
          <a:ln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b="1" i="0" cap="none" spc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69" name="Rettangolo 68">
            <a:extLst>
              <a:ext uri="{FF2B5EF4-FFF2-40B4-BE49-F238E27FC236}">
                <a16:creationId xmlns:a16="http://schemas.microsoft.com/office/drawing/2014/main" id="{22CBAD2A-4D97-8B1C-E69A-4F1B3AFB6D7C}"/>
              </a:ext>
            </a:extLst>
          </p:cNvPr>
          <p:cNvSpPr/>
          <p:nvPr/>
        </p:nvSpPr>
        <p:spPr>
          <a:xfrm>
            <a:off x="7861935" y="4166234"/>
            <a:ext cx="114300" cy="121920"/>
          </a:xfrm>
          <a:prstGeom prst="rect">
            <a:avLst/>
          </a:prstGeom>
          <a:solidFill>
            <a:srgbClr val="8CBFB1"/>
          </a:solidFill>
          <a:ln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b="1" i="0" cap="none" spc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70" name="Rettangolo 69">
            <a:extLst>
              <a:ext uri="{FF2B5EF4-FFF2-40B4-BE49-F238E27FC236}">
                <a16:creationId xmlns:a16="http://schemas.microsoft.com/office/drawing/2014/main" id="{850DC6F4-50AE-D0E8-87CB-03326EE09A40}"/>
              </a:ext>
            </a:extLst>
          </p:cNvPr>
          <p:cNvSpPr/>
          <p:nvPr/>
        </p:nvSpPr>
        <p:spPr>
          <a:xfrm>
            <a:off x="7519034" y="4166234"/>
            <a:ext cx="114300" cy="121920"/>
          </a:xfrm>
          <a:prstGeom prst="rect">
            <a:avLst/>
          </a:prstGeom>
          <a:solidFill>
            <a:srgbClr val="8CBFB1"/>
          </a:solidFill>
          <a:ln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b="1" i="0" cap="none" spc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76" name="Rettangolo 75">
            <a:extLst>
              <a:ext uri="{FF2B5EF4-FFF2-40B4-BE49-F238E27FC236}">
                <a16:creationId xmlns:a16="http://schemas.microsoft.com/office/drawing/2014/main" id="{623A2C5F-B22A-6488-AABD-89D3F8C2DBF4}"/>
              </a:ext>
            </a:extLst>
          </p:cNvPr>
          <p:cNvSpPr/>
          <p:nvPr/>
        </p:nvSpPr>
        <p:spPr>
          <a:xfrm>
            <a:off x="8001000" y="4168140"/>
            <a:ext cx="457200" cy="10287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b="1" i="0" cap="none" spc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77" name="Rettangolo 76">
            <a:extLst>
              <a:ext uri="{FF2B5EF4-FFF2-40B4-BE49-F238E27FC236}">
                <a16:creationId xmlns:a16="http://schemas.microsoft.com/office/drawing/2014/main" id="{355BF9B0-CE58-9371-3881-42A92F55BBDF}"/>
              </a:ext>
            </a:extLst>
          </p:cNvPr>
          <p:cNvSpPr/>
          <p:nvPr/>
        </p:nvSpPr>
        <p:spPr>
          <a:xfrm>
            <a:off x="8113395" y="4166235"/>
            <a:ext cx="114300" cy="121920"/>
          </a:xfrm>
          <a:prstGeom prst="rect">
            <a:avLst/>
          </a:prstGeom>
          <a:solidFill>
            <a:srgbClr val="8CBFB1"/>
          </a:solidFill>
          <a:ln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b="1" i="0" cap="none" spc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78" name="Rettangolo 77">
            <a:extLst>
              <a:ext uri="{FF2B5EF4-FFF2-40B4-BE49-F238E27FC236}">
                <a16:creationId xmlns:a16="http://schemas.microsoft.com/office/drawing/2014/main" id="{003849B9-35E6-D08C-EC7B-11C144DF78CE}"/>
              </a:ext>
            </a:extLst>
          </p:cNvPr>
          <p:cNvSpPr/>
          <p:nvPr/>
        </p:nvSpPr>
        <p:spPr>
          <a:xfrm>
            <a:off x="8227695" y="4166235"/>
            <a:ext cx="114300" cy="121920"/>
          </a:xfrm>
          <a:prstGeom prst="rect">
            <a:avLst/>
          </a:prstGeom>
          <a:solidFill>
            <a:srgbClr val="8CBFB1"/>
          </a:solidFill>
          <a:ln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b="1" i="0" cap="none" spc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79" name="Rettangolo 78">
            <a:extLst>
              <a:ext uri="{FF2B5EF4-FFF2-40B4-BE49-F238E27FC236}">
                <a16:creationId xmlns:a16="http://schemas.microsoft.com/office/drawing/2014/main" id="{96AF6438-447D-84D8-F8A9-B913E07F5DC1}"/>
              </a:ext>
            </a:extLst>
          </p:cNvPr>
          <p:cNvSpPr/>
          <p:nvPr/>
        </p:nvSpPr>
        <p:spPr>
          <a:xfrm>
            <a:off x="8341995" y="4166235"/>
            <a:ext cx="114300" cy="121920"/>
          </a:xfrm>
          <a:prstGeom prst="rect">
            <a:avLst/>
          </a:prstGeom>
          <a:solidFill>
            <a:srgbClr val="8CBFB1"/>
          </a:solidFill>
          <a:ln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b="1" i="0" cap="none" spc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80" name="Rettangolo 79">
            <a:extLst>
              <a:ext uri="{FF2B5EF4-FFF2-40B4-BE49-F238E27FC236}">
                <a16:creationId xmlns:a16="http://schemas.microsoft.com/office/drawing/2014/main" id="{299348CF-1ABE-6484-8F9E-69FFEEED9583}"/>
              </a:ext>
            </a:extLst>
          </p:cNvPr>
          <p:cNvSpPr/>
          <p:nvPr/>
        </p:nvSpPr>
        <p:spPr>
          <a:xfrm>
            <a:off x="7999094" y="4166234"/>
            <a:ext cx="114300" cy="121920"/>
          </a:xfrm>
          <a:prstGeom prst="rect">
            <a:avLst/>
          </a:prstGeom>
          <a:solidFill>
            <a:srgbClr val="8CBFB1"/>
          </a:solidFill>
          <a:ln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b="1" i="0" cap="none" spc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82" name="Rettangolo 81">
            <a:extLst>
              <a:ext uri="{FF2B5EF4-FFF2-40B4-BE49-F238E27FC236}">
                <a16:creationId xmlns:a16="http://schemas.microsoft.com/office/drawing/2014/main" id="{29D49E88-67D9-B670-9DA5-AFBC4388787E}"/>
              </a:ext>
            </a:extLst>
          </p:cNvPr>
          <p:cNvSpPr/>
          <p:nvPr/>
        </p:nvSpPr>
        <p:spPr>
          <a:xfrm>
            <a:off x="8481060" y="4168573"/>
            <a:ext cx="457200" cy="1028268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b="1" i="0" cap="none" spc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22" name="Rettangolo 121">
            <a:extLst>
              <a:ext uri="{FF2B5EF4-FFF2-40B4-BE49-F238E27FC236}">
                <a16:creationId xmlns:a16="http://schemas.microsoft.com/office/drawing/2014/main" id="{C00FAA5E-3273-CFB9-CD33-F9BCCBE775E7}"/>
              </a:ext>
            </a:extLst>
          </p:cNvPr>
          <p:cNvSpPr/>
          <p:nvPr/>
        </p:nvSpPr>
        <p:spPr>
          <a:xfrm>
            <a:off x="8593455" y="4166234"/>
            <a:ext cx="114300" cy="121920"/>
          </a:xfrm>
          <a:prstGeom prst="rect">
            <a:avLst/>
          </a:prstGeom>
          <a:solidFill>
            <a:srgbClr val="8CBFB1"/>
          </a:solidFill>
          <a:ln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b="1" i="0" cap="none" spc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23" name="Rettangolo 122">
            <a:extLst>
              <a:ext uri="{FF2B5EF4-FFF2-40B4-BE49-F238E27FC236}">
                <a16:creationId xmlns:a16="http://schemas.microsoft.com/office/drawing/2014/main" id="{FA128E84-3DAC-2EC7-4855-B6FB9527D5A5}"/>
              </a:ext>
            </a:extLst>
          </p:cNvPr>
          <p:cNvSpPr/>
          <p:nvPr/>
        </p:nvSpPr>
        <p:spPr>
          <a:xfrm>
            <a:off x="8707755" y="4166234"/>
            <a:ext cx="114300" cy="121920"/>
          </a:xfrm>
          <a:prstGeom prst="rect">
            <a:avLst/>
          </a:prstGeom>
          <a:solidFill>
            <a:srgbClr val="8CBFB1"/>
          </a:solidFill>
          <a:ln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b="1" i="0" cap="none" spc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24" name="Rettangolo 123">
            <a:extLst>
              <a:ext uri="{FF2B5EF4-FFF2-40B4-BE49-F238E27FC236}">
                <a16:creationId xmlns:a16="http://schemas.microsoft.com/office/drawing/2014/main" id="{FCBD982D-EB77-56A3-E04E-A5F9BA16338E}"/>
              </a:ext>
            </a:extLst>
          </p:cNvPr>
          <p:cNvSpPr/>
          <p:nvPr/>
        </p:nvSpPr>
        <p:spPr>
          <a:xfrm>
            <a:off x="8822055" y="4166234"/>
            <a:ext cx="114300" cy="121920"/>
          </a:xfrm>
          <a:prstGeom prst="rect">
            <a:avLst/>
          </a:prstGeom>
          <a:solidFill>
            <a:srgbClr val="8CBFB1"/>
          </a:solidFill>
          <a:ln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b="1" i="0" cap="none" spc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25" name="Rettangolo 124">
            <a:extLst>
              <a:ext uri="{FF2B5EF4-FFF2-40B4-BE49-F238E27FC236}">
                <a16:creationId xmlns:a16="http://schemas.microsoft.com/office/drawing/2014/main" id="{1B3A61EA-4DC7-6B55-6F73-772DD949E40C}"/>
              </a:ext>
            </a:extLst>
          </p:cNvPr>
          <p:cNvSpPr/>
          <p:nvPr/>
        </p:nvSpPr>
        <p:spPr>
          <a:xfrm>
            <a:off x="8479154" y="4166234"/>
            <a:ext cx="114300" cy="121920"/>
          </a:xfrm>
          <a:prstGeom prst="rect">
            <a:avLst/>
          </a:prstGeom>
          <a:solidFill>
            <a:srgbClr val="8CBFB1"/>
          </a:solidFill>
          <a:ln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b="1" i="0" cap="none" spc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DC85D1A5-65C2-39D7-D069-8B1BA62556DB}"/>
              </a:ext>
            </a:extLst>
          </p:cNvPr>
          <p:cNvSpPr>
            <a:spLocks noGrp="1"/>
          </p:cNvSpPr>
          <p:nvPr/>
        </p:nvSpPr>
        <p:spPr>
          <a:xfrm>
            <a:off x="8340364" y="3718533"/>
            <a:ext cx="548350" cy="289411"/>
          </a:xfrm>
          <a:prstGeom prst="rect">
            <a:avLst/>
          </a:prstGeom>
        </p:spPr>
        <p:txBody>
          <a:bodyPr vert="horz" lIns="0" tIns="46800" rIns="0" bIns="45720" rtlCol="0" anchor="t">
            <a:normAutofit/>
          </a:bodyPr>
          <a:lstStyle>
            <a:lvl1pPr marL="288004" indent="-288004" algn="l" defTabSz="72000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SzPct val="90000"/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504000" indent="-216004" algn="l" defTabSz="72000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2pPr>
            <a:lvl3pPr marL="720000" indent="-216004" algn="l" defTabSz="864017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3pPr>
            <a:lvl4pPr marL="936000" indent="-216004" algn="l" defTabSz="864017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4pPr>
            <a:lvl5pPr marL="1152000" indent="-216004" algn="l" defTabSz="864017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1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5pPr>
            <a:lvl6pPr marL="2376046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8054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40062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72070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7655" indent="0">
              <a:buClr>
                <a:srgbClr val="000000"/>
              </a:buClr>
              <a:buNone/>
            </a:pPr>
            <a:r>
              <a:rPr lang="en-US" sz="1200">
                <a:latin typeface="Calibri"/>
                <a:ea typeface="Roboto Light"/>
                <a:cs typeface="Roboto Light"/>
              </a:rPr>
              <a:t>L0</a:t>
            </a:r>
          </a:p>
          <a:p>
            <a:pPr marL="503555" lvl="1" indent="-215900">
              <a:buClr>
                <a:schemeClr val="tx1"/>
              </a:buClr>
            </a:pPr>
            <a:endParaRPr lang="en-US" sz="2540">
              <a:latin typeface="Calibri Light"/>
            </a:endParaRPr>
          </a:p>
          <a:p>
            <a:pPr marL="503555" lvl="1" indent="-215900">
              <a:buClr>
                <a:schemeClr val="tx1"/>
              </a:buClr>
            </a:pPr>
            <a:endParaRPr lang="en-US" sz="2540">
              <a:latin typeface="Calibri Light"/>
            </a:endParaRP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0BC2F5D7-445E-DB3C-918B-C0285FD60CC3}"/>
              </a:ext>
            </a:extLst>
          </p:cNvPr>
          <p:cNvSpPr>
            <a:spLocks noGrp="1"/>
          </p:cNvSpPr>
          <p:nvPr/>
        </p:nvSpPr>
        <p:spPr>
          <a:xfrm>
            <a:off x="6892564" y="3718533"/>
            <a:ext cx="609310" cy="319891"/>
          </a:xfrm>
          <a:prstGeom prst="rect">
            <a:avLst/>
          </a:prstGeom>
        </p:spPr>
        <p:txBody>
          <a:bodyPr vert="horz" lIns="0" tIns="46800" rIns="0" bIns="45720" rtlCol="0" anchor="t">
            <a:normAutofit/>
          </a:bodyPr>
          <a:lstStyle>
            <a:lvl1pPr marL="288004" indent="-288004" algn="l" defTabSz="72000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SzPct val="90000"/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504000" indent="-216004" algn="l" defTabSz="72000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2pPr>
            <a:lvl3pPr marL="720000" indent="-216004" algn="l" defTabSz="864017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3pPr>
            <a:lvl4pPr marL="936000" indent="-216004" algn="l" defTabSz="864017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4pPr>
            <a:lvl5pPr marL="1152000" indent="-216004" algn="l" defTabSz="864017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1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5pPr>
            <a:lvl6pPr marL="2376046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8054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40062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72070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7655" indent="0">
              <a:buClr>
                <a:srgbClr val="000000"/>
              </a:buClr>
              <a:buNone/>
            </a:pPr>
            <a:r>
              <a:rPr lang="en-US" sz="1200">
                <a:latin typeface="Calibri"/>
                <a:ea typeface="Roboto Light"/>
                <a:cs typeface="Roboto Light"/>
              </a:rPr>
              <a:t>L3</a:t>
            </a:r>
          </a:p>
          <a:p>
            <a:pPr marL="846455" lvl="1" indent="-215900">
              <a:buClr>
                <a:schemeClr val="tx1"/>
              </a:buClr>
            </a:pPr>
            <a:endParaRPr lang="en-US" sz="2100">
              <a:latin typeface="Calibri"/>
            </a:endParaRPr>
          </a:p>
          <a:p>
            <a:pPr marL="630555" indent="-342900">
              <a:buClr>
                <a:schemeClr val="tx1"/>
              </a:buClr>
            </a:pPr>
            <a:endParaRPr lang="en-US" sz="2500">
              <a:latin typeface="Calibri"/>
            </a:endParaRPr>
          </a:p>
          <a:p>
            <a:pPr marL="287655" indent="-287655">
              <a:buClr>
                <a:schemeClr val="tx1"/>
              </a:buClr>
            </a:pPr>
            <a:endParaRPr lang="en-US" sz="2540"/>
          </a:p>
          <a:p>
            <a:pPr marL="503555" lvl="1" indent="-215900">
              <a:buClr>
                <a:schemeClr val="tx1"/>
              </a:buClr>
            </a:pPr>
            <a:endParaRPr lang="en-US" sz="2540"/>
          </a:p>
          <a:p>
            <a:pPr marL="503555" lvl="1" indent="-215900">
              <a:buClr>
                <a:schemeClr val="tx1"/>
              </a:buClr>
            </a:pPr>
            <a:endParaRPr lang="en-US" sz="2540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FA4DB1AF-AD40-2541-5880-AAE8EB3ED2CC}"/>
              </a:ext>
            </a:extLst>
          </p:cNvPr>
          <p:cNvSpPr>
            <a:spLocks noGrp="1"/>
          </p:cNvSpPr>
          <p:nvPr/>
        </p:nvSpPr>
        <p:spPr>
          <a:xfrm>
            <a:off x="7875544" y="3718533"/>
            <a:ext cx="548350" cy="289411"/>
          </a:xfrm>
          <a:prstGeom prst="rect">
            <a:avLst/>
          </a:prstGeom>
        </p:spPr>
        <p:txBody>
          <a:bodyPr vert="horz" lIns="0" tIns="46800" rIns="0" bIns="45720" rtlCol="0" anchor="t">
            <a:normAutofit/>
          </a:bodyPr>
          <a:lstStyle>
            <a:lvl1pPr marL="288004" indent="-288004" algn="l" defTabSz="72000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SzPct val="90000"/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504000" indent="-216004" algn="l" defTabSz="72000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2pPr>
            <a:lvl3pPr marL="720000" indent="-216004" algn="l" defTabSz="864017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3pPr>
            <a:lvl4pPr marL="936000" indent="-216004" algn="l" defTabSz="864017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4pPr>
            <a:lvl5pPr marL="1152000" indent="-216004" algn="l" defTabSz="864017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1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5pPr>
            <a:lvl6pPr marL="2376046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8054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40062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72070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7655" indent="0">
              <a:buClr>
                <a:srgbClr val="000000"/>
              </a:buClr>
              <a:buNone/>
            </a:pPr>
            <a:r>
              <a:rPr lang="en-US" sz="1200">
                <a:latin typeface="Calibri"/>
                <a:ea typeface="Roboto Light"/>
                <a:cs typeface="Roboto Light"/>
              </a:rPr>
              <a:t>L1</a:t>
            </a:r>
          </a:p>
          <a:p>
            <a:pPr marL="503555" lvl="1" indent="-215900">
              <a:buClr>
                <a:schemeClr val="tx1"/>
              </a:buClr>
            </a:pPr>
            <a:endParaRPr lang="en-US" sz="2540">
              <a:latin typeface="Calibri Light"/>
            </a:endParaRPr>
          </a:p>
          <a:p>
            <a:pPr marL="503555" lvl="1" indent="-215900">
              <a:buClr>
                <a:schemeClr val="tx1"/>
              </a:buClr>
            </a:pPr>
            <a:endParaRPr lang="en-US" sz="2540">
              <a:latin typeface="Calibri Light"/>
            </a:endParaRP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E27397AC-ABEF-324A-F83A-E866B7B59D67}"/>
              </a:ext>
            </a:extLst>
          </p:cNvPr>
          <p:cNvSpPr>
            <a:spLocks noGrp="1"/>
          </p:cNvSpPr>
          <p:nvPr/>
        </p:nvSpPr>
        <p:spPr>
          <a:xfrm>
            <a:off x="7372624" y="3718533"/>
            <a:ext cx="548350" cy="289411"/>
          </a:xfrm>
          <a:prstGeom prst="rect">
            <a:avLst/>
          </a:prstGeom>
        </p:spPr>
        <p:txBody>
          <a:bodyPr vert="horz" lIns="0" tIns="46800" rIns="0" bIns="45720" rtlCol="0" anchor="t">
            <a:normAutofit/>
          </a:bodyPr>
          <a:lstStyle>
            <a:lvl1pPr marL="288004" indent="-288004" algn="l" defTabSz="72000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SzPct val="90000"/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504000" indent="-216004" algn="l" defTabSz="72000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2pPr>
            <a:lvl3pPr marL="720000" indent="-216004" algn="l" defTabSz="864017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3pPr>
            <a:lvl4pPr marL="936000" indent="-216004" algn="l" defTabSz="864017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4pPr>
            <a:lvl5pPr marL="1152000" indent="-216004" algn="l" defTabSz="864017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1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5pPr>
            <a:lvl6pPr marL="2376046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8054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40062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72070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7655" indent="0">
              <a:buClr>
                <a:srgbClr val="000000"/>
              </a:buClr>
              <a:buNone/>
            </a:pPr>
            <a:r>
              <a:rPr lang="en-US" sz="1200">
                <a:latin typeface="Calibri"/>
                <a:ea typeface="Roboto Light"/>
                <a:cs typeface="Roboto Light"/>
              </a:rPr>
              <a:t>L2</a:t>
            </a:r>
          </a:p>
          <a:p>
            <a:pPr marL="503555" lvl="1" indent="-215900">
              <a:buClr>
                <a:schemeClr val="tx1"/>
              </a:buClr>
            </a:pPr>
            <a:endParaRPr lang="en-US" sz="2540">
              <a:latin typeface="Calibri Light"/>
            </a:endParaRPr>
          </a:p>
          <a:p>
            <a:pPr marL="503555" lvl="1" indent="-215900">
              <a:buClr>
                <a:schemeClr val="tx1"/>
              </a:buClr>
            </a:pPr>
            <a:endParaRPr lang="en-US" sz="2540">
              <a:latin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1344419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1" grpId="0" animBg="1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7E870-4BEC-6B28-9120-FE08C8A94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503" y="180326"/>
            <a:ext cx="10667548" cy="657050"/>
          </a:xfrm>
        </p:spPr>
        <p:txBody>
          <a:bodyPr vert="horz" lIns="0" tIns="0" rIns="0" bIns="0" rtlCol="0" anchor="ctr">
            <a:normAutofit/>
          </a:bodyPr>
          <a:lstStyle/>
          <a:p>
            <a:r>
              <a:rPr lang="en-US" sz="3800">
                <a:ea typeface="Roboto"/>
                <a:cs typeface="Roboto"/>
              </a:rPr>
              <a:t>ISA</a:t>
            </a:r>
            <a:r>
              <a:rPr lang="en-US" sz="3800" b="1">
                <a:ea typeface="Roboto"/>
                <a:cs typeface="Roboto"/>
              </a:rPr>
              <a:t> </a:t>
            </a:r>
            <a:r>
              <a:rPr lang="en-US" sz="3800">
                <a:ea typeface="Roboto"/>
                <a:cs typeface="Roboto"/>
              </a:rPr>
              <a:t>extension – Transformers and small </a:t>
            </a:r>
            <a:r>
              <a:rPr lang="en-US" sz="3800" err="1">
                <a:ea typeface="Roboto"/>
                <a:cs typeface="Roboto"/>
              </a:rPr>
              <a:t>Matmul</a:t>
            </a:r>
            <a:endParaRPr lang="en-US" sz="3800" b="1" err="1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00450D-ECC8-2B43-FA34-FCC8F7896DC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0385676" y="6473766"/>
            <a:ext cx="598375" cy="308395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spcAft>
                <a:spcPts val="600"/>
              </a:spcAft>
            </a:pPr>
            <a:fld id="{6EE1B353-4058-44C7-8B8C-7EA0B6664E22}" type="slidenum">
              <a:rPr lang="LID4096" smtClean="0"/>
              <a:pPr>
                <a:spcAft>
                  <a:spcPts val="600"/>
                </a:spcAft>
              </a:pPr>
              <a:t>124</a:t>
            </a:fld>
            <a:endParaRPr lang="LID4096"/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DA66C0E0-4F52-E250-8765-9B739195A6E5}"/>
              </a:ext>
            </a:extLst>
          </p:cNvPr>
          <p:cNvSpPr>
            <a:spLocks noGrp="1"/>
          </p:cNvSpPr>
          <p:nvPr/>
        </p:nvSpPr>
        <p:spPr>
          <a:xfrm>
            <a:off x="316504" y="990573"/>
            <a:ext cx="4670770" cy="4693771"/>
          </a:xfrm>
          <a:prstGeom prst="rect">
            <a:avLst/>
          </a:prstGeom>
        </p:spPr>
        <p:txBody>
          <a:bodyPr vert="horz" lIns="0" tIns="46800" rIns="0" bIns="45720" rtlCol="0" anchor="t">
            <a:normAutofit/>
          </a:bodyPr>
          <a:lstStyle>
            <a:lvl1pPr marL="288004" indent="-288004" algn="l" defTabSz="72000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SzPct val="90000"/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504000" indent="-216004" algn="l" defTabSz="72000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2pPr>
            <a:lvl3pPr marL="720000" indent="-216004" algn="l" defTabSz="864017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3pPr>
            <a:lvl4pPr marL="936000" indent="-216004" algn="l" defTabSz="864017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4pPr>
            <a:lvl5pPr marL="1152000" indent="-216004" algn="l" defTabSz="864017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1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5pPr>
            <a:lvl6pPr marL="2376046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8054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40062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72070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30555" indent="-342900">
              <a:buClr>
                <a:srgbClr val="000000"/>
              </a:buClr>
              <a:buNone/>
            </a:pPr>
            <a:r>
              <a:rPr lang="en-US" sz="2500">
                <a:latin typeface="+mj-lt"/>
                <a:ea typeface="Roboto Light"/>
                <a:cs typeface="Roboto Light"/>
              </a:rPr>
              <a:t>Improve small-size matmul?</a:t>
            </a:r>
            <a:endParaRPr lang="it-IT"/>
          </a:p>
          <a:p>
            <a:pPr marL="287655" indent="0">
              <a:buClr>
                <a:srgbClr val="000000"/>
              </a:buClr>
              <a:buNone/>
            </a:pPr>
            <a:r>
              <a:rPr lang="en-US" sz="2500">
                <a:latin typeface="+mj-lt"/>
                <a:ea typeface="Roboto Light"/>
                <a:cs typeface="Roboto Light"/>
              </a:rPr>
              <a:t>Matrix </a:t>
            </a:r>
            <a:r>
              <a:rPr lang="en-US" sz="2500">
                <a:latin typeface="Calibri"/>
                <a:ea typeface="Roboto Light"/>
                <a:cs typeface="Roboto Light"/>
              </a:rPr>
              <a:t>algorithm</a:t>
            </a:r>
          </a:p>
          <a:p>
            <a:pPr marL="973455" lvl="1" indent="-342900"/>
            <a:r>
              <a:rPr lang="en-US" sz="2100">
                <a:latin typeface="Calibri"/>
                <a:ea typeface="Roboto Light"/>
                <a:cs typeface="Roboto Light"/>
              </a:rPr>
              <a:t>Example: </a:t>
            </a:r>
            <a:br>
              <a:rPr lang="en-US" sz="2100">
                <a:latin typeface="Calibri"/>
                <a:ea typeface="Roboto Light"/>
                <a:cs typeface="Roboto Light"/>
              </a:rPr>
            </a:br>
            <a:r>
              <a:rPr lang="en-US" sz="1600">
                <a:latin typeface="Source Code Pro"/>
                <a:ea typeface="Roboto Light"/>
                <a:cs typeface="Roboto Light"/>
              </a:rPr>
              <a:t>32x32x32</a:t>
            </a:r>
            <a:r>
              <a:rPr lang="en-US" sz="2100">
                <a:latin typeface="Calibri"/>
                <a:ea typeface="Roboto Light"/>
                <a:cs typeface="Roboto Light"/>
              </a:rPr>
              <a:t> </a:t>
            </a:r>
            <a:r>
              <a:rPr lang="en-US" sz="1600">
                <a:latin typeface="Source Code Pro"/>
                <a:ea typeface="Roboto Light"/>
                <a:cs typeface="Roboto Light"/>
              </a:rPr>
              <a:t>fp32-matmul</a:t>
            </a:r>
            <a:br>
              <a:rPr lang="en-US" sz="1600">
                <a:latin typeface="Source Code Pro"/>
                <a:ea typeface="Roboto Light"/>
                <a:cs typeface="Roboto Light"/>
              </a:rPr>
            </a:br>
            <a:r>
              <a:rPr lang="en-US" sz="1600">
                <a:latin typeface="Source Code Pro"/>
                <a:ea typeface="Roboto Light"/>
                <a:cs typeface="Roboto Light"/>
              </a:rPr>
              <a:t>(4*32)</a:t>
            </a:r>
            <a:r>
              <a:rPr lang="en-US" sz="2100">
                <a:latin typeface="Calibri"/>
                <a:ea typeface="Roboto Light"/>
                <a:cs typeface="Roboto Light"/>
              </a:rPr>
              <a:t> output tile</a:t>
            </a:r>
            <a:br>
              <a:rPr lang="en-US" sz="2100">
                <a:latin typeface="Calibri"/>
                <a:ea typeface="Roboto Light"/>
                <a:cs typeface="Roboto Light"/>
              </a:rPr>
            </a:br>
            <a:r>
              <a:rPr lang="en-US" sz="2100">
                <a:latin typeface="Calibri"/>
                <a:ea typeface="Roboto Light"/>
                <a:cs typeface="Roboto Light"/>
              </a:rPr>
              <a:t>8-Lane Ara</a:t>
            </a:r>
            <a:endParaRPr lang="en-US"/>
          </a:p>
          <a:p>
            <a:pPr marL="973455" lvl="1" indent="-342900">
              <a:buClr>
                <a:srgbClr val="000000"/>
              </a:buClr>
            </a:pPr>
            <a:r>
              <a:rPr lang="en-US" sz="2100">
                <a:latin typeface="Calibri"/>
                <a:ea typeface="Roboto Light"/>
                <a:cs typeface="Roboto Light"/>
              </a:rPr>
              <a:t>0 scalar loads </a:t>
            </a:r>
            <a:br>
              <a:rPr lang="en-US" sz="2100">
                <a:latin typeface="Calibri"/>
                <a:ea typeface="Roboto Light"/>
                <a:cs typeface="Roboto Light"/>
              </a:rPr>
            </a:br>
            <a:r>
              <a:rPr lang="en-US" sz="2100">
                <a:solidFill>
                  <a:schemeClr val="accent3"/>
                </a:solidFill>
                <a:latin typeface="Calibri"/>
                <a:ea typeface="Roboto Light"/>
                <a:cs typeface="Roboto Light"/>
              </a:rPr>
              <a:t>(no D$ misses)</a:t>
            </a:r>
            <a:endParaRPr lang="en-US">
              <a:solidFill>
                <a:schemeClr val="accent3"/>
              </a:solidFill>
            </a:endParaRPr>
          </a:p>
          <a:p>
            <a:pPr marL="973455" lvl="1" indent="-342900">
              <a:buClr>
                <a:srgbClr val="000000"/>
              </a:buClr>
            </a:pPr>
            <a:r>
              <a:rPr lang="en-US" sz="2100">
                <a:latin typeface="Calibri"/>
                <a:ea typeface="Roboto Light"/>
                <a:cs typeface="Roboto Light"/>
              </a:rPr>
              <a:t>1 </a:t>
            </a:r>
            <a:r>
              <a:rPr lang="en-US" sz="1600" err="1">
                <a:latin typeface="Source Code Pro"/>
                <a:ea typeface="Roboto Light"/>
                <a:cs typeface="Roboto Light"/>
              </a:rPr>
              <a:t>mmacc</a:t>
            </a:r>
            <a:r>
              <a:rPr lang="en-US" sz="2100">
                <a:latin typeface="Calibri"/>
                <a:ea typeface="Roboto Light"/>
                <a:cs typeface="Roboto Light"/>
              </a:rPr>
              <a:t> instruction </a:t>
            </a:r>
            <a:br>
              <a:rPr lang="en-US" sz="2100">
                <a:latin typeface="Calibri"/>
                <a:ea typeface="Roboto Light"/>
                <a:cs typeface="Roboto Light"/>
              </a:rPr>
            </a:br>
            <a:r>
              <a:rPr lang="en-US" sz="2100">
                <a:solidFill>
                  <a:schemeClr val="accent3"/>
                </a:solidFill>
                <a:latin typeface="Calibri"/>
                <a:ea typeface="Roboto Light"/>
                <a:cs typeface="Roboto Light"/>
              </a:rPr>
              <a:t>(1 setup time)</a:t>
            </a:r>
            <a:endParaRPr lang="en-US" sz="2100">
              <a:solidFill>
                <a:schemeClr val="accent3"/>
              </a:solidFill>
              <a:latin typeface="Calibri"/>
            </a:endParaRPr>
          </a:p>
          <a:p>
            <a:pPr marL="973455" lvl="1" indent="-342900">
              <a:buClr>
                <a:schemeClr val="tx1"/>
              </a:buClr>
            </a:pPr>
            <a:r>
              <a:rPr lang="en-US" sz="2100">
                <a:latin typeface="Calibri"/>
                <a:ea typeface="Roboto Light"/>
                <a:cs typeface="Roboto Light"/>
              </a:rPr>
              <a:t>32 Elements/Lane -&gt; </a:t>
            </a:r>
            <a:r>
              <a:rPr lang="en-US" sz="2100">
                <a:solidFill>
                  <a:schemeClr val="accent3"/>
                </a:solidFill>
                <a:latin typeface="Calibri"/>
                <a:ea typeface="Roboto Light"/>
                <a:cs typeface="Roboto Light"/>
              </a:rPr>
              <a:t>64 B/Lane</a:t>
            </a:r>
            <a:endParaRPr lang="en-US" sz="2100">
              <a:solidFill>
                <a:schemeClr val="accent3"/>
              </a:solidFill>
              <a:latin typeface="Calibri"/>
            </a:endParaRPr>
          </a:p>
          <a:p>
            <a:pPr marL="846455" lvl="1" indent="-215900">
              <a:buClr>
                <a:schemeClr val="tx1"/>
              </a:buClr>
              <a:buNone/>
            </a:pPr>
            <a:endParaRPr lang="en-US" sz="2100">
              <a:latin typeface="Calibri"/>
            </a:endParaRPr>
          </a:p>
          <a:p>
            <a:pPr marL="630555" indent="-342900">
              <a:buClr>
                <a:schemeClr val="tx1"/>
              </a:buClr>
              <a:buNone/>
            </a:pPr>
            <a:endParaRPr lang="en-US" sz="2500">
              <a:latin typeface="Calibri"/>
            </a:endParaRPr>
          </a:p>
          <a:p>
            <a:pPr marL="287655" indent="-287655">
              <a:buClr>
                <a:schemeClr val="tx1"/>
              </a:buClr>
              <a:buNone/>
            </a:pPr>
            <a:endParaRPr lang="en-US" sz="2500"/>
          </a:p>
          <a:p>
            <a:pPr marL="503555" lvl="1" indent="-215900">
              <a:buClr>
                <a:schemeClr val="tx1"/>
              </a:buClr>
              <a:buNone/>
            </a:pPr>
            <a:endParaRPr lang="en-US" sz="2500"/>
          </a:p>
          <a:p>
            <a:pPr marL="503555" lvl="1" indent="-215900">
              <a:buClr>
                <a:schemeClr val="tx1"/>
              </a:buClr>
              <a:buNone/>
            </a:pPr>
            <a:endParaRPr lang="en-US" sz="2500"/>
          </a:p>
        </p:txBody>
      </p:sp>
      <p:pic>
        <p:nvPicPr>
          <p:cNvPr id="8" name="Grafik 13">
            <a:extLst>
              <a:ext uri="{FF2B5EF4-FFF2-40B4-BE49-F238E27FC236}">
                <a16:creationId xmlns:a16="http://schemas.microsoft.com/office/drawing/2014/main" id="{2C2CF029-929E-06A5-8FED-C0F54D0501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6549" y="1463032"/>
            <a:ext cx="6136104" cy="1773605"/>
          </a:xfrm>
          <a:prstGeom prst="rect">
            <a:avLst/>
          </a:prstGeom>
        </p:spPr>
      </p:pic>
      <p:sp>
        <p:nvSpPr>
          <p:cNvPr id="28" name="Rettangolo 27">
            <a:extLst>
              <a:ext uri="{FF2B5EF4-FFF2-40B4-BE49-F238E27FC236}">
                <a16:creationId xmlns:a16="http://schemas.microsoft.com/office/drawing/2014/main" id="{7DD242DD-0908-76C7-D848-C184CB554E2E}"/>
              </a:ext>
            </a:extLst>
          </p:cNvPr>
          <p:cNvSpPr/>
          <p:nvPr/>
        </p:nvSpPr>
        <p:spPr>
          <a:xfrm>
            <a:off x="9340215" y="1644015"/>
            <a:ext cx="1531620" cy="10668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b="1" i="0" cap="none" spc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29" name="Rettangolo 28">
            <a:extLst>
              <a:ext uri="{FF2B5EF4-FFF2-40B4-BE49-F238E27FC236}">
                <a16:creationId xmlns:a16="http://schemas.microsoft.com/office/drawing/2014/main" id="{B436F349-E62F-584A-CE3C-7D1574CD73B3}"/>
              </a:ext>
            </a:extLst>
          </p:cNvPr>
          <p:cNvSpPr/>
          <p:nvPr/>
        </p:nvSpPr>
        <p:spPr>
          <a:xfrm>
            <a:off x="9340215" y="1750694"/>
            <a:ext cx="1531620" cy="10668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b="1" i="0" cap="none" spc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30" name="Rettangolo 29">
            <a:extLst>
              <a:ext uri="{FF2B5EF4-FFF2-40B4-BE49-F238E27FC236}">
                <a16:creationId xmlns:a16="http://schemas.microsoft.com/office/drawing/2014/main" id="{4689A7F1-9100-3D0A-7BE6-00390E1EAC0C}"/>
              </a:ext>
            </a:extLst>
          </p:cNvPr>
          <p:cNvSpPr/>
          <p:nvPr/>
        </p:nvSpPr>
        <p:spPr>
          <a:xfrm>
            <a:off x="9340215" y="1857374"/>
            <a:ext cx="1531620" cy="10668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b="1" i="0" cap="none" spc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31" name="Rettangolo 30">
            <a:extLst>
              <a:ext uri="{FF2B5EF4-FFF2-40B4-BE49-F238E27FC236}">
                <a16:creationId xmlns:a16="http://schemas.microsoft.com/office/drawing/2014/main" id="{2B2223DC-3516-92B8-5C6E-2203BEA92FB6}"/>
              </a:ext>
            </a:extLst>
          </p:cNvPr>
          <p:cNvSpPr/>
          <p:nvPr/>
        </p:nvSpPr>
        <p:spPr>
          <a:xfrm>
            <a:off x="9340215" y="1964054"/>
            <a:ext cx="1531620" cy="10668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b="1" i="0" cap="none" spc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8FB86968-80FB-72DA-61E2-C7B4D5EBE8CB}"/>
              </a:ext>
            </a:extLst>
          </p:cNvPr>
          <p:cNvSpPr/>
          <p:nvPr/>
        </p:nvSpPr>
        <p:spPr>
          <a:xfrm>
            <a:off x="7040880" y="5379720"/>
            <a:ext cx="457200" cy="27432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it-IT" sz="1200" b="1">
                <a:solidFill>
                  <a:schemeClr val="bg2"/>
                </a:solidFill>
                <a:latin typeface="Arial Narrow"/>
              </a:rPr>
              <a:t>FPU</a:t>
            </a:r>
            <a:endParaRPr lang="it-IT" sz="1200">
              <a:solidFill>
                <a:schemeClr val="bg2"/>
              </a:solidFill>
            </a:endParaRPr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6BAF700F-8775-8AB8-CC92-8932B484DA2C}"/>
              </a:ext>
            </a:extLst>
          </p:cNvPr>
          <p:cNvSpPr/>
          <p:nvPr/>
        </p:nvSpPr>
        <p:spPr>
          <a:xfrm>
            <a:off x="7520940" y="5379720"/>
            <a:ext cx="457200" cy="27432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it-IT" sz="1200" b="1">
                <a:solidFill>
                  <a:schemeClr val="bg2"/>
                </a:solidFill>
                <a:ea typeface="+mn-lt"/>
                <a:cs typeface="+mn-lt"/>
              </a:rPr>
              <a:t>FPU</a:t>
            </a:r>
            <a:endParaRPr lang="it-IT"/>
          </a:p>
        </p:txBody>
      </p:sp>
      <p:sp>
        <p:nvSpPr>
          <p:cNvPr id="20" name="Rettangolo 19">
            <a:extLst>
              <a:ext uri="{FF2B5EF4-FFF2-40B4-BE49-F238E27FC236}">
                <a16:creationId xmlns:a16="http://schemas.microsoft.com/office/drawing/2014/main" id="{8D1E97DD-CD43-1B6E-0C92-63DA6AA8009B}"/>
              </a:ext>
            </a:extLst>
          </p:cNvPr>
          <p:cNvSpPr/>
          <p:nvPr/>
        </p:nvSpPr>
        <p:spPr>
          <a:xfrm>
            <a:off x="8001000" y="5379720"/>
            <a:ext cx="457200" cy="27432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it-IT" sz="1200" b="1">
                <a:solidFill>
                  <a:schemeClr val="bg2"/>
                </a:solidFill>
                <a:ea typeface="+mn-lt"/>
                <a:cs typeface="+mn-lt"/>
              </a:rPr>
              <a:t>FPU</a:t>
            </a:r>
            <a:endParaRPr lang="it-IT"/>
          </a:p>
        </p:txBody>
      </p:sp>
      <p:sp>
        <p:nvSpPr>
          <p:cNvPr id="21" name="Rettangolo 20">
            <a:extLst>
              <a:ext uri="{FF2B5EF4-FFF2-40B4-BE49-F238E27FC236}">
                <a16:creationId xmlns:a16="http://schemas.microsoft.com/office/drawing/2014/main" id="{52CA6929-8557-4A92-F668-5CDDD382374B}"/>
              </a:ext>
            </a:extLst>
          </p:cNvPr>
          <p:cNvSpPr/>
          <p:nvPr/>
        </p:nvSpPr>
        <p:spPr>
          <a:xfrm>
            <a:off x="8481060" y="5379720"/>
            <a:ext cx="457200" cy="27432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it-IT" sz="1200" b="1">
                <a:solidFill>
                  <a:schemeClr val="bg2"/>
                </a:solidFill>
                <a:ea typeface="+mn-lt"/>
                <a:cs typeface="+mn-lt"/>
              </a:rPr>
              <a:t>FPU</a:t>
            </a:r>
            <a:endParaRPr lang="it-IT"/>
          </a:p>
        </p:txBody>
      </p:sp>
      <p:sp>
        <p:nvSpPr>
          <p:cNvPr id="35" name="Content Placeholder 3">
            <a:extLst>
              <a:ext uri="{FF2B5EF4-FFF2-40B4-BE49-F238E27FC236}">
                <a16:creationId xmlns:a16="http://schemas.microsoft.com/office/drawing/2014/main" id="{E6262977-B215-D0FC-F96E-E99EDE008352}"/>
              </a:ext>
            </a:extLst>
          </p:cNvPr>
          <p:cNvSpPr>
            <a:spLocks noGrp="1"/>
          </p:cNvSpPr>
          <p:nvPr/>
        </p:nvSpPr>
        <p:spPr>
          <a:xfrm>
            <a:off x="8340364" y="3718533"/>
            <a:ext cx="548350" cy="289411"/>
          </a:xfrm>
          <a:prstGeom prst="rect">
            <a:avLst/>
          </a:prstGeom>
        </p:spPr>
        <p:txBody>
          <a:bodyPr vert="horz" lIns="0" tIns="46800" rIns="0" bIns="45720" rtlCol="0" anchor="t">
            <a:normAutofit/>
          </a:bodyPr>
          <a:lstStyle>
            <a:lvl1pPr marL="288004" indent="-288004" algn="l" defTabSz="72000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SzPct val="90000"/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504000" indent="-216004" algn="l" defTabSz="72000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2pPr>
            <a:lvl3pPr marL="720000" indent="-216004" algn="l" defTabSz="864017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3pPr>
            <a:lvl4pPr marL="936000" indent="-216004" algn="l" defTabSz="864017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4pPr>
            <a:lvl5pPr marL="1152000" indent="-216004" algn="l" defTabSz="864017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1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5pPr>
            <a:lvl6pPr marL="2376046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8054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40062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72070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7655" indent="0">
              <a:buClr>
                <a:srgbClr val="000000"/>
              </a:buClr>
              <a:buNone/>
            </a:pPr>
            <a:r>
              <a:rPr lang="en-US" sz="1200">
                <a:latin typeface="Calibri"/>
                <a:ea typeface="Roboto Light"/>
                <a:cs typeface="Roboto Light"/>
              </a:rPr>
              <a:t>L0</a:t>
            </a:r>
          </a:p>
          <a:p>
            <a:pPr marL="503555" lvl="1" indent="-215900">
              <a:buClr>
                <a:schemeClr val="tx1"/>
              </a:buClr>
            </a:pPr>
            <a:endParaRPr lang="en-US" sz="2540">
              <a:latin typeface="Calibri Light"/>
            </a:endParaRPr>
          </a:p>
          <a:p>
            <a:pPr marL="503555" lvl="1" indent="-215900">
              <a:buClr>
                <a:schemeClr val="tx1"/>
              </a:buClr>
            </a:pPr>
            <a:endParaRPr lang="en-US" sz="2540">
              <a:latin typeface="Calibri Light"/>
            </a:endParaRPr>
          </a:p>
        </p:txBody>
      </p:sp>
      <p:sp>
        <p:nvSpPr>
          <p:cNvPr id="36" name="Content Placeholder 3">
            <a:extLst>
              <a:ext uri="{FF2B5EF4-FFF2-40B4-BE49-F238E27FC236}">
                <a16:creationId xmlns:a16="http://schemas.microsoft.com/office/drawing/2014/main" id="{7C3D9D8A-18A4-3EA9-003C-E3B3FB5A9399}"/>
              </a:ext>
            </a:extLst>
          </p:cNvPr>
          <p:cNvSpPr>
            <a:spLocks noGrp="1"/>
          </p:cNvSpPr>
          <p:nvPr/>
        </p:nvSpPr>
        <p:spPr>
          <a:xfrm>
            <a:off x="6892564" y="3718533"/>
            <a:ext cx="609310" cy="319891"/>
          </a:xfrm>
          <a:prstGeom prst="rect">
            <a:avLst/>
          </a:prstGeom>
        </p:spPr>
        <p:txBody>
          <a:bodyPr vert="horz" lIns="0" tIns="46800" rIns="0" bIns="45720" rtlCol="0" anchor="t">
            <a:normAutofit/>
          </a:bodyPr>
          <a:lstStyle>
            <a:lvl1pPr marL="288004" indent="-288004" algn="l" defTabSz="72000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SzPct val="90000"/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504000" indent="-216004" algn="l" defTabSz="72000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2pPr>
            <a:lvl3pPr marL="720000" indent="-216004" algn="l" defTabSz="864017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3pPr>
            <a:lvl4pPr marL="936000" indent="-216004" algn="l" defTabSz="864017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4pPr>
            <a:lvl5pPr marL="1152000" indent="-216004" algn="l" defTabSz="864017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1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5pPr>
            <a:lvl6pPr marL="2376046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8054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40062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72070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7655" indent="0">
              <a:buClr>
                <a:srgbClr val="000000"/>
              </a:buClr>
              <a:buNone/>
            </a:pPr>
            <a:r>
              <a:rPr lang="en-US" sz="1200">
                <a:latin typeface="Calibri"/>
                <a:ea typeface="Roboto Light"/>
                <a:cs typeface="Roboto Light"/>
              </a:rPr>
              <a:t>L3</a:t>
            </a:r>
          </a:p>
          <a:p>
            <a:pPr marL="846455" lvl="1" indent="-215900">
              <a:buClr>
                <a:schemeClr val="tx1"/>
              </a:buClr>
            </a:pPr>
            <a:endParaRPr lang="en-US" sz="2100">
              <a:latin typeface="Calibri"/>
            </a:endParaRPr>
          </a:p>
          <a:p>
            <a:pPr marL="630555" indent="-342900">
              <a:buClr>
                <a:schemeClr val="tx1"/>
              </a:buClr>
            </a:pPr>
            <a:endParaRPr lang="en-US" sz="2500">
              <a:latin typeface="Calibri"/>
            </a:endParaRPr>
          </a:p>
          <a:p>
            <a:pPr marL="287655" indent="-287655">
              <a:buClr>
                <a:schemeClr val="tx1"/>
              </a:buClr>
            </a:pPr>
            <a:endParaRPr lang="en-US" sz="2540"/>
          </a:p>
          <a:p>
            <a:pPr marL="503555" lvl="1" indent="-215900">
              <a:buClr>
                <a:schemeClr val="tx1"/>
              </a:buClr>
            </a:pPr>
            <a:endParaRPr lang="en-US" sz="2540"/>
          </a:p>
          <a:p>
            <a:pPr marL="503555" lvl="1" indent="-215900">
              <a:buClr>
                <a:schemeClr val="tx1"/>
              </a:buClr>
            </a:pPr>
            <a:endParaRPr lang="en-US" sz="2540"/>
          </a:p>
        </p:txBody>
      </p:sp>
      <p:grpSp>
        <p:nvGrpSpPr>
          <p:cNvPr id="59" name="Gruppo 58">
            <a:extLst>
              <a:ext uri="{FF2B5EF4-FFF2-40B4-BE49-F238E27FC236}">
                <a16:creationId xmlns:a16="http://schemas.microsoft.com/office/drawing/2014/main" id="{59815C44-A6C2-BB73-F52D-34EAAA7A98B1}"/>
              </a:ext>
            </a:extLst>
          </p:cNvPr>
          <p:cNvGrpSpPr/>
          <p:nvPr/>
        </p:nvGrpSpPr>
        <p:grpSpPr>
          <a:xfrm>
            <a:off x="7038974" y="4211954"/>
            <a:ext cx="459106" cy="840106"/>
            <a:chOff x="6932294" y="4158614"/>
            <a:chExt cx="459106" cy="840106"/>
          </a:xfrm>
        </p:grpSpPr>
        <p:sp>
          <p:nvSpPr>
            <p:cNvPr id="60" name="Rettangolo 59">
              <a:extLst>
                <a:ext uri="{FF2B5EF4-FFF2-40B4-BE49-F238E27FC236}">
                  <a16:creationId xmlns:a16="http://schemas.microsoft.com/office/drawing/2014/main" id="{04195504-F1D3-DB61-16D5-E82C239BF722}"/>
                </a:ext>
              </a:extLst>
            </p:cNvPr>
            <p:cNvSpPr/>
            <p:nvPr/>
          </p:nvSpPr>
          <p:spPr>
            <a:xfrm>
              <a:off x="6934200" y="4160520"/>
              <a:ext cx="457200" cy="838200"/>
            </a:xfrm>
            <a:prstGeom prst="rect">
              <a:avLst/>
            </a:prstGeom>
            <a:solidFill>
              <a:srgbClr val="8CBFB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it-IT" b="1" i="0" cap="none" spc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61" name="Rettangolo 60">
              <a:extLst>
                <a:ext uri="{FF2B5EF4-FFF2-40B4-BE49-F238E27FC236}">
                  <a16:creationId xmlns:a16="http://schemas.microsoft.com/office/drawing/2014/main" id="{D4B0D3A1-BCEB-2C1F-F024-A85465832253}"/>
                </a:ext>
              </a:extLst>
            </p:cNvPr>
            <p:cNvSpPr/>
            <p:nvPr/>
          </p:nvSpPr>
          <p:spPr>
            <a:xfrm>
              <a:off x="7046595" y="4158614"/>
              <a:ext cx="114300" cy="121920"/>
            </a:xfrm>
            <a:prstGeom prst="rect">
              <a:avLst/>
            </a:prstGeom>
            <a:solidFill>
              <a:srgbClr val="8CBFB1"/>
            </a:solidFill>
            <a:ln>
              <a:solidFill>
                <a:schemeClr val="bg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it-IT" b="1" i="0" cap="none" spc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62" name="Rettangolo 61">
              <a:extLst>
                <a:ext uri="{FF2B5EF4-FFF2-40B4-BE49-F238E27FC236}">
                  <a16:creationId xmlns:a16="http://schemas.microsoft.com/office/drawing/2014/main" id="{1FF0563F-DEDE-E5DC-3B98-5E0ABA7D4943}"/>
                </a:ext>
              </a:extLst>
            </p:cNvPr>
            <p:cNvSpPr/>
            <p:nvPr/>
          </p:nvSpPr>
          <p:spPr>
            <a:xfrm>
              <a:off x="7160895" y="4158614"/>
              <a:ext cx="114300" cy="121920"/>
            </a:xfrm>
            <a:prstGeom prst="rect">
              <a:avLst/>
            </a:prstGeom>
            <a:solidFill>
              <a:srgbClr val="8CBFB1"/>
            </a:solidFill>
            <a:ln>
              <a:solidFill>
                <a:schemeClr val="bg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it-IT" b="1" i="0" cap="none" spc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63" name="Rettangolo 62">
              <a:extLst>
                <a:ext uri="{FF2B5EF4-FFF2-40B4-BE49-F238E27FC236}">
                  <a16:creationId xmlns:a16="http://schemas.microsoft.com/office/drawing/2014/main" id="{0CE14321-B47E-CB15-62A1-14CABC157996}"/>
                </a:ext>
              </a:extLst>
            </p:cNvPr>
            <p:cNvSpPr/>
            <p:nvPr/>
          </p:nvSpPr>
          <p:spPr>
            <a:xfrm>
              <a:off x="7275195" y="4158614"/>
              <a:ext cx="114300" cy="121920"/>
            </a:xfrm>
            <a:prstGeom prst="rect">
              <a:avLst/>
            </a:prstGeom>
            <a:solidFill>
              <a:srgbClr val="8CBFB1"/>
            </a:solidFill>
            <a:ln>
              <a:solidFill>
                <a:schemeClr val="bg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it-IT" b="1" i="0" cap="none" spc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64" name="Rettangolo 63">
              <a:extLst>
                <a:ext uri="{FF2B5EF4-FFF2-40B4-BE49-F238E27FC236}">
                  <a16:creationId xmlns:a16="http://schemas.microsoft.com/office/drawing/2014/main" id="{57566638-FDE0-08C0-10B4-A70F995236F8}"/>
                </a:ext>
              </a:extLst>
            </p:cNvPr>
            <p:cNvSpPr/>
            <p:nvPr/>
          </p:nvSpPr>
          <p:spPr>
            <a:xfrm>
              <a:off x="6932294" y="4158614"/>
              <a:ext cx="114300" cy="121920"/>
            </a:xfrm>
            <a:prstGeom prst="rect">
              <a:avLst/>
            </a:prstGeom>
            <a:solidFill>
              <a:srgbClr val="8CBFB1"/>
            </a:solidFill>
            <a:ln>
              <a:solidFill>
                <a:schemeClr val="bg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it-IT" b="1" i="0" cap="none" spc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</p:grpSp>
      <p:grpSp>
        <p:nvGrpSpPr>
          <p:cNvPr id="65" name="Gruppo 64">
            <a:extLst>
              <a:ext uri="{FF2B5EF4-FFF2-40B4-BE49-F238E27FC236}">
                <a16:creationId xmlns:a16="http://schemas.microsoft.com/office/drawing/2014/main" id="{C7A69623-71DF-25F2-E3F9-7EB2F75F99F5}"/>
              </a:ext>
            </a:extLst>
          </p:cNvPr>
          <p:cNvGrpSpPr/>
          <p:nvPr/>
        </p:nvGrpSpPr>
        <p:grpSpPr>
          <a:xfrm>
            <a:off x="7519034" y="4211954"/>
            <a:ext cx="459106" cy="840106"/>
            <a:chOff x="6932294" y="4158614"/>
            <a:chExt cx="459106" cy="840106"/>
          </a:xfrm>
        </p:grpSpPr>
        <p:sp>
          <p:nvSpPr>
            <p:cNvPr id="66" name="Rettangolo 65">
              <a:extLst>
                <a:ext uri="{FF2B5EF4-FFF2-40B4-BE49-F238E27FC236}">
                  <a16:creationId xmlns:a16="http://schemas.microsoft.com/office/drawing/2014/main" id="{0138D510-1D44-6164-4387-171E2A912DE5}"/>
                </a:ext>
              </a:extLst>
            </p:cNvPr>
            <p:cNvSpPr/>
            <p:nvPr/>
          </p:nvSpPr>
          <p:spPr>
            <a:xfrm>
              <a:off x="6934200" y="4160520"/>
              <a:ext cx="457200" cy="838200"/>
            </a:xfrm>
            <a:prstGeom prst="rect">
              <a:avLst/>
            </a:prstGeom>
            <a:solidFill>
              <a:srgbClr val="8CBFB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it-IT" b="1" i="0" cap="none" spc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67" name="Rettangolo 66">
              <a:extLst>
                <a:ext uri="{FF2B5EF4-FFF2-40B4-BE49-F238E27FC236}">
                  <a16:creationId xmlns:a16="http://schemas.microsoft.com/office/drawing/2014/main" id="{07B136A8-D962-9739-1223-138A3176B2E7}"/>
                </a:ext>
              </a:extLst>
            </p:cNvPr>
            <p:cNvSpPr/>
            <p:nvPr/>
          </p:nvSpPr>
          <p:spPr>
            <a:xfrm>
              <a:off x="7046595" y="4158614"/>
              <a:ext cx="114300" cy="121920"/>
            </a:xfrm>
            <a:prstGeom prst="rect">
              <a:avLst/>
            </a:prstGeom>
            <a:solidFill>
              <a:srgbClr val="8CBFB1"/>
            </a:solidFill>
            <a:ln>
              <a:solidFill>
                <a:schemeClr val="bg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it-IT" b="1" i="0" cap="none" spc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68" name="Rettangolo 67">
              <a:extLst>
                <a:ext uri="{FF2B5EF4-FFF2-40B4-BE49-F238E27FC236}">
                  <a16:creationId xmlns:a16="http://schemas.microsoft.com/office/drawing/2014/main" id="{015EB38A-6206-F646-F4D2-DE33987A2ADF}"/>
                </a:ext>
              </a:extLst>
            </p:cNvPr>
            <p:cNvSpPr/>
            <p:nvPr/>
          </p:nvSpPr>
          <p:spPr>
            <a:xfrm>
              <a:off x="7160895" y="4158614"/>
              <a:ext cx="114300" cy="121920"/>
            </a:xfrm>
            <a:prstGeom prst="rect">
              <a:avLst/>
            </a:prstGeom>
            <a:solidFill>
              <a:srgbClr val="8CBFB1"/>
            </a:solidFill>
            <a:ln>
              <a:solidFill>
                <a:schemeClr val="bg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it-IT" b="1" i="0" cap="none" spc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69" name="Rettangolo 68">
              <a:extLst>
                <a:ext uri="{FF2B5EF4-FFF2-40B4-BE49-F238E27FC236}">
                  <a16:creationId xmlns:a16="http://schemas.microsoft.com/office/drawing/2014/main" id="{22CBAD2A-4D97-8B1C-E69A-4F1B3AFB6D7C}"/>
                </a:ext>
              </a:extLst>
            </p:cNvPr>
            <p:cNvSpPr/>
            <p:nvPr/>
          </p:nvSpPr>
          <p:spPr>
            <a:xfrm>
              <a:off x="7275195" y="4158614"/>
              <a:ext cx="114300" cy="121920"/>
            </a:xfrm>
            <a:prstGeom prst="rect">
              <a:avLst/>
            </a:prstGeom>
            <a:solidFill>
              <a:srgbClr val="8CBFB1"/>
            </a:solidFill>
            <a:ln>
              <a:solidFill>
                <a:schemeClr val="bg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it-IT" b="1" i="0" cap="none" spc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70" name="Rettangolo 69">
              <a:extLst>
                <a:ext uri="{FF2B5EF4-FFF2-40B4-BE49-F238E27FC236}">
                  <a16:creationId xmlns:a16="http://schemas.microsoft.com/office/drawing/2014/main" id="{850DC6F4-50AE-D0E8-87CB-03326EE09A40}"/>
                </a:ext>
              </a:extLst>
            </p:cNvPr>
            <p:cNvSpPr/>
            <p:nvPr/>
          </p:nvSpPr>
          <p:spPr>
            <a:xfrm>
              <a:off x="6932294" y="4158614"/>
              <a:ext cx="114300" cy="121920"/>
            </a:xfrm>
            <a:prstGeom prst="rect">
              <a:avLst/>
            </a:prstGeom>
            <a:solidFill>
              <a:srgbClr val="8CBFB1"/>
            </a:solidFill>
            <a:ln>
              <a:solidFill>
                <a:schemeClr val="bg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it-IT" b="1" i="0" cap="none" spc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</p:grpSp>
      <p:grpSp>
        <p:nvGrpSpPr>
          <p:cNvPr id="75" name="Gruppo 74">
            <a:extLst>
              <a:ext uri="{FF2B5EF4-FFF2-40B4-BE49-F238E27FC236}">
                <a16:creationId xmlns:a16="http://schemas.microsoft.com/office/drawing/2014/main" id="{8C4EEE02-291E-50B4-5B48-4E6E7C115157}"/>
              </a:ext>
            </a:extLst>
          </p:cNvPr>
          <p:cNvGrpSpPr/>
          <p:nvPr/>
        </p:nvGrpSpPr>
        <p:grpSpPr>
          <a:xfrm>
            <a:off x="7999094" y="4211954"/>
            <a:ext cx="459106" cy="840106"/>
            <a:chOff x="6452234" y="4158614"/>
            <a:chExt cx="459106" cy="840106"/>
          </a:xfrm>
        </p:grpSpPr>
        <p:sp>
          <p:nvSpPr>
            <p:cNvPr id="76" name="Rettangolo 75">
              <a:extLst>
                <a:ext uri="{FF2B5EF4-FFF2-40B4-BE49-F238E27FC236}">
                  <a16:creationId xmlns:a16="http://schemas.microsoft.com/office/drawing/2014/main" id="{623A2C5F-B22A-6488-AABD-89D3F8C2DBF4}"/>
                </a:ext>
              </a:extLst>
            </p:cNvPr>
            <p:cNvSpPr/>
            <p:nvPr/>
          </p:nvSpPr>
          <p:spPr>
            <a:xfrm>
              <a:off x="6454140" y="4160520"/>
              <a:ext cx="457200" cy="838200"/>
            </a:xfrm>
            <a:prstGeom prst="rect">
              <a:avLst/>
            </a:prstGeom>
            <a:solidFill>
              <a:srgbClr val="8CBFB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it-IT" b="1" i="0" cap="none" spc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77" name="Rettangolo 76">
              <a:extLst>
                <a:ext uri="{FF2B5EF4-FFF2-40B4-BE49-F238E27FC236}">
                  <a16:creationId xmlns:a16="http://schemas.microsoft.com/office/drawing/2014/main" id="{355BF9B0-CE58-9371-3881-42A92F55BBDF}"/>
                </a:ext>
              </a:extLst>
            </p:cNvPr>
            <p:cNvSpPr/>
            <p:nvPr/>
          </p:nvSpPr>
          <p:spPr>
            <a:xfrm>
              <a:off x="6566535" y="4158615"/>
              <a:ext cx="114300" cy="121920"/>
            </a:xfrm>
            <a:prstGeom prst="rect">
              <a:avLst/>
            </a:prstGeom>
            <a:solidFill>
              <a:srgbClr val="8CBFB1"/>
            </a:solidFill>
            <a:ln>
              <a:solidFill>
                <a:schemeClr val="bg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it-IT" b="1" i="0" cap="none" spc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78" name="Rettangolo 77">
              <a:extLst>
                <a:ext uri="{FF2B5EF4-FFF2-40B4-BE49-F238E27FC236}">
                  <a16:creationId xmlns:a16="http://schemas.microsoft.com/office/drawing/2014/main" id="{003849B9-35E6-D08C-EC7B-11C144DF78CE}"/>
                </a:ext>
              </a:extLst>
            </p:cNvPr>
            <p:cNvSpPr/>
            <p:nvPr/>
          </p:nvSpPr>
          <p:spPr>
            <a:xfrm>
              <a:off x="6680835" y="4158615"/>
              <a:ext cx="114300" cy="121920"/>
            </a:xfrm>
            <a:prstGeom prst="rect">
              <a:avLst/>
            </a:prstGeom>
            <a:solidFill>
              <a:srgbClr val="8CBFB1"/>
            </a:solidFill>
            <a:ln>
              <a:solidFill>
                <a:schemeClr val="bg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it-IT" b="1" i="0" cap="none" spc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79" name="Rettangolo 78">
              <a:extLst>
                <a:ext uri="{FF2B5EF4-FFF2-40B4-BE49-F238E27FC236}">
                  <a16:creationId xmlns:a16="http://schemas.microsoft.com/office/drawing/2014/main" id="{96AF6438-447D-84D8-F8A9-B913E07F5DC1}"/>
                </a:ext>
              </a:extLst>
            </p:cNvPr>
            <p:cNvSpPr/>
            <p:nvPr/>
          </p:nvSpPr>
          <p:spPr>
            <a:xfrm>
              <a:off x="6795135" y="4158615"/>
              <a:ext cx="114300" cy="121920"/>
            </a:xfrm>
            <a:prstGeom prst="rect">
              <a:avLst/>
            </a:prstGeom>
            <a:solidFill>
              <a:srgbClr val="8CBFB1"/>
            </a:solidFill>
            <a:ln>
              <a:solidFill>
                <a:schemeClr val="bg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it-IT" b="1" i="0" cap="none" spc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80" name="Rettangolo 79">
              <a:extLst>
                <a:ext uri="{FF2B5EF4-FFF2-40B4-BE49-F238E27FC236}">
                  <a16:creationId xmlns:a16="http://schemas.microsoft.com/office/drawing/2014/main" id="{299348CF-1ABE-6484-8F9E-69FFEEED9583}"/>
                </a:ext>
              </a:extLst>
            </p:cNvPr>
            <p:cNvSpPr/>
            <p:nvPr/>
          </p:nvSpPr>
          <p:spPr>
            <a:xfrm>
              <a:off x="6452234" y="4158614"/>
              <a:ext cx="114300" cy="121920"/>
            </a:xfrm>
            <a:prstGeom prst="rect">
              <a:avLst/>
            </a:prstGeom>
            <a:solidFill>
              <a:srgbClr val="8CBFB1"/>
            </a:solidFill>
            <a:ln>
              <a:solidFill>
                <a:schemeClr val="bg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it-IT" b="1" i="0" cap="none" spc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</p:grpSp>
      <p:grpSp>
        <p:nvGrpSpPr>
          <p:cNvPr id="106" name="Gruppo 105">
            <a:extLst>
              <a:ext uri="{FF2B5EF4-FFF2-40B4-BE49-F238E27FC236}">
                <a16:creationId xmlns:a16="http://schemas.microsoft.com/office/drawing/2014/main" id="{CEAB5963-2FDA-DF62-5540-E79E6ADC2815}"/>
              </a:ext>
            </a:extLst>
          </p:cNvPr>
          <p:cNvGrpSpPr/>
          <p:nvPr/>
        </p:nvGrpSpPr>
        <p:grpSpPr>
          <a:xfrm>
            <a:off x="8479154" y="4211954"/>
            <a:ext cx="459106" cy="1028700"/>
            <a:chOff x="9812654" y="4158614"/>
            <a:chExt cx="459106" cy="1028700"/>
          </a:xfrm>
        </p:grpSpPr>
        <p:sp>
          <p:nvSpPr>
            <p:cNvPr id="82" name="Rettangolo 81">
              <a:extLst>
                <a:ext uri="{FF2B5EF4-FFF2-40B4-BE49-F238E27FC236}">
                  <a16:creationId xmlns:a16="http://schemas.microsoft.com/office/drawing/2014/main" id="{29D49E88-67D9-B670-9DA5-AFBC4388787E}"/>
                </a:ext>
              </a:extLst>
            </p:cNvPr>
            <p:cNvSpPr/>
            <p:nvPr/>
          </p:nvSpPr>
          <p:spPr>
            <a:xfrm>
              <a:off x="9814560" y="4160520"/>
              <a:ext cx="457200" cy="838200"/>
            </a:xfrm>
            <a:prstGeom prst="rect">
              <a:avLst/>
            </a:prstGeom>
            <a:solidFill>
              <a:srgbClr val="8CBFB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it-IT" b="1" i="0" cap="none" spc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83" name="Rettangolo 82">
              <a:extLst>
                <a:ext uri="{FF2B5EF4-FFF2-40B4-BE49-F238E27FC236}">
                  <a16:creationId xmlns:a16="http://schemas.microsoft.com/office/drawing/2014/main" id="{51DB5218-1784-5C67-973D-63392AC76B3B}"/>
                </a:ext>
              </a:extLst>
            </p:cNvPr>
            <p:cNvSpPr/>
            <p:nvPr/>
          </p:nvSpPr>
          <p:spPr>
            <a:xfrm>
              <a:off x="9926955" y="4158615"/>
              <a:ext cx="114300" cy="121920"/>
            </a:xfrm>
            <a:prstGeom prst="rect">
              <a:avLst/>
            </a:prstGeom>
            <a:solidFill>
              <a:srgbClr val="8CBFB1"/>
            </a:solidFill>
            <a:ln>
              <a:solidFill>
                <a:schemeClr val="bg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it-IT" b="1" i="0" cap="none" spc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84" name="Rettangolo 83">
              <a:extLst>
                <a:ext uri="{FF2B5EF4-FFF2-40B4-BE49-F238E27FC236}">
                  <a16:creationId xmlns:a16="http://schemas.microsoft.com/office/drawing/2014/main" id="{72FC47F2-C373-BE4C-4579-8797C4BC4AE0}"/>
                </a:ext>
              </a:extLst>
            </p:cNvPr>
            <p:cNvSpPr/>
            <p:nvPr/>
          </p:nvSpPr>
          <p:spPr>
            <a:xfrm>
              <a:off x="10041255" y="4158615"/>
              <a:ext cx="114300" cy="121920"/>
            </a:xfrm>
            <a:prstGeom prst="rect">
              <a:avLst/>
            </a:prstGeom>
            <a:solidFill>
              <a:srgbClr val="8CBFB1"/>
            </a:solidFill>
            <a:ln>
              <a:solidFill>
                <a:schemeClr val="bg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it-IT" b="1" i="0" cap="none" spc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85" name="Rettangolo 84">
              <a:extLst>
                <a:ext uri="{FF2B5EF4-FFF2-40B4-BE49-F238E27FC236}">
                  <a16:creationId xmlns:a16="http://schemas.microsoft.com/office/drawing/2014/main" id="{1DD813A6-266E-3C5C-6C9A-A38E5C1A3720}"/>
                </a:ext>
              </a:extLst>
            </p:cNvPr>
            <p:cNvSpPr/>
            <p:nvPr/>
          </p:nvSpPr>
          <p:spPr>
            <a:xfrm>
              <a:off x="10155555" y="4158615"/>
              <a:ext cx="114300" cy="121920"/>
            </a:xfrm>
            <a:prstGeom prst="rect">
              <a:avLst/>
            </a:prstGeom>
            <a:solidFill>
              <a:srgbClr val="8CBFB1"/>
            </a:solidFill>
            <a:ln>
              <a:solidFill>
                <a:schemeClr val="bg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it-IT" b="1" i="0" cap="none" spc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86" name="Rettangolo 85">
              <a:extLst>
                <a:ext uri="{FF2B5EF4-FFF2-40B4-BE49-F238E27FC236}">
                  <a16:creationId xmlns:a16="http://schemas.microsoft.com/office/drawing/2014/main" id="{3F3F643C-889A-4B65-D97D-167994832328}"/>
                </a:ext>
              </a:extLst>
            </p:cNvPr>
            <p:cNvSpPr/>
            <p:nvPr/>
          </p:nvSpPr>
          <p:spPr>
            <a:xfrm>
              <a:off x="9812654" y="4158614"/>
              <a:ext cx="114300" cy="121920"/>
            </a:xfrm>
            <a:prstGeom prst="rect">
              <a:avLst/>
            </a:prstGeom>
            <a:solidFill>
              <a:srgbClr val="8CBFB1"/>
            </a:solidFill>
            <a:ln>
              <a:solidFill>
                <a:schemeClr val="bg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it-IT" b="1" i="0" cap="none" spc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5" name="Rettangolo 4">
              <a:extLst>
                <a:ext uri="{FF2B5EF4-FFF2-40B4-BE49-F238E27FC236}">
                  <a16:creationId xmlns:a16="http://schemas.microsoft.com/office/drawing/2014/main" id="{F6810816-5883-60F5-F63F-4CD4C342F63B}"/>
                </a:ext>
              </a:extLst>
            </p:cNvPr>
            <p:cNvSpPr/>
            <p:nvPr/>
          </p:nvSpPr>
          <p:spPr>
            <a:xfrm>
              <a:off x="9926955" y="4288154"/>
              <a:ext cx="114300" cy="121920"/>
            </a:xfrm>
            <a:prstGeom prst="rect">
              <a:avLst/>
            </a:prstGeom>
            <a:solidFill>
              <a:srgbClr val="8CBFB1"/>
            </a:solidFill>
            <a:ln>
              <a:solidFill>
                <a:schemeClr val="bg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it-IT" b="1" i="0" cap="none" spc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6" name="Rettangolo 5">
              <a:extLst>
                <a:ext uri="{FF2B5EF4-FFF2-40B4-BE49-F238E27FC236}">
                  <a16:creationId xmlns:a16="http://schemas.microsoft.com/office/drawing/2014/main" id="{FEBC1AF9-405B-8C3F-B9ED-4EEE735BC87E}"/>
                </a:ext>
              </a:extLst>
            </p:cNvPr>
            <p:cNvSpPr/>
            <p:nvPr/>
          </p:nvSpPr>
          <p:spPr>
            <a:xfrm>
              <a:off x="10041255" y="4288154"/>
              <a:ext cx="114300" cy="121920"/>
            </a:xfrm>
            <a:prstGeom prst="rect">
              <a:avLst/>
            </a:prstGeom>
            <a:solidFill>
              <a:srgbClr val="8CBFB1"/>
            </a:solidFill>
            <a:ln>
              <a:solidFill>
                <a:schemeClr val="bg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it-IT" b="1" i="0" cap="none" spc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7" name="Rettangolo 6">
              <a:extLst>
                <a:ext uri="{FF2B5EF4-FFF2-40B4-BE49-F238E27FC236}">
                  <a16:creationId xmlns:a16="http://schemas.microsoft.com/office/drawing/2014/main" id="{31ADC4EF-E5C6-2EC5-B591-C3C2B1AD378C}"/>
                </a:ext>
              </a:extLst>
            </p:cNvPr>
            <p:cNvSpPr/>
            <p:nvPr/>
          </p:nvSpPr>
          <p:spPr>
            <a:xfrm>
              <a:off x="10155555" y="4288154"/>
              <a:ext cx="114300" cy="121920"/>
            </a:xfrm>
            <a:prstGeom prst="rect">
              <a:avLst/>
            </a:prstGeom>
            <a:solidFill>
              <a:srgbClr val="8CBFB1"/>
            </a:solidFill>
            <a:ln>
              <a:solidFill>
                <a:schemeClr val="bg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it-IT" b="1" i="0" cap="none" spc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9" name="Rettangolo 8">
              <a:extLst>
                <a:ext uri="{FF2B5EF4-FFF2-40B4-BE49-F238E27FC236}">
                  <a16:creationId xmlns:a16="http://schemas.microsoft.com/office/drawing/2014/main" id="{2775224A-FAEB-D4CD-A1AF-12C061ED13EA}"/>
                </a:ext>
              </a:extLst>
            </p:cNvPr>
            <p:cNvSpPr/>
            <p:nvPr/>
          </p:nvSpPr>
          <p:spPr>
            <a:xfrm>
              <a:off x="9812654" y="4288154"/>
              <a:ext cx="114300" cy="121920"/>
            </a:xfrm>
            <a:prstGeom prst="rect">
              <a:avLst/>
            </a:prstGeom>
            <a:solidFill>
              <a:srgbClr val="8CBFB1"/>
            </a:solidFill>
            <a:ln>
              <a:solidFill>
                <a:schemeClr val="bg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it-IT" b="1" i="0" cap="none" spc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10" name="Rettangolo 9">
              <a:extLst>
                <a:ext uri="{FF2B5EF4-FFF2-40B4-BE49-F238E27FC236}">
                  <a16:creationId xmlns:a16="http://schemas.microsoft.com/office/drawing/2014/main" id="{441DC6F0-1228-81FB-D75E-6FC16FBCFA3F}"/>
                </a:ext>
              </a:extLst>
            </p:cNvPr>
            <p:cNvSpPr/>
            <p:nvPr/>
          </p:nvSpPr>
          <p:spPr>
            <a:xfrm>
              <a:off x="9926955" y="4417694"/>
              <a:ext cx="114300" cy="121920"/>
            </a:xfrm>
            <a:prstGeom prst="rect">
              <a:avLst/>
            </a:prstGeom>
            <a:solidFill>
              <a:srgbClr val="8CBFB1"/>
            </a:solidFill>
            <a:ln>
              <a:solidFill>
                <a:schemeClr val="bg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it-IT" b="1" i="0" cap="none" spc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11" name="Rettangolo 10">
              <a:extLst>
                <a:ext uri="{FF2B5EF4-FFF2-40B4-BE49-F238E27FC236}">
                  <a16:creationId xmlns:a16="http://schemas.microsoft.com/office/drawing/2014/main" id="{EAB77E4A-D577-6D16-DD8B-5E86B6E4CFFC}"/>
                </a:ext>
              </a:extLst>
            </p:cNvPr>
            <p:cNvSpPr/>
            <p:nvPr/>
          </p:nvSpPr>
          <p:spPr>
            <a:xfrm>
              <a:off x="10041255" y="4417694"/>
              <a:ext cx="114300" cy="121920"/>
            </a:xfrm>
            <a:prstGeom prst="rect">
              <a:avLst/>
            </a:prstGeom>
            <a:solidFill>
              <a:srgbClr val="8CBFB1"/>
            </a:solidFill>
            <a:ln>
              <a:solidFill>
                <a:schemeClr val="bg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it-IT" b="1" i="0" cap="none" spc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12" name="Rettangolo 11">
              <a:extLst>
                <a:ext uri="{FF2B5EF4-FFF2-40B4-BE49-F238E27FC236}">
                  <a16:creationId xmlns:a16="http://schemas.microsoft.com/office/drawing/2014/main" id="{C78FADEC-5BE1-B356-E5A8-972980006C92}"/>
                </a:ext>
              </a:extLst>
            </p:cNvPr>
            <p:cNvSpPr/>
            <p:nvPr/>
          </p:nvSpPr>
          <p:spPr>
            <a:xfrm>
              <a:off x="10155555" y="4417694"/>
              <a:ext cx="114300" cy="121920"/>
            </a:xfrm>
            <a:prstGeom prst="rect">
              <a:avLst/>
            </a:prstGeom>
            <a:solidFill>
              <a:srgbClr val="8CBFB1"/>
            </a:solidFill>
            <a:ln>
              <a:solidFill>
                <a:schemeClr val="bg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it-IT" b="1" i="0" cap="none" spc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34" name="Rettangolo 33">
              <a:extLst>
                <a:ext uri="{FF2B5EF4-FFF2-40B4-BE49-F238E27FC236}">
                  <a16:creationId xmlns:a16="http://schemas.microsoft.com/office/drawing/2014/main" id="{4FB316D4-5B7A-6A4B-32B9-3DA1EDBF1F21}"/>
                </a:ext>
              </a:extLst>
            </p:cNvPr>
            <p:cNvSpPr/>
            <p:nvPr/>
          </p:nvSpPr>
          <p:spPr>
            <a:xfrm>
              <a:off x="9812654" y="4417694"/>
              <a:ext cx="114300" cy="121920"/>
            </a:xfrm>
            <a:prstGeom prst="rect">
              <a:avLst/>
            </a:prstGeom>
            <a:solidFill>
              <a:srgbClr val="8CBFB1"/>
            </a:solidFill>
            <a:ln>
              <a:solidFill>
                <a:schemeClr val="bg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it-IT" b="1" i="0" cap="none" spc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37" name="Rettangolo 36">
              <a:extLst>
                <a:ext uri="{FF2B5EF4-FFF2-40B4-BE49-F238E27FC236}">
                  <a16:creationId xmlns:a16="http://schemas.microsoft.com/office/drawing/2014/main" id="{997250FC-663F-97DD-A737-24C5D63FC950}"/>
                </a:ext>
              </a:extLst>
            </p:cNvPr>
            <p:cNvSpPr/>
            <p:nvPr/>
          </p:nvSpPr>
          <p:spPr>
            <a:xfrm>
              <a:off x="9926955" y="4547234"/>
              <a:ext cx="114300" cy="121920"/>
            </a:xfrm>
            <a:prstGeom prst="rect">
              <a:avLst/>
            </a:prstGeom>
            <a:solidFill>
              <a:srgbClr val="8CBFB1"/>
            </a:solidFill>
            <a:ln>
              <a:solidFill>
                <a:schemeClr val="bg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it-IT" b="1" i="0" cap="none" spc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38" name="Rettangolo 37">
              <a:extLst>
                <a:ext uri="{FF2B5EF4-FFF2-40B4-BE49-F238E27FC236}">
                  <a16:creationId xmlns:a16="http://schemas.microsoft.com/office/drawing/2014/main" id="{49D23B58-E0D9-5F61-DA94-44C8CD48116A}"/>
                </a:ext>
              </a:extLst>
            </p:cNvPr>
            <p:cNvSpPr/>
            <p:nvPr/>
          </p:nvSpPr>
          <p:spPr>
            <a:xfrm>
              <a:off x="10041255" y="4547234"/>
              <a:ext cx="114300" cy="121920"/>
            </a:xfrm>
            <a:prstGeom prst="rect">
              <a:avLst/>
            </a:prstGeom>
            <a:solidFill>
              <a:srgbClr val="8CBFB1"/>
            </a:solidFill>
            <a:ln>
              <a:solidFill>
                <a:schemeClr val="bg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it-IT" b="1" i="0" cap="none" spc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39" name="Rettangolo 38">
              <a:extLst>
                <a:ext uri="{FF2B5EF4-FFF2-40B4-BE49-F238E27FC236}">
                  <a16:creationId xmlns:a16="http://schemas.microsoft.com/office/drawing/2014/main" id="{B08B7C1E-C068-4A30-56CD-F05B378FF759}"/>
                </a:ext>
              </a:extLst>
            </p:cNvPr>
            <p:cNvSpPr/>
            <p:nvPr/>
          </p:nvSpPr>
          <p:spPr>
            <a:xfrm>
              <a:off x="10155555" y="4547234"/>
              <a:ext cx="114300" cy="121920"/>
            </a:xfrm>
            <a:prstGeom prst="rect">
              <a:avLst/>
            </a:prstGeom>
            <a:solidFill>
              <a:srgbClr val="8CBFB1"/>
            </a:solidFill>
            <a:ln>
              <a:solidFill>
                <a:schemeClr val="bg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it-IT" b="1" i="0" cap="none" spc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71" name="Rettangolo 70">
              <a:extLst>
                <a:ext uri="{FF2B5EF4-FFF2-40B4-BE49-F238E27FC236}">
                  <a16:creationId xmlns:a16="http://schemas.microsoft.com/office/drawing/2014/main" id="{864FF28A-F2CD-DBE5-E633-906717A5709B}"/>
                </a:ext>
              </a:extLst>
            </p:cNvPr>
            <p:cNvSpPr/>
            <p:nvPr/>
          </p:nvSpPr>
          <p:spPr>
            <a:xfrm>
              <a:off x="9812654" y="4547234"/>
              <a:ext cx="114300" cy="121920"/>
            </a:xfrm>
            <a:prstGeom prst="rect">
              <a:avLst/>
            </a:prstGeom>
            <a:solidFill>
              <a:srgbClr val="8CBFB1"/>
            </a:solidFill>
            <a:ln>
              <a:solidFill>
                <a:schemeClr val="bg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it-IT" b="1" i="0" cap="none" spc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88" name="Rettangolo 87">
              <a:extLst>
                <a:ext uri="{FF2B5EF4-FFF2-40B4-BE49-F238E27FC236}">
                  <a16:creationId xmlns:a16="http://schemas.microsoft.com/office/drawing/2014/main" id="{7EFF273F-02DD-6AAD-467E-E2B382CA946E}"/>
                </a:ext>
              </a:extLst>
            </p:cNvPr>
            <p:cNvSpPr/>
            <p:nvPr/>
          </p:nvSpPr>
          <p:spPr>
            <a:xfrm>
              <a:off x="9926955" y="4676775"/>
              <a:ext cx="114300" cy="121920"/>
            </a:xfrm>
            <a:prstGeom prst="rect">
              <a:avLst/>
            </a:prstGeom>
            <a:solidFill>
              <a:srgbClr val="8CBFB1"/>
            </a:solidFill>
            <a:ln>
              <a:solidFill>
                <a:schemeClr val="bg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it-IT" b="1" i="0" cap="none" spc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89" name="Rettangolo 88">
              <a:extLst>
                <a:ext uri="{FF2B5EF4-FFF2-40B4-BE49-F238E27FC236}">
                  <a16:creationId xmlns:a16="http://schemas.microsoft.com/office/drawing/2014/main" id="{998F3AD3-9923-243E-08FC-4C0DFCE9E41B}"/>
                </a:ext>
              </a:extLst>
            </p:cNvPr>
            <p:cNvSpPr/>
            <p:nvPr/>
          </p:nvSpPr>
          <p:spPr>
            <a:xfrm>
              <a:off x="10041255" y="4676775"/>
              <a:ext cx="114300" cy="121920"/>
            </a:xfrm>
            <a:prstGeom prst="rect">
              <a:avLst/>
            </a:prstGeom>
            <a:solidFill>
              <a:srgbClr val="8CBFB1"/>
            </a:solidFill>
            <a:ln>
              <a:solidFill>
                <a:schemeClr val="bg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it-IT" b="1" i="0" cap="none" spc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90" name="Rettangolo 89">
              <a:extLst>
                <a:ext uri="{FF2B5EF4-FFF2-40B4-BE49-F238E27FC236}">
                  <a16:creationId xmlns:a16="http://schemas.microsoft.com/office/drawing/2014/main" id="{F02E6F52-7C3A-67DD-E70A-08080CAF8ADC}"/>
                </a:ext>
              </a:extLst>
            </p:cNvPr>
            <p:cNvSpPr/>
            <p:nvPr/>
          </p:nvSpPr>
          <p:spPr>
            <a:xfrm>
              <a:off x="10155555" y="4676775"/>
              <a:ext cx="114300" cy="121920"/>
            </a:xfrm>
            <a:prstGeom prst="rect">
              <a:avLst/>
            </a:prstGeom>
            <a:solidFill>
              <a:srgbClr val="8CBFB1"/>
            </a:solidFill>
            <a:ln>
              <a:solidFill>
                <a:schemeClr val="bg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it-IT" b="1" i="0" cap="none" spc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91" name="Rettangolo 90">
              <a:extLst>
                <a:ext uri="{FF2B5EF4-FFF2-40B4-BE49-F238E27FC236}">
                  <a16:creationId xmlns:a16="http://schemas.microsoft.com/office/drawing/2014/main" id="{51F1CA11-612A-0C3F-A839-50B6B12C8008}"/>
                </a:ext>
              </a:extLst>
            </p:cNvPr>
            <p:cNvSpPr/>
            <p:nvPr/>
          </p:nvSpPr>
          <p:spPr>
            <a:xfrm>
              <a:off x="9812654" y="4676774"/>
              <a:ext cx="114300" cy="121920"/>
            </a:xfrm>
            <a:prstGeom prst="rect">
              <a:avLst/>
            </a:prstGeom>
            <a:solidFill>
              <a:srgbClr val="8CBFB1"/>
            </a:solidFill>
            <a:ln>
              <a:solidFill>
                <a:schemeClr val="bg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it-IT" b="1" i="0" cap="none" spc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92" name="Rettangolo 91">
              <a:extLst>
                <a:ext uri="{FF2B5EF4-FFF2-40B4-BE49-F238E27FC236}">
                  <a16:creationId xmlns:a16="http://schemas.microsoft.com/office/drawing/2014/main" id="{766C975C-987A-52C0-94BA-3FE6D0CDAA20}"/>
                </a:ext>
              </a:extLst>
            </p:cNvPr>
            <p:cNvSpPr/>
            <p:nvPr/>
          </p:nvSpPr>
          <p:spPr>
            <a:xfrm>
              <a:off x="9926955" y="4806314"/>
              <a:ext cx="114300" cy="121920"/>
            </a:xfrm>
            <a:prstGeom prst="rect">
              <a:avLst/>
            </a:prstGeom>
            <a:solidFill>
              <a:srgbClr val="8CBFB1"/>
            </a:solidFill>
            <a:ln>
              <a:solidFill>
                <a:schemeClr val="bg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it-IT" b="1" i="0" cap="none" spc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93" name="Rettangolo 92">
              <a:extLst>
                <a:ext uri="{FF2B5EF4-FFF2-40B4-BE49-F238E27FC236}">
                  <a16:creationId xmlns:a16="http://schemas.microsoft.com/office/drawing/2014/main" id="{AE5BA29E-8F2F-6FFC-9A19-EB7B00225E6F}"/>
                </a:ext>
              </a:extLst>
            </p:cNvPr>
            <p:cNvSpPr/>
            <p:nvPr/>
          </p:nvSpPr>
          <p:spPr>
            <a:xfrm>
              <a:off x="10041255" y="4806314"/>
              <a:ext cx="114300" cy="121920"/>
            </a:xfrm>
            <a:prstGeom prst="rect">
              <a:avLst/>
            </a:prstGeom>
            <a:solidFill>
              <a:srgbClr val="8CBFB1"/>
            </a:solidFill>
            <a:ln>
              <a:solidFill>
                <a:schemeClr val="bg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it-IT" b="1" i="0" cap="none" spc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94" name="Rettangolo 93">
              <a:extLst>
                <a:ext uri="{FF2B5EF4-FFF2-40B4-BE49-F238E27FC236}">
                  <a16:creationId xmlns:a16="http://schemas.microsoft.com/office/drawing/2014/main" id="{8F94F34E-304A-D896-0D16-84311241D334}"/>
                </a:ext>
              </a:extLst>
            </p:cNvPr>
            <p:cNvSpPr/>
            <p:nvPr/>
          </p:nvSpPr>
          <p:spPr>
            <a:xfrm>
              <a:off x="10155555" y="4806314"/>
              <a:ext cx="114300" cy="121920"/>
            </a:xfrm>
            <a:prstGeom prst="rect">
              <a:avLst/>
            </a:prstGeom>
            <a:solidFill>
              <a:srgbClr val="8CBFB1"/>
            </a:solidFill>
            <a:ln>
              <a:solidFill>
                <a:schemeClr val="bg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it-IT" b="1" i="0" cap="none" spc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95" name="Rettangolo 94">
              <a:extLst>
                <a:ext uri="{FF2B5EF4-FFF2-40B4-BE49-F238E27FC236}">
                  <a16:creationId xmlns:a16="http://schemas.microsoft.com/office/drawing/2014/main" id="{F33E732D-01DB-21EA-82F2-3752E4630351}"/>
                </a:ext>
              </a:extLst>
            </p:cNvPr>
            <p:cNvSpPr/>
            <p:nvPr/>
          </p:nvSpPr>
          <p:spPr>
            <a:xfrm>
              <a:off x="9812654" y="4806314"/>
              <a:ext cx="114300" cy="121920"/>
            </a:xfrm>
            <a:prstGeom prst="rect">
              <a:avLst/>
            </a:prstGeom>
            <a:solidFill>
              <a:srgbClr val="8CBFB1"/>
            </a:solidFill>
            <a:ln>
              <a:solidFill>
                <a:schemeClr val="bg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it-IT" b="1" i="0" cap="none" spc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96" name="Rettangolo 95">
              <a:extLst>
                <a:ext uri="{FF2B5EF4-FFF2-40B4-BE49-F238E27FC236}">
                  <a16:creationId xmlns:a16="http://schemas.microsoft.com/office/drawing/2014/main" id="{EDAF66A7-B70D-8C59-65A9-923B9CC378B2}"/>
                </a:ext>
              </a:extLst>
            </p:cNvPr>
            <p:cNvSpPr/>
            <p:nvPr/>
          </p:nvSpPr>
          <p:spPr>
            <a:xfrm>
              <a:off x="9926955" y="4935854"/>
              <a:ext cx="114300" cy="121920"/>
            </a:xfrm>
            <a:prstGeom prst="rect">
              <a:avLst/>
            </a:prstGeom>
            <a:solidFill>
              <a:srgbClr val="8CBFB1"/>
            </a:solidFill>
            <a:ln>
              <a:solidFill>
                <a:schemeClr val="bg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it-IT" b="1" i="0" cap="none" spc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97" name="Rettangolo 96">
              <a:extLst>
                <a:ext uri="{FF2B5EF4-FFF2-40B4-BE49-F238E27FC236}">
                  <a16:creationId xmlns:a16="http://schemas.microsoft.com/office/drawing/2014/main" id="{55C3C3F6-39F2-8DC3-3CA6-32EDBC09986C}"/>
                </a:ext>
              </a:extLst>
            </p:cNvPr>
            <p:cNvSpPr/>
            <p:nvPr/>
          </p:nvSpPr>
          <p:spPr>
            <a:xfrm>
              <a:off x="10041255" y="4935854"/>
              <a:ext cx="114300" cy="121920"/>
            </a:xfrm>
            <a:prstGeom prst="rect">
              <a:avLst/>
            </a:prstGeom>
            <a:solidFill>
              <a:srgbClr val="8CBFB1"/>
            </a:solidFill>
            <a:ln>
              <a:solidFill>
                <a:schemeClr val="bg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it-IT" b="1" i="0" cap="none" spc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98" name="Rettangolo 97">
              <a:extLst>
                <a:ext uri="{FF2B5EF4-FFF2-40B4-BE49-F238E27FC236}">
                  <a16:creationId xmlns:a16="http://schemas.microsoft.com/office/drawing/2014/main" id="{2494A3BE-2CD4-E410-C3F5-0D75D4397E9A}"/>
                </a:ext>
              </a:extLst>
            </p:cNvPr>
            <p:cNvSpPr/>
            <p:nvPr/>
          </p:nvSpPr>
          <p:spPr>
            <a:xfrm>
              <a:off x="10155555" y="4935854"/>
              <a:ext cx="114300" cy="121920"/>
            </a:xfrm>
            <a:prstGeom prst="rect">
              <a:avLst/>
            </a:prstGeom>
            <a:solidFill>
              <a:srgbClr val="8CBFB1"/>
            </a:solidFill>
            <a:ln>
              <a:solidFill>
                <a:schemeClr val="bg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it-IT" b="1" i="0" cap="none" spc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99" name="Rettangolo 98">
              <a:extLst>
                <a:ext uri="{FF2B5EF4-FFF2-40B4-BE49-F238E27FC236}">
                  <a16:creationId xmlns:a16="http://schemas.microsoft.com/office/drawing/2014/main" id="{D3CA6832-5FF4-857C-27E3-E7E3DABFE8BD}"/>
                </a:ext>
              </a:extLst>
            </p:cNvPr>
            <p:cNvSpPr/>
            <p:nvPr/>
          </p:nvSpPr>
          <p:spPr>
            <a:xfrm>
              <a:off x="9812654" y="4935854"/>
              <a:ext cx="114300" cy="121920"/>
            </a:xfrm>
            <a:prstGeom prst="rect">
              <a:avLst/>
            </a:prstGeom>
            <a:solidFill>
              <a:srgbClr val="8CBFB1"/>
            </a:solidFill>
            <a:ln>
              <a:solidFill>
                <a:schemeClr val="bg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it-IT" b="1" i="0" cap="none" spc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100" name="Rettangolo 99">
              <a:extLst>
                <a:ext uri="{FF2B5EF4-FFF2-40B4-BE49-F238E27FC236}">
                  <a16:creationId xmlns:a16="http://schemas.microsoft.com/office/drawing/2014/main" id="{CFF3F112-335C-BD80-9A3B-47961C22262E}"/>
                </a:ext>
              </a:extLst>
            </p:cNvPr>
            <p:cNvSpPr/>
            <p:nvPr/>
          </p:nvSpPr>
          <p:spPr>
            <a:xfrm>
              <a:off x="9926955" y="5065394"/>
              <a:ext cx="114300" cy="121920"/>
            </a:xfrm>
            <a:prstGeom prst="rect">
              <a:avLst/>
            </a:prstGeom>
            <a:solidFill>
              <a:srgbClr val="8CBFB1"/>
            </a:solidFill>
            <a:ln>
              <a:solidFill>
                <a:schemeClr val="bg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it-IT" b="1" i="0" cap="none" spc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101" name="Rettangolo 100">
              <a:extLst>
                <a:ext uri="{FF2B5EF4-FFF2-40B4-BE49-F238E27FC236}">
                  <a16:creationId xmlns:a16="http://schemas.microsoft.com/office/drawing/2014/main" id="{F5F84A5B-F75B-9EAE-EDBE-A63D1B2D9B65}"/>
                </a:ext>
              </a:extLst>
            </p:cNvPr>
            <p:cNvSpPr/>
            <p:nvPr/>
          </p:nvSpPr>
          <p:spPr>
            <a:xfrm>
              <a:off x="10041255" y="5065394"/>
              <a:ext cx="114300" cy="121920"/>
            </a:xfrm>
            <a:prstGeom prst="rect">
              <a:avLst/>
            </a:prstGeom>
            <a:solidFill>
              <a:srgbClr val="8CBFB1"/>
            </a:solidFill>
            <a:ln>
              <a:solidFill>
                <a:schemeClr val="bg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it-IT" b="1" i="0" cap="none" spc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102" name="Rettangolo 101">
              <a:extLst>
                <a:ext uri="{FF2B5EF4-FFF2-40B4-BE49-F238E27FC236}">
                  <a16:creationId xmlns:a16="http://schemas.microsoft.com/office/drawing/2014/main" id="{AE293148-5F6D-46B8-4E39-A5A60A851295}"/>
                </a:ext>
              </a:extLst>
            </p:cNvPr>
            <p:cNvSpPr/>
            <p:nvPr/>
          </p:nvSpPr>
          <p:spPr>
            <a:xfrm>
              <a:off x="10155555" y="5065394"/>
              <a:ext cx="114300" cy="121920"/>
            </a:xfrm>
            <a:prstGeom prst="rect">
              <a:avLst/>
            </a:prstGeom>
            <a:solidFill>
              <a:srgbClr val="8CBFB1"/>
            </a:solidFill>
            <a:ln>
              <a:solidFill>
                <a:schemeClr val="bg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it-IT" b="1" i="0" cap="none" spc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103" name="Rettangolo 102">
              <a:extLst>
                <a:ext uri="{FF2B5EF4-FFF2-40B4-BE49-F238E27FC236}">
                  <a16:creationId xmlns:a16="http://schemas.microsoft.com/office/drawing/2014/main" id="{DF1C50A9-36CD-8BDE-8866-B636D946FFD4}"/>
                </a:ext>
              </a:extLst>
            </p:cNvPr>
            <p:cNvSpPr/>
            <p:nvPr/>
          </p:nvSpPr>
          <p:spPr>
            <a:xfrm>
              <a:off x="9812654" y="5065394"/>
              <a:ext cx="114300" cy="121920"/>
            </a:xfrm>
            <a:prstGeom prst="rect">
              <a:avLst/>
            </a:prstGeom>
            <a:solidFill>
              <a:srgbClr val="8CBFB1"/>
            </a:solidFill>
            <a:ln>
              <a:solidFill>
                <a:schemeClr val="bg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it-IT" b="1" i="0" cap="none" spc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</p:grpSp>
      <p:sp>
        <p:nvSpPr>
          <p:cNvPr id="107" name="Rettangolo 106">
            <a:extLst>
              <a:ext uri="{FF2B5EF4-FFF2-40B4-BE49-F238E27FC236}">
                <a16:creationId xmlns:a16="http://schemas.microsoft.com/office/drawing/2014/main" id="{A572947E-091F-9E8D-95EE-D843B893E6F6}"/>
              </a:ext>
            </a:extLst>
          </p:cNvPr>
          <p:cNvSpPr/>
          <p:nvPr/>
        </p:nvSpPr>
        <p:spPr>
          <a:xfrm>
            <a:off x="8593455" y="4211955"/>
            <a:ext cx="114300" cy="121920"/>
          </a:xfrm>
          <a:prstGeom prst="rect">
            <a:avLst/>
          </a:prstGeom>
          <a:solidFill>
            <a:srgbClr val="8CBFB1"/>
          </a:solidFill>
          <a:ln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t-IT" b="1" i="0" cap="none" spc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08" name="Rettangolo 107">
            <a:extLst>
              <a:ext uri="{FF2B5EF4-FFF2-40B4-BE49-F238E27FC236}">
                <a16:creationId xmlns:a16="http://schemas.microsoft.com/office/drawing/2014/main" id="{64ACBB5D-6C9C-4BEF-34F5-B442BF4A7D17}"/>
              </a:ext>
            </a:extLst>
          </p:cNvPr>
          <p:cNvSpPr/>
          <p:nvPr/>
        </p:nvSpPr>
        <p:spPr>
          <a:xfrm>
            <a:off x="8707755" y="4211955"/>
            <a:ext cx="114300" cy="121920"/>
          </a:xfrm>
          <a:prstGeom prst="rect">
            <a:avLst/>
          </a:prstGeom>
          <a:solidFill>
            <a:srgbClr val="8CBFB1"/>
          </a:solidFill>
          <a:ln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t-IT" b="1" i="0" cap="none" spc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09" name="Rettangolo 108">
            <a:extLst>
              <a:ext uri="{FF2B5EF4-FFF2-40B4-BE49-F238E27FC236}">
                <a16:creationId xmlns:a16="http://schemas.microsoft.com/office/drawing/2014/main" id="{48948D07-F12C-4163-CFE7-CBB6FBA8BD1B}"/>
              </a:ext>
            </a:extLst>
          </p:cNvPr>
          <p:cNvSpPr/>
          <p:nvPr/>
        </p:nvSpPr>
        <p:spPr>
          <a:xfrm>
            <a:off x="8822055" y="4211955"/>
            <a:ext cx="114300" cy="121920"/>
          </a:xfrm>
          <a:prstGeom prst="rect">
            <a:avLst/>
          </a:prstGeom>
          <a:solidFill>
            <a:srgbClr val="8CBFB1"/>
          </a:solidFill>
          <a:ln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t-IT" b="1" i="0" cap="none" spc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10" name="Rettangolo 109">
            <a:extLst>
              <a:ext uri="{FF2B5EF4-FFF2-40B4-BE49-F238E27FC236}">
                <a16:creationId xmlns:a16="http://schemas.microsoft.com/office/drawing/2014/main" id="{AE558731-C42C-1732-247F-1611CBB3DA75}"/>
              </a:ext>
            </a:extLst>
          </p:cNvPr>
          <p:cNvSpPr/>
          <p:nvPr/>
        </p:nvSpPr>
        <p:spPr>
          <a:xfrm>
            <a:off x="8479154" y="4211954"/>
            <a:ext cx="114300" cy="121920"/>
          </a:xfrm>
          <a:prstGeom prst="rect">
            <a:avLst/>
          </a:prstGeom>
          <a:solidFill>
            <a:srgbClr val="8CBFB1"/>
          </a:solidFill>
          <a:ln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t-IT" b="1" i="0" cap="none" spc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11" name="Rettangolo 110">
            <a:extLst>
              <a:ext uri="{FF2B5EF4-FFF2-40B4-BE49-F238E27FC236}">
                <a16:creationId xmlns:a16="http://schemas.microsoft.com/office/drawing/2014/main" id="{E23B6DD3-A425-AFC4-BBA7-724961124D21}"/>
              </a:ext>
            </a:extLst>
          </p:cNvPr>
          <p:cNvSpPr/>
          <p:nvPr/>
        </p:nvSpPr>
        <p:spPr>
          <a:xfrm>
            <a:off x="8593455" y="4341494"/>
            <a:ext cx="114300" cy="121920"/>
          </a:xfrm>
          <a:prstGeom prst="rect">
            <a:avLst/>
          </a:prstGeom>
          <a:solidFill>
            <a:srgbClr val="8CBFB1"/>
          </a:solidFill>
          <a:ln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t-IT" b="1" i="0" cap="none" spc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12" name="Rettangolo 111">
            <a:extLst>
              <a:ext uri="{FF2B5EF4-FFF2-40B4-BE49-F238E27FC236}">
                <a16:creationId xmlns:a16="http://schemas.microsoft.com/office/drawing/2014/main" id="{FD72AA58-41EE-0C81-8DF2-D4EE5603C293}"/>
              </a:ext>
            </a:extLst>
          </p:cNvPr>
          <p:cNvSpPr/>
          <p:nvPr/>
        </p:nvSpPr>
        <p:spPr>
          <a:xfrm>
            <a:off x="8707755" y="4341494"/>
            <a:ext cx="114300" cy="121920"/>
          </a:xfrm>
          <a:prstGeom prst="rect">
            <a:avLst/>
          </a:prstGeom>
          <a:solidFill>
            <a:srgbClr val="8CBFB1"/>
          </a:solidFill>
          <a:ln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t-IT" b="1" i="0" cap="none" spc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13" name="Rettangolo 112">
            <a:extLst>
              <a:ext uri="{FF2B5EF4-FFF2-40B4-BE49-F238E27FC236}">
                <a16:creationId xmlns:a16="http://schemas.microsoft.com/office/drawing/2014/main" id="{561F03D6-FBDC-1C32-D29B-09C1A97B2998}"/>
              </a:ext>
            </a:extLst>
          </p:cNvPr>
          <p:cNvSpPr/>
          <p:nvPr/>
        </p:nvSpPr>
        <p:spPr>
          <a:xfrm>
            <a:off x="8822055" y="4341494"/>
            <a:ext cx="114300" cy="121920"/>
          </a:xfrm>
          <a:prstGeom prst="rect">
            <a:avLst/>
          </a:prstGeom>
          <a:solidFill>
            <a:srgbClr val="8CBFB1"/>
          </a:solidFill>
          <a:ln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t-IT" b="1" i="0" cap="none" spc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14" name="Rettangolo 113">
            <a:extLst>
              <a:ext uri="{FF2B5EF4-FFF2-40B4-BE49-F238E27FC236}">
                <a16:creationId xmlns:a16="http://schemas.microsoft.com/office/drawing/2014/main" id="{78D18E55-B20F-75B5-236A-74F4806E3489}"/>
              </a:ext>
            </a:extLst>
          </p:cNvPr>
          <p:cNvSpPr/>
          <p:nvPr/>
        </p:nvSpPr>
        <p:spPr>
          <a:xfrm>
            <a:off x="8479154" y="4341494"/>
            <a:ext cx="114300" cy="121920"/>
          </a:xfrm>
          <a:prstGeom prst="rect">
            <a:avLst/>
          </a:prstGeom>
          <a:solidFill>
            <a:srgbClr val="8CBFB1"/>
          </a:solidFill>
          <a:ln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t-IT" b="1" i="0" cap="none" spc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15" name="Rettangolo 114">
            <a:extLst>
              <a:ext uri="{FF2B5EF4-FFF2-40B4-BE49-F238E27FC236}">
                <a16:creationId xmlns:a16="http://schemas.microsoft.com/office/drawing/2014/main" id="{28072A7A-DE9A-601F-56DD-D8C0B871AA52}"/>
              </a:ext>
            </a:extLst>
          </p:cNvPr>
          <p:cNvSpPr/>
          <p:nvPr/>
        </p:nvSpPr>
        <p:spPr>
          <a:xfrm>
            <a:off x="8593455" y="4471034"/>
            <a:ext cx="114300" cy="121920"/>
          </a:xfrm>
          <a:prstGeom prst="rect">
            <a:avLst/>
          </a:prstGeom>
          <a:solidFill>
            <a:srgbClr val="8CBFB1"/>
          </a:solidFill>
          <a:ln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t-IT" b="1" i="0" cap="none" spc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16" name="Rettangolo 115">
            <a:extLst>
              <a:ext uri="{FF2B5EF4-FFF2-40B4-BE49-F238E27FC236}">
                <a16:creationId xmlns:a16="http://schemas.microsoft.com/office/drawing/2014/main" id="{6196D5B7-4A36-463D-C928-6A2AE285A0BC}"/>
              </a:ext>
            </a:extLst>
          </p:cNvPr>
          <p:cNvSpPr/>
          <p:nvPr/>
        </p:nvSpPr>
        <p:spPr>
          <a:xfrm>
            <a:off x="8707755" y="4471034"/>
            <a:ext cx="114300" cy="121920"/>
          </a:xfrm>
          <a:prstGeom prst="rect">
            <a:avLst/>
          </a:prstGeom>
          <a:solidFill>
            <a:srgbClr val="8CBFB1"/>
          </a:solidFill>
          <a:ln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t-IT" b="1" i="0" cap="none" spc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17" name="Rettangolo 116">
            <a:extLst>
              <a:ext uri="{FF2B5EF4-FFF2-40B4-BE49-F238E27FC236}">
                <a16:creationId xmlns:a16="http://schemas.microsoft.com/office/drawing/2014/main" id="{E2B210FA-130A-7EBD-4011-9EA69C495115}"/>
              </a:ext>
            </a:extLst>
          </p:cNvPr>
          <p:cNvSpPr/>
          <p:nvPr/>
        </p:nvSpPr>
        <p:spPr>
          <a:xfrm>
            <a:off x="8822055" y="4471034"/>
            <a:ext cx="114300" cy="121920"/>
          </a:xfrm>
          <a:prstGeom prst="rect">
            <a:avLst/>
          </a:prstGeom>
          <a:solidFill>
            <a:srgbClr val="8CBFB1"/>
          </a:solidFill>
          <a:ln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t-IT" b="1" i="0" cap="none" spc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18" name="Rettangolo 117">
            <a:extLst>
              <a:ext uri="{FF2B5EF4-FFF2-40B4-BE49-F238E27FC236}">
                <a16:creationId xmlns:a16="http://schemas.microsoft.com/office/drawing/2014/main" id="{22EC716B-FCAD-FBAC-7211-C6EEB4B10347}"/>
              </a:ext>
            </a:extLst>
          </p:cNvPr>
          <p:cNvSpPr/>
          <p:nvPr/>
        </p:nvSpPr>
        <p:spPr>
          <a:xfrm>
            <a:off x="8479154" y="4471034"/>
            <a:ext cx="114300" cy="121920"/>
          </a:xfrm>
          <a:prstGeom prst="rect">
            <a:avLst/>
          </a:prstGeom>
          <a:solidFill>
            <a:srgbClr val="8CBFB1"/>
          </a:solidFill>
          <a:ln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t-IT" b="1" i="0" cap="none" spc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19" name="Rettangolo 118">
            <a:extLst>
              <a:ext uri="{FF2B5EF4-FFF2-40B4-BE49-F238E27FC236}">
                <a16:creationId xmlns:a16="http://schemas.microsoft.com/office/drawing/2014/main" id="{D6FFBD16-63BE-3F41-60B0-9CE98A19FCC6}"/>
              </a:ext>
            </a:extLst>
          </p:cNvPr>
          <p:cNvSpPr/>
          <p:nvPr/>
        </p:nvSpPr>
        <p:spPr>
          <a:xfrm>
            <a:off x="8593455" y="4600574"/>
            <a:ext cx="114300" cy="121920"/>
          </a:xfrm>
          <a:prstGeom prst="rect">
            <a:avLst/>
          </a:prstGeom>
          <a:solidFill>
            <a:srgbClr val="8CBFB1"/>
          </a:solidFill>
          <a:ln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t-IT" b="1" i="0" cap="none" spc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20" name="Rettangolo 119">
            <a:extLst>
              <a:ext uri="{FF2B5EF4-FFF2-40B4-BE49-F238E27FC236}">
                <a16:creationId xmlns:a16="http://schemas.microsoft.com/office/drawing/2014/main" id="{0187FCE7-323B-591A-F28A-33D98E090F94}"/>
              </a:ext>
            </a:extLst>
          </p:cNvPr>
          <p:cNvSpPr/>
          <p:nvPr/>
        </p:nvSpPr>
        <p:spPr>
          <a:xfrm>
            <a:off x="8707755" y="4600574"/>
            <a:ext cx="114300" cy="121920"/>
          </a:xfrm>
          <a:prstGeom prst="rect">
            <a:avLst/>
          </a:prstGeom>
          <a:solidFill>
            <a:srgbClr val="8CBFB1"/>
          </a:solidFill>
          <a:ln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t-IT" b="1" i="0" cap="none" spc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21" name="Rettangolo 120">
            <a:extLst>
              <a:ext uri="{FF2B5EF4-FFF2-40B4-BE49-F238E27FC236}">
                <a16:creationId xmlns:a16="http://schemas.microsoft.com/office/drawing/2014/main" id="{087AA801-9AB0-573A-3302-6B37872DB90D}"/>
              </a:ext>
            </a:extLst>
          </p:cNvPr>
          <p:cNvSpPr/>
          <p:nvPr/>
        </p:nvSpPr>
        <p:spPr>
          <a:xfrm>
            <a:off x="8822055" y="4600574"/>
            <a:ext cx="114300" cy="121920"/>
          </a:xfrm>
          <a:prstGeom prst="rect">
            <a:avLst/>
          </a:prstGeom>
          <a:solidFill>
            <a:srgbClr val="8CBFB1"/>
          </a:solidFill>
          <a:ln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t-IT" b="1" i="0" cap="none" spc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22" name="Rettangolo 121">
            <a:extLst>
              <a:ext uri="{FF2B5EF4-FFF2-40B4-BE49-F238E27FC236}">
                <a16:creationId xmlns:a16="http://schemas.microsoft.com/office/drawing/2014/main" id="{BE628C7A-46B9-C9FD-075F-EDE54F3F0C78}"/>
              </a:ext>
            </a:extLst>
          </p:cNvPr>
          <p:cNvSpPr/>
          <p:nvPr/>
        </p:nvSpPr>
        <p:spPr>
          <a:xfrm>
            <a:off x="8479154" y="4600574"/>
            <a:ext cx="114300" cy="121920"/>
          </a:xfrm>
          <a:prstGeom prst="rect">
            <a:avLst/>
          </a:prstGeom>
          <a:solidFill>
            <a:srgbClr val="8CBFB1"/>
          </a:solidFill>
          <a:ln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t-IT" b="1" i="0" cap="none" spc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grpSp>
        <p:nvGrpSpPr>
          <p:cNvPr id="123" name="Gruppo 122">
            <a:extLst>
              <a:ext uri="{FF2B5EF4-FFF2-40B4-BE49-F238E27FC236}">
                <a16:creationId xmlns:a16="http://schemas.microsoft.com/office/drawing/2014/main" id="{5108759D-27AD-01D6-863E-BF62C26B613D}"/>
              </a:ext>
            </a:extLst>
          </p:cNvPr>
          <p:cNvGrpSpPr/>
          <p:nvPr/>
        </p:nvGrpSpPr>
        <p:grpSpPr>
          <a:xfrm>
            <a:off x="7999094" y="4211954"/>
            <a:ext cx="459106" cy="1028700"/>
            <a:chOff x="9812654" y="4158614"/>
            <a:chExt cx="459106" cy="1028700"/>
          </a:xfrm>
        </p:grpSpPr>
        <p:sp>
          <p:nvSpPr>
            <p:cNvPr id="124" name="Rettangolo 123">
              <a:extLst>
                <a:ext uri="{FF2B5EF4-FFF2-40B4-BE49-F238E27FC236}">
                  <a16:creationId xmlns:a16="http://schemas.microsoft.com/office/drawing/2014/main" id="{382234B2-8C0E-E819-2EAE-EBA8AE2FAF24}"/>
                </a:ext>
              </a:extLst>
            </p:cNvPr>
            <p:cNvSpPr/>
            <p:nvPr/>
          </p:nvSpPr>
          <p:spPr>
            <a:xfrm>
              <a:off x="9814560" y="4160520"/>
              <a:ext cx="457200" cy="838200"/>
            </a:xfrm>
            <a:prstGeom prst="rect">
              <a:avLst/>
            </a:prstGeom>
            <a:solidFill>
              <a:srgbClr val="8CBFB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it-IT" b="1" i="0" cap="none" spc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125" name="Rettangolo 124">
              <a:extLst>
                <a:ext uri="{FF2B5EF4-FFF2-40B4-BE49-F238E27FC236}">
                  <a16:creationId xmlns:a16="http://schemas.microsoft.com/office/drawing/2014/main" id="{E7816304-0D7B-A9A0-8A7E-0A5712B57750}"/>
                </a:ext>
              </a:extLst>
            </p:cNvPr>
            <p:cNvSpPr/>
            <p:nvPr/>
          </p:nvSpPr>
          <p:spPr>
            <a:xfrm>
              <a:off x="9926955" y="4158615"/>
              <a:ext cx="114300" cy="121920"/>
            </a:xfrm>
            <a:prstGeom prst="rect">
              <a:avLst/>
            </a:prstGeom>
            <a:solidFill>
              <a:srgbClr val="8CBFB1"/>
            </a:solidFill>
            <a:ln>
              <a:solidFill>
                <a:schemeClr val="bg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it-IT" b="1" i="0" cap="none" spc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126" name="Rettangolo 125">
              <a:extLst>
                <a:ext uri="{FF2B5EF4-FFF2-40B4-BE49-F238E27FC236}">
                  <a16:creationId xmlns:a16="http://schemas.microsoft.com/office/drawing/2014/main" id="{86D999A9-6C21-A31E-9BC1-4ECE01FF5FD8}"/>
                </a:ext>
              </a:extLst>
            </p:cNvPr>
            <p:cNvSpPr/>
            <p:nvPr/>
          </p:nvSpPr>
          <p:spPr>
            <a:xfrm>
              <a:off x="10041255" y="4158615"/>
              <a:ext cx="114300" cy="121920"/>
            </a:xfrm>
            <a:prstGeom prst="rect">
              <a:avLst/>
            </a:prstGeom>
            <a:solidFill>
              <a:srgbClr val="8CBFB1"/>
            </a:solidFill>
            <a:ln>
              <a:solidFill>
                <a:schemeClr val="bg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it-IT" b="1" i="0" cap="none" spc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127" name="Rettangolo 126">
              <a:extLst>
                <a:ext uri="{FF2B5EF4-FFF2-40B4-BE49-F238E27FC236}">
                  <a16:creationId xmlns:a16="http://schemas.microsoft.com/office/drawing/2014/main" id="{8AE72EA8-F26E-AB0D-1E33-A8AC4FF9E552}"/>
                </a:ext>
              </a:extLst>
            </p:cNvPr>
            <p:cNvSpPr/>
            <p:nvPr/>
          </p:nvSpPr>
          <p:spPr>
            <a:xfrm>
              <a:off x="10155555" y="4158615"/>
              <a:ext cx="114300" cy="121920"/>
            </a:xfrm>
            <a:prstGeom prst="rect">
              <a:avLst/>
            </a:prstGeom>
            <a:solidFill>
              <a:srgbClr val="8CBFB1"/>
            </a:solidFill>
            <a:ln>
              <a:solidFill>
                <a:schemeClr val="bg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it-IT" b="1" i="0" cap="none" spc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128" name="Rettangolo 127">
              <a:extLst>
                <a:ext uri="{FF2B5EF4-FFF2-40B4-BE49-F238E27FC236}">
                  <a16:creationId xmlns:a16="http://schemas.microsoft.com/office/drawing/2014/main" id="{0B12E97C-DFCD-AA57-209C-322B3045FA17}"/>
                </a:ext>
              </a:extLst>
            </p:cNvPr>
            <p:cNvSpPr/>
            <p:nvPr/>
          </p:nvSpPr>
          <p:spPr>
            <a:xfrm>
              <a:off x="9812654" y="4158614"/>
              <a:ext cx="114300" cy="121920"/>
            </a:xfrm>
            <a:prstGeom prst="rect">
              <a:avLst/>
            </a:prstGeom>
            <a:solidFill>
              <a:srgbClr val="8CBFB1"/>
            </a:solidFill>
            <a:ln>
              <a:solidFill>
                <a:schemeClr val="bg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it-IT" b="1" i="0" cap="none" spc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129" name="Rettangolo 128">
              <a:extLst>
                <a:ext uri="{FF2B5EF4-FFF2-40B4-BE49-F238E27FC236}">
                  <a16:creationId xmlns:a16="http://schemas.microsoft.com/office/drawing/2014/main" id="{55B34EAC-51EE-C941-4FF1-CEDABD46E3DC}"/>
                </a:ext>
              </a:extLst>
            </p:cNvPr>
            <p:cNvSpPr/>
            <p:nvPr/>
          </p:nvSpPr>
          <p:spPr>
            <a:xfrm>
              <a:off x="9926955" y="4288154"/>
              <a:ext cx="114300" cy="121920"/>
            </a:xfrm>
            <a:prstGeom prst="rect">
              <a:avLst/>
            </a:prstGeom>
            <a:solidFill>
              <a:srgbClr val="8CBFB1"/>
            </a:solidFill>
            <a:ln>
              <a:solidFill>
                <a:schemeClr val="bg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it-IT" b="1" i="0" cap="none" spc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130" name="Rettangolo 129">
              <a:extLst>
                <a:ext uri="{FF2B5EF4-FFF2-40B4-BE49-F238E27FC236}">
                  <a16:creationId xmlns:a16="http://schemas.microsoft.com/office/drawing/2014/main" id="{6F6E29F5-9B3E-7B69-1D95-79C4BEF93C66}"/>
                </a:ext>
              </a:extLst>
            </p:cNvPr>
            <p:cNvSpPr/>
            <p:nvPr/>
          </p:nvSpPr>
          <p:spPr>
            <a:xfrm>
              <a:off x="10041255" y="4288154"/>
              <a:ext cx="114300" cy="121920"/>
            </a:xfrm>
            <a:prstGeom prst="rect">
              <a:avLst/>
            </a:prstGeom>
            <a:solidFill>
              <a:srgbClr val="8CBFB1"/>
            </a:solidFill>
            <a:ln>
              <a:solidFill>
                <a:schemeClr val="bg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it-IT" b="1" i="0" cap="none" spc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131" name="Rettangolo 130">
              <a:extLst>
                <a:ext uri="{FF2B5EF4-FFF2-40B4-BE49-F238E27FC236}">
                  <a16:creationId xmlns:a16="http://schemas.microsoft.com/office/drawing/2014/main" id="{C37E3B9C-71AF-BE9F-3E5A-3E9149176301}"/>
                </a:ext>
              </a:extLst>
            </p:cNvPr>
            <p:cNvSpPr/>
            <p:nvPr/>
          </p:nvSpPr>
          <p:spPr>
            <a:xfrm>
              <a:off x="10155555" y="4288154"/>
              <a:ext cx="114300" cy="121920"/>
            </a:xfrm>
            <a:prstGeom prst="rect">
              <a:avLst/>
            </a:prstGeom>
            <a:solidFill>
              <a:srgbClr val="8CBFB1"/>
            </a:solidFill>
            <a:ln>
              <a:solidFill>
                <a:schemeClr val="bg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it-IT" b="1" i="0" cap="none" spc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132" name="Rettangolo 131">
              <a:extLst>
                <a:ext uri="{FF2B5EF4-FFF2-40B4-BE49-F238E27FC236}">
                  <a16:creationId xmlns:a16="http://schemas.microsoft.com/office/drawing/2014/main" id="{43261AC4-01BC-ED07-1698-3387506C2DA0}"/>
                </a:ext>
              </a:extLst>
            </p:cNvPr>
            <p:cNvSpPr/>
            <p:nvPr/>
          </p:nvSpPr>
          <p:spPr>
            <a:xfrm>
              <a:off x="9812654" y="4288154"/>
              <a:ext cx="114300" cy="121920"/>
            </a:xfrm>
            <a:prstGeom prst="rect">
              <a:avLst/>
            </a:prstGeom>
            <a:solidFill>
              <a:srgbClr val="8CBFB1"/>
            </a:solidFill>
            <a:ln>
              <a:solidFill>
                <a:schemeClr val="bg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it-IT" b="1" i="0" cap="none" spc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133" name="Rettangolo 132">
              <a:extLst>
                <a:ext uri="{FF2B5EF4-FFF2-40B4-BE49-F238E27FC236}">
                  <a16:creationId xmlns:a16="http://schemas.microsoft.com/office/drawing/2014/main" id="{0922DC63-4201-F4D7-BF72-FD0E8FEEC256}"/>
                </a:ext>
              </a:extLst>
            </p:cNvPr>
            <p:cNvSpPr/>
            <p:nvPr/>
          </p:nvSpPr>
          <p:spPr>
            <a:xfrm>
              <a:off x="9926955" y="4417694"/>
              <a:ext cx="114300" cy="121920"/>
            </a:xfrm>
            <a:prstGeom prst="rect">
              <a:avLst/>
            </a:prstGeom>
            <a:solidFill>
              <a:srgbClr val="8CBFB1"/>
            </a:solidFill>
            <a:ln>
              <a:solidFill>
                <a:schemeClr val="bg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it-IT" b="1" i="0" cap="none" spc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134" name="Rettangolo 133">
              <a:extLst>
                <a:ext uri="{FF2B5EF4-FFF2-40B4-BE49-F238E27FC236}">
                  <a16:creationId xmlns:a16="http://schemas.microsoft.com/office/drawing/2014/main" id="{BCCE2B2E-CADD-D5DE-D259-2846068AAF0B}"/>
                </a:ext>
              </a:extLst>
            </p:cNvPr>
            <p:cNvSpPr/>
            <p:nvPr/>
          </p:nvSpPr>
          <p:spPr>
            <a:xfrm>
              <a:off x="10041255" y="4417694"/>
              <a:ext cx="114300" cy="121920"/>
            </a:xfrm>
            <a:prstGeom prst="rect">
              <a:avLst/>
            </a:prstGeom>
            <a:solidFill>
              <a:srgbClr val="8CBFB1"/>
            </a:solidFill>
            <a:ln>
              <a:solidFill>
                <a:schemeClr val="bg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it-IT" b="1" i="0" cap="none" spc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135" name="Rettangolo 134">
              <a:extLst>
                <a:ext uri="{FF2B5EF4-FFF2-40B4-BE49-F238E27FC236}">
                  <a16:creationId xmlns:a16="http://schemas.microsoft.com/office/drawing/2014/main" id="{3832E1B2-7231-C6AE-6248-AA5BDAC48C86}"/>
                </a:ext>
              </a:extLst>
            </p:cNvPr>
            <p:cNvSpPr/>
            <p:nvPr/>
          </p:nvSpPr>
          <p:spPr>
            <a:xfrm>
              <a:off x="10155555" y="4417694"/>
              <a:ext cx="114300" cy="121920"/>
            </a:xfrm>
            <a:prstGeom prst="rect">
              <a:avLst/>
            </a:prstGeom>
            <a:solidFill>
              <a:srgbClr val="8CBFB1"/>
            </a:solidFill>
            <a:ln>
              <a:solidFill>
                <a:schemeClr val="bg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it-IT" b="1" i="0" cap="none" spc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136" name="Rettangolo 135">
              <a:extLst>
                <a:ext uri="{FF2B5EF4-FFF2-40B4-BE49-F238E27FC236}">
                  <a16:creationId xmlns:a16="http://schemas.microsoft.com/office/drawing/2014/main" id="{E0C93314-BC9E-2487-5639-0E169456D8A6}"/>
                </a:ext>
              </a:extLst>
            </p:cNvPr>
            <p:cNvSpPr/>
            <p:nvPr/>
          </p:nvSpPr>
          <p:spPr>
            <a:xfrm>
              <a:off x="9812654" y="4417694"/>
              <a:ext cx="114300" cy="121920"/>
            </a:xfrm>
            <a:prstGeom prst="rect">
              <a:avLst/>
            </a:prstGeom>
            <a:solidFill>
              <a:srgbClr val="8CBFB1"/>
            </a:solidFill>
            <a:ln>
              <a:solidFill>
                <a:schemeClr val="bg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it-IT" b="1" i="0" cap="none" spc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137" name="Rettangolo 136">
              <a:extLst>
                <a:ext uri="{FF2B5EF4-FFF2-40B4-BE49-F238E27FC236}">
                  <a16:creationId xmlns:a16="http://schemas.microsoft.com/office/drawing/2014/main" id="{916584D1-C3F3-811A-1329-DB3C7F04924B}"/>
                </a:ext>
              </a:extLst>
            </p:cNvPr>
            <p:cNvSpPr/>
            <p:nvPr/>
          </p:nvSpPr>
          <p:spPr>
            <a:xfrm>
              <a:off x="9926955" y="4547234"/>
              <a:ext cx="114300" cy="121920"/>
            </a:xfrm>
            <a:prstGeom prst="rect">
              <a:avLst/>
            </a:prstGeom>
            <a:solidFill>
              <a:srgbClr val="8CBFB1"/>
            </a:solidFill>
            <a:ln>
              <a:solidFill>
                <a:schemeClr val="bg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it-IT" b="1" i="0" cap="none" spc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138" name="Rettangolo 137">
              <a:extLst>
                <a:ext uri="{FF2B5EF4-FFF2-40B4-BE49-F238E27FC236}">
                  <a16:creationId xmlns:a16="http://schemas.microsoft.com/office/drawing/2014/main" id="{99257676-7DAC-00B4-14A1-64F0E27EB8A7}"/>
                </a:ext>
              </a:extLst>
            </p:cNvPr>
            <p:cNvSpPr/>
            <p:nvPr/>
          </p:nvSpPr>
          <p:spPr>
            <a:xfrm>
              <a:off x="10041255" y="4547234"/>
              <a:ext cx="114300" cy="121920"/>
            </a:xfrm>
            <a:prstGeom prst="rect">
              <a:avLst/>
            </a:prstGeom>
            <a:solidFill>
              <a:srgbClr val="8CBFB1"/>
            </a:solidFill>
            <a:ln>
              <a:solidFill>
                <a:schemeClr val="bg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it-IT" b="1" i="0" cap="none" spc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139" name="Rettangolo 138">
              <a:extLst>
                <a:ext uri="{FF2B5EF4-FFF2-40B4-BE49-F238E27FC236}">
                  <a16:creationId xmlns:a16="http://schemas.microsoft.com/office/drawing/2014/main" id="{D9F63C2B-2F7F-FEE1-639D-AB1CAD37806D}"/>
                </a:ext>
              </a:extLst>
            </p:cNvPr>
            <p:cNvSpPr/>
            <p:nvPr/>
          </p:nvSpPr>
          <p:spPr>
            <a:xfrm>
              <a:off x="10155555" y="4547234"/>
              <a:ext cx="114300" cy="121920"/>
            </a:xfrm>
            <a:prstGeom prst="rect">
              <a:avLst/>
            </a:prstGeom>
            <a:solidFill>
              <a:srgbClr val="8CBFB1"/>
            </a:solidFill>
            <a:ln>
              <a:solidFill>
                <a:schemeClr val="bg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it-IT" b="1" i="0" cap="none" spc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140" name="Rettangolo 139">
              <a:extLst>
                <a:ext uri="{FF2B5EF4-FFF2-40B4-BE49-F238E27FC236}">
                  <a16:creationId xmlns:a16="http://schemas.microsoft.com/office/drawing/2014/main" id="{5F767DD8-CE20-F582-420B-2FDE8A0EACB8}"/>
                </a:ext>
              </a:extLst>
            </p:cNvPr>
            <p:cNvSpPr/>
            <p:nvPr/>
          </p:nvSpPr>
          <p:spPr>
            <a:xfrm>
              <a:off x="9812654" y="4547234"/>
              <a:ext cx="114300" cy="121920"/>
            </a:xfrm>
            <a:prstGeom prst="rect">
              <a:avLst/>
            </a:prstGeom>
            <a:solidFill>
              <a:srgbClr val="8CBFB1"/>
            </a:solidFill>
            <a:ln>
              <a:solidFill>
                <a:schemeClr val="bg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it-IT" b="1" i="0" cap="none" spc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141" name="Rettangolo 140">
              <a:extLst>
                <a:ext uri="{FF2B5EF4-FFF2-40B4-BE49-F238E27FC236}">
                  <a16:creationId xmlns:a16="http://schemas.microsoft.com/office/drawing/2014/main" id="{489583D1-2096-2A97-E45A-C1A43805DF20}"/>
                </a:ext>
              </a:extLst>
            </p:cNvPr>
            <p:cNvSpPr/>
            <p:nvPr/>
          </p:nvSpPr>
          <p:spPr>
            <a:xfrm>
              <a:off x="9926955" y="4676775"/>
              <a:ext cx="114300" cy="121920"/>
            </a:xfrm>
            <a:prstGeom prst="rect">
              <a:avLst/>
            </a:prstGeom>
            <a:solidFill>
              <a:srgbClr val="8CBFB1"/>
            </a:solidFill>
            <a:ln>
              <a:solidFill>
                <a:schemeClr val="bg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it-IT" b="1" i="0" cap="none" spc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142" name="Rettangolo 141">
              <a:extLst>
                <a:ext uri="{FF2B5EF4-FFF2-40B4-BE49-F238E27FC236}">
                  <a16:creationId xmlns:a16="http://schemas.microsoft.com/office/drawing/2014/main" id="{01E7700C-BBEF-F49E-6216-705AC981CBEE}"/>
                </a:ext>
              </a:extLst>
            </p:cNvPr>
            <p:cNvSpPr/>
            <p:nvPr/>
          </p:nvSpPr>
          <p:spPr>
            <a:xfrm>
              <a:off x="10041255" y="4676775"/>
              <a:ext cx="114300" cy="121920"/>
            </a:xfrm>
            <a:prstGeom prst="rect">
              <a:avLst/>
            </a:prstGeom>
            <a:solidFill>
              <a:srgbClr val="8CBFB1"/>
            </a:solidFill>
            <a:ln>
              <a:solidFill>
                <a:schemeClr val="bg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it-IT" b="1" i="0" cap="none" spc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143" name="Rettangolo 142">
              <a:extLst>
                <a:ext uri="{FF2B5EF4-FFF2-40B4-BE49-F238E27FC236}">
                  <a16:creationId xmlns:a16="http://schemas.microsoft.com/office/drawing/2014/main" id="{7DE105BD-D0FD-6CC6-A890-2DBE5CA4B160}"/>
                </a:ext>
              </a:extLst>
            </p:cNvPr>
            <p:cNvSpPr/>
            <p:nvPr/>
          </p:nvSpPr>
          <p:spPr>
            <a:xfrm>
              <a:off x="10155555" y="4676775"/>
              <a:ext cx="114300" cy="121920"/>
            </a:xfrm>
            <a:prstGeom prst="rect">
              <a:avLst/>
            </a:prstGeom>
            <a:solidFill>
              <a:srgbClr val="8CBFB1"/>
            </a:solidFill>
            <a:ln>
              <a:solidFill>
                <a:schemeClr val="bg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it-IT" b="1" i="0" cap="none" spc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144" name="Rettangolo 143">
              <a:extLst>
                <a:ext uri="{FF2B5EF4-FFF2-40B4-BE49-F238E27FC236}">
                  <a16:creationId xmlns:a16="http://schemas.microsoft.com/office/drawing/2014/main" id="{05D3BCC3-1D67-B4A5-3F0F-2E245973B90C}"/>
                </a:ext>
              </a:extLst>
            </p:cNvPr>
            <p:cNvSpPr/>
            <p:nvPr/>
          </p:nvSpPr>
          <p:spPr>
            <a:xfrm>
              <a:off x="9812654" y="4676774"/>
              <a:ext cx="114300" cy="121920"/>
            </a:xfrm>
            <a:prstGeom prst="rect">
              <a:avLst/>
            </a:prstGeom>
            <a:solidFill>
              <a:srgbClr val="8CBFB1"/>
            </a:solidFill>
            <a:ln>
              <a:solidFill>
                <a:schemeClr val="bg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it-IT" b="1" i="0" cap="none" spc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145" name="Rettangolo 144">
              <a:extLst>
                <a:ext uri="{FF2B5EF4-FFF2-40B4-BE49-F238E27FC236}">
                  <a16:creationId xmlns:a16="http://schemas.microsoft.com/office/drawing/2014/main" id="{CF258C78-5C0B-64B3-36A4-0D0B48E7F8AB}"/>
                </a:ext>
              </a:extLst>
            </p:cNvPr>
            <p:cNvSpPr/>
            <p:nvPr/>
          </p:nvSpPr>
          <p:spPr>
            <a:xfrm>
              <a:off x="9926955" y="4806314"/>
              <a:ext cx="114300" cy="121920"/>
            </a:xfrm>
            <a:prstGeom prst="rect">
              <a:avLst/>
            </a:prstGeom>
            <a:solidFill>
              <a:srgbClr val="8CBFB1"/>
            </a:solidFill>
            <a:ln>
              <a:solidFill>
                <a:schemeClr val="bg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it-IT" b="1" i="0" cap="none" spc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146" name="Rettangolo 145">
              <a:extLst>
                <a:ext uri="{FF2B5EF4-FFF2-40B4-BE49-F238E27FC236}">
                  <a16:creationId xmlns:a16="http://schemas.microsoft.com/office/drawing/2014/main" id="{96159D41-F30A-D8C3-83C0-07E2F5C2E2D1}"/>
                </a:ext>
              </a:extLst>
            </p:cNvPr>
            <p:cNvSpPr/>
            <p:nvPr/>
          </p:nvSpPr>
          <p:spPr>
            <a:xfrm>
              <a:off x="10041255" y="4806314"/>
              <a:ext cx="114300" cy="121920"/>
            </a:xfrm>
            <a:prstGeom prst="rect">
              <a:avLst/>
            </a:prstGeom>
            <a:solidFill>
              <a:srgbClr val="8CBFB1"/>
            </a:solidFill>
            <a:ln>
              <a:solidFill>
                <a:schemeClr val="bg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it-IT" b="1" i="0" cap="none" spc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147" name="Rettangolo 146">
              <a:extLst>
                <a:ext uri="{FF2B5EF4-FFF2-40B4-BE49-F238E27FC236}">
                  <a16:creationId xmlns:a16="http://schemas.microsoft.com/office/drawing/2014/main" id="{A9ADC5B8-2541-E4E3-232A-F86BD4319E7F}"/>
                </a:ext>
              </a:extLst>
            </p:cNvPr>
            <p:cNvSpPr/>
            <p:nvPr/>
          </p:nvSpPr>
          <p:spPr>
            <a:xfrm>
              <a:off x="10155555" y="4806314"/>
              <a:ext cx="114300" cy="121920"/>
            </a:xfrm>
            <a:prstGeom prst="rect">
              <a:avLst/>
            </a:prstGeom>
            <a:solidFill>
              <a:srgbClr val="8CBFB1"/>
            </a:solidFill>
            <a:ln>
              <a:solidFill>
                <a:schemeClr val="bg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it-IT" b="1" i="0" cap="none" spc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148" name="Rettangolo 147">
              <a:extLst>
                <a:ext uri="{FF2B5EF4-FFF2-40B4-BE49-F238E27FC236}">
                  <a16:creationId xmlns:a16="http://schemas.microsoft.com/office/drawing/2014/main" id="{6C39F709-EA6A-6D89-0860-81EC458D5B6A}"/>
                </a:ext>
              </a:extLst>
            </p:cNvPr>
            <p:cNvSpPr/>
            <p:nvPr/>
          </p:nvSpPr>
          <p:spPr>
            <a:xfrm>
              <a:off x="9812654" y="4806314"/>
              <a:ext cx="114300" cy="121920"/>
            </a:xfrm>
            <a:prstGeom prst="rect">
              <a:avLst/>
            </a:prstGeom>
            <a:solidFill>
              <a:srgbClr val="8CBFB1"/>
            </a:solidFill>
            <a:ln>
              <a:solidFill>
                <a:schemeClr val="bg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it-IT" b="1" i="0" cap="none" spc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149" name="Rettangolo 148">
              <a:extLst>
                <a:ext uri="{FF2B5EF4-FFF2-40B4-BE49-F238E27FC236}">
                  <a16:creationId xmlns:a16="http://schemas.microsoft.com/office/drawing/2014/main" id="{6B039E83-228A-6581-02DD-07C479627426}"/>
                </a:ext>
              </a:extLst>
            </p:cNvPr>
            <p:cNvSpPr/>
            <p:nvPr/>
          </p:nvSpPr>
          <p:spPr>
            <a:xfrm>
              <a:off x="9926955" y="4935854"/>
              <a:ext cx="114300" cy="121920"/>
            </a:xfrm>
            <a:prstGeom prst="rect">
              <a:avLst/>
            </a:prstGeom>
            <a:solidFill>
              <a:srgbClr val="8CBFB1"/>
            </a:solidFill>
            <a:ln>
              <a:solidFill>
                <a:schemeClr val="bg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it-IT" b="1" i="0" cap="none" spc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150" name="Rettangolo 149">
              <a:extLst>
                <a:ext uri="{FF2B5EF4-FFF2-40B4-BE49-F238E27FC236}">
                  <a16:creationId xmlns:a16="http://schemas.microsoft.com/office/drawing/2014/main" id="{92264DD1-1593-C8DF-8644-DD79CBD2E31E}"/>
                </a:ext>
              </a:extLst>
            </p:cNvPr>
            <p:cNvSpPr/>
            <p:nvPr/>
          </p:nvSpPr>
          <p:spPr>
            <a:xfrm>
              <a:off x="10041255" y="4935854"/>
              <a:ext cx="114300" cy="121920"/>
            </a:xfrm>
            <a:prstGeom prst="rect">
              <a:avLst/>
            </a:prstGeom>
            <a:solidFill>
              <a:srgbClr val="8CBFB1"/>
            </a:solidFill>
            <a:ln>
              <a:solidFill>
                <a:schemeClr val="bg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it-IT" b="1" i="0" cap="none" spc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151" name="Rettangolo 150">
              <a:extLst>
                <a:ext uri="{FF2B5EF4-FFF2-40B4-BE49-F238E27FC236}">
                  <a16:creationId xmlns:a16="http://schemas.microsoft.com/office/drawing/2014/main" id="{86172855-0D92-405D-A685-F45F64267D81}"/>
                </a:ext>
              </a:extLst>
            </p:cNvPr>
            <p:cNvSpPr/>
            <p:nvPr/>
          </p:nvSpPr>
          <p:spPr>
            <a:xfrm>
              <a:off x="10155555" y="4935854"/>
              <a:ext cx="114300" cy="121920"/>
            </a:xfrm>
            <a:prstGeom prst="rect">
              <a:avLst/>
            </a:prstGeom>
            <a:solidFill>
              <a:srgbClr val="8CBFB1"/>
            </a:solidFill>
            <a:ln>
              <a:solidFill>
                <a:schemeClr val="bg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it-IT" b="1" i="0" cap="none" spc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152" name="Rettangolo 151">
              <a:extLst>
                <a:ext uri="{FF2B5EF4-FFF2-40B4-BE49-F238E27FC236}">
                  <a16:creationId xmlns:a16="http://schemas.microsoft.com/office/drawing/2014/main" id="{6696C05C-1BA0-D16F-1FEE-504E4525F014}"/>
                </a:ext>
              </a:extLst>
            </p:cNvPr>
            <p:cNvSpPr/>
            <p:nvPr/>
          </p:nvSpPr>
          <p:spPr>
            <a:xfrm>
              <a:off x="9812654" y="4935854"/>
              <a:ext cx="114300" cy="121920"/>
            </a:xfrm>
            <a:prstGeom prst="rect">
              <a:avLst/>
            </a:prstGeom>
            <a:solidFill>
              <a:srgbClr val="8CBFB1"/>
            </a:solidFill>
            <a:ln>
              <a:solidFill>
                <a:schemeClr val="bg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it-IT" b="1" i="0" cap="none" spc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153" name="Rettangolo 152">
              <a:extLst>
                <a:ext uri="{FF2B5EF4-FFF2-40B4-BE49-F238E27FC236}">
                  <a16:creationId xmlns:a16="http://schemas.microsoft.com/office/drawing/2014/main" id="{50AC4B46-6A4D-9C8F-A876-AE7F1C8F0694}"/>
                </a:ext>
              </a:extLst>
            </p:cNvPr>
            <p:cNvSpPr/>
            <p:nvPr/>
          </p:nvSpPr>
          <p:spPr>
            <a:xfrm>
              <a:off x="9926955" y="5065394"/>
              <a:ext cx="114300" cy="121920"/>
            </a:xfrm>
            <a:prstGeom prst="rect">
              <a:avLst/>
            </a:prstGeom>
            <a:solidFill>
              <a:srgbClr val="8CBFB1"/>
            </a:solidFill>
            <a:ln>
              <a:solidFill>
                <a:schemeClr val="bg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it-IT" b="1" i="0" cap="none" spc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154" name="Rettangolo 153">
              <a:extLst>
                <a:ext uri="{FF2B5EF4-FFF2-40B4-BE49-F238E27FC236}">
                  <a16:creationId xmlns:a16="http://schemas.microsoft.com/office/drawing/2014/main" id="{7F4F7B37-C4A5-FFC4-E86D-120B6B4EA02A}"/>
                </a:ext>
              </a:extLst>
            </p:cNvPr>
            <p:cNvSpPr/>
            <p:nvPr/>
          </p:nvSpPr>
          <p:spPr>
            <a:xfrm>
              <a:off x="10041255" y="5065394"/>
              <a:ext cx="114300" cy="121920"/>
            </a:xfrm>
            <a:prstGeom prst="rect">
              <a:avLst/>
            </a:prstGeom>
            <a:solidFill>
              <a:srgbClr val="8CBFB1"/>
            </a:solidFill>
            <a:ln>
              <a:solidFill>
                <a:schemeClr val="bg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it-IT" b="1" i="0" cap="none" spc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155" name="Rettangolo 154">
              <a:extLst>
                <a:ext uri="{FF2B5EF4-FFF2-40B4-BE49-F238E27FC236}">
                  <a16:creationId xmlns:a16="http://schemas.microsoft.com/office/drawing/2014/main" id="{DB7DB464-EB9D-5EBF-FC45-1FED756DA61B}"/>
                </a:ext>
              </a:extLst>
            </p:cNvPr>
            <p:cNvSpPr/>
            <p:nvPr/>
          </p:nvSpPr>
          <p:spPr>
            <a:xfrm>
              <a:off x="10155555" y="5065394"/>
              <a:ext cx="114300" cy="121920"/>
            </a:xfrm>
            <a:prstGeom prst="rect">
              <a:avLst/>
            </a:prstGeom>
            <a:solidFill>
              <a:srgbClr val="8CBFB1"/>
            </a:solidFill>
            <a:ln>
              <a:solidFill>
                <a:schemeClr val="bg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it-IT" b="1" i="0" cap="none" spc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156" name="Rettangolo 155">
              <a:extLst>
                <a:ext uri="{FF2B5EF4-FFF2-40B4-BE49-F238E27FC236}">
                  <a16:creationId xmlns:a16="http://schemas.microsoft.com/office/drawing/2014/main" id="{00378447-7254-AF91-D238-D8D17637CBDC}"/>
                </a:ext>
              </a:extLst>
            </p:cNvPr>
            <p:cNvSpPr/>
            <p:nvPr/>
          </p:nvSpPr>
          <p:spPr>
            <a:xfrm>
              <a:off x="9812654" y="5065394"/>
              <a:ext cx="114300" cy="121920"/>
            </a:xfrm>
            <a:prstGeom prst="rect">
              <a:avLst/>
            </a:prstGeom>
            <a:solidFill>
              <a:srgbClr val="8CBFB1"/>
            </a:solidFill>
            <a:ln>
              <a:solidFill>
                <a:schemeClr val="bg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it-IT" b="1" i="0" cap="none" spc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</p:grpSp>
      <p:grpSp>
        <p:nvGrpSpPr>
          <p:cNvPr id="225" name="Gruppo 224">
            <a:extLst>
              <a:ext uri="{FF2B5EF4-FFF2-40B4-BE49-F238E27FC236}">
                <a16:creationId xmlns:a16="http://schemas.microsoft.com/office/drawing/2014/main" id="{4CCDE302-830B-69B2-D529-043C61468830}"/>
              </a:ext>
            </a:extLst>
          </p:cNvPr>
          <p:cNvGrpSpPr/>
          <p:nvPr/>
        </p:nvGrpSpPr>
        <p:grpSpPr>
          <a:xfrm>
            <a:off x="7519034" y="4211954"/>
            <a:ext cx="459106" cy="1028700"/>
            <a:chOff x="9812654" y="4158614"/>
            <a:chExt cx="459106" cy="1028700"/>
          </a:xfrm>
        </p:grpSpPr>
        <p:sp>
          <p:nvSpPr>
            <p:cNvPr id="226" name="Rettangolo 225">
              <a:extLst>
                <a:ext uri="{FF2B5EF4-FFF2-40B4-BE49-F238E27FC236}">
                  <a16:creationId xmlns:a16="http://schemas.microsoft.com/office/drawing/2014/main" id="{AAE66613-FE5F-A77D-F321-C2AFF7BF4BC4}"/>
                </a:ext>
              </a:extLst>
            </p:cNvPr>
            <p:cNvSpPr/>
            <p:nvPr/>
          </p:nvSpPr>
          <p:spPr>
            <a:xfrm>
              <a:off x="9814560" y="4160520"/>
              <a:ext cx="457200" cy="838200"/>
            </a:xfrm>
            <a:prstGeom prst="rect">
              <a:avLst/>
            </a:prstGeom>
            <a:solidFill>
              <a:srgbClr val="8CBFB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it-IT" b="1" i="0" cap="none" spc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227" name="Rettangolo 226">
              <a:extLst>
                <a:ext uri="{FF2B5EF4-FFF2-40B4-BE49-F238E27FC236}">
                  <a16:creationId xmlns:a16="http://schemas.microsoft.com/office/drawing/2014/main" id="{C8BE5CBB-A438-FA7C-DB94-57220C8114C4}"/>
                </a:ext>
              </a:extLst>
            </p:cNvPr>
            <p:cNvSpPr/>
            <p:nvPr/>
          </p:nvSpPr>
          <p:spPr>
            <a:xfrm>
              <a:off x="9926955" y="4158615"/>
              <a:ext cx="114300" cy="121920"/>
            </a:xfrm>
            <a:prstGeom prst="rect">
              <a:avLst/>
            </a:prstGeom>
            <a:solidFill>
              <a:srgbClr val="8CBFB1"/>
            </a:solidFill>
            <a:ln>
              <a:solidFill>
                <a:schemeClr val="bg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it-IT" b="1" i="0" cap="none" spc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228" name="Rettangolo 227">
              <a:extLst>
                <a:ext uri="{FF2B5EF4-FFF2-40B4-BE49-F238E27FC236}">
                  <a16:creationId xmlns:a16="http://schemas.microsoft.com/office/drawing/2014/main" id="{E5D050A2-2B1F-0B91-E8EB-D0926A6657B9}"/>
                </a:ext>
              </a:extLst>
            </p:cNvPr>
            <p:cNvSpPr/>
            <p:nvPr/>
          </p:nvSpPr>
          <p:spPr>
            <a:xfrm>
              <a:off x="10041255" y="4158615"/>
              <a:ext cx="114300" cy="121920"/>
            </a:xfrm>
            <a:prstGeom prst="rect">
              <a:avLst/>
            </a:prstGeom>
            <a:solidFill>
              <a:srgbClr val="8CBFB1"/>
            </a:solidFill>
            <a:ln>
              <a:solidFill>
                <a:schemeClr val="bg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it-IT" b="1" i="0" cap="none" spc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229" name="Rettangolo 228">
              <a:extLst>
                <a:ext uri="{FF2B5EF4-FFF2-40B4-BE49-F238E27FC236}">
                  <a16:creationId xmlns:a16="http://schemas.microsoft.com/office/drawing/2014/main" id="{44C70D19-1AC3-4E19-BBA8-1CAF119C6C1F}"/>
                </a:ext>
              </a:extLst>
            </p:cNvPr>
            <p:cNvSpPr/>
            <p:nvPr/>
          </p:nvSpPr>
          <p:spPr>
            <a:xfrm>
              <a:off x="10155555" y="4158615"/>
              <a:ext cx="114300" cy="121920"/>
            </a:xfrm>
            <a:prstGeom prst="rect">
              <a:avLst/>
            </a:prstGeom>
            <a:solidFill>
              <a:srgbClr val="8CBFB1"/>
            </a:solidFill>
            <a:ln>
              <a:solidFill>
                <a:schemeClr val="bg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it-IT" b="1" i="0" cap="none" spc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230" name="Rettangolo 229">
              <a:extLst>
                <a:ext uri="{FF2B5EF4-FFF2-40B4-BE49-F238E27FC236}">
                  <a16:creationId xmlns:a16="http://schemas.microsoft.com/office/drawing/2014/main" id="{CC3D4D62-9454-E48C-8E3A-01DEC04C6761}"/>
                </a:ext>
              </a:extLst>
            </p:cNvPr>
            <p:cNvSpPr/>
            <p:nvPr/>
          </p:nvSpPr>
          <p:spPr>
            <a:xfrm>
              <a:off x="9812654" y="4158614"/>
              <a:ext cx="114300" cy="121920"/>
            </a:xfrm>
            <a:prstGeom prst="rect">
              <a:avLst/>
            </a:prstGeom>
            <a:solidFill>
              <a:srgbClr val="8CBFB1"/>
            </a:solidFill>
            <a:ln>
              <a:solidFill>
                <a:schemeClr val="bg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it-IT" b="1" i="0" cap="none" spc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231" name="Rettangolo 230">
              <a:extLst>
                <a:ext uri="{FF2B5EF4-FFF2-40B4-BE49-F238E27FC236}">
                  <a16:creationId xmlns:a16="http://schemas.microsoft.com/office/drawing/2014/main" id="{8D578A78-F88A-3C0E-CAC1-48F1806EFBC9}"/>
                </a:ext>
              </a:extLst>
            </p:cNvPr>
            <p:cNvSpPr/>
            <p:nvPr/>
          </p:nvSpPr>
          <p:spPr>
            <a:xfrm>
              <a:off x="9926955" y="4288154"/>
              <a:ext cx="114300" cy="121920"/>
            </a:xfrm>
            <a:prstGeom prst="rect">
              <a:avLst/>
            </a:prstGeom>
            <a:solidFill>
              <a:srgbClr val="8CBFB1"/>
            </a:solidFill>
            <a:ln>
              <a:solidFill>
                <a:schemeClr val="bg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it-IT" b="1" i="0" cap="none" spc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232" name="Rettangolo 231">
              <a:extLst>
                <a:ext uri="{FF2B5EF4-FFF2-40B4-BE49-F238E27FC236}">
                  <a16:creationId xmlns:a16="http://schemas.microsoft.com/office/drawing/2014/main" id="{82075E7F-96CA-A337-527B-BABD3060A908}"/>
                </a:ext>
              </a:extLst>
            </p:cNvPr>
            <p:cNvSpPr/>
            <p:nvPr/>
          </p:nvSpPr>
          <p:spPr>
            <a:xfrm>
              <a:off x="10041255" y="4288154"/>
              <a:ext cx="114300" cy="121920"/>
            </a:xfrm>
            <a:prstGeom prst="rect">
              <a:avLst/>
            </a:prstGeom>
            <a:solidFill>
              <a:srgbClr val="8CBFB1"/>
            </a:solidFill>
            <a:ln>
              <a:solidFill>
                <a:schemeClr val="bg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it-IT" b="1" i="0" cap="none" spc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233" name="Rettangolo 232">
              <a:extLst>
                <a:ext uri="{FF2B5EF4-FFF2-40B4-BE49-F238E27FC236}">
                  <a16:creationId xmlns:a16="http://schemas.microsoft.com/office/drawing/2014/main" id="{140203FB-DD12-B363-8AEA-3D6300ADA628}"/>
                </a:ext>
              </a:extLst>
            </p:cNvPr>
            <p:cNvSpPr/>
            <p:nvPr/>
          </p:nvSpPr>
          <p:spPr>
            <a:xfrm>
              <a:off x="10155555" y="4288154"/>
              <a:ext cx="114300" cy="121920"/>
            </a:xfrm>
            <a:prstGeom prst="rect">
              <a:avLst/>
            </a:prstGeom>
            <a:solidFill>
              <a:srgbClr val="8CBFB1"/>
            </a:solidFill>
            <a:ln>
              <a:solidFill>
                <a:schemeClr val="bg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it-IT" b="1" i="0" cap="none" spc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234" name="Rettangolo 233">
              <a:extLst>
                <a:ext uri="{FF2B5EF4-FFF2-40B4-BE49-F238E27FC236}">
                  <a16:creationId xmlns:a16="http://schemas.microsoft.com/office/drawing/2014/main" id="{F4C0ACCD-C026-C066-D39B-B2BCD1ECC650}"/>
                </a:ext>
              </a:extLst>
            </p:cNvPr>
            <p:cNvSpPr/>
            <p:nvPr/>
          </p:nvSpPr>
          <p:spPr>
            <a:xfrm>
              <a:off x="9812654" y="4288154"/>
              <a:ext cx="114300" cy="121920"/>
            </a:xfrm>
            <a:prstGeom prst="rect">
              <a:avLst/>
            </a:prstGeom>
            <a:solidFill>
              <a:srgbClr val="8CBFB1"/>
            </a:solidFill>
            <a:ln>
              <a:solidFill>
                <a:schemeClr val="bg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it-IT" b="1" i="0" cap="none" spc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235" name="Rettangolo 234">
              <a:extLst>
                <a:ext uri="{FF2B5EF4-FFF2-40B4-BE49-F238E27FC236}">
                  <a16:creationId xmlns:a16="http://schemas.microsoft.com/office/drawing/2014/main" id="{AEB22FFB-2EEC-433F-6488-54960F70F1BA}"/>
                </a:ext>
              </a:extLst>
            </p:cNvPr>
            <p:cNvSpPr/>
            <p:nvPr/>
          </p:nvSpPr>
          <p:spPr>
            <a:xfrm>
              <a:off x="9926955" y="4417694"/>
              <a:ext cx="114300" cy="121920"/>
            </a:xfrm>
            <a:prstGeom prst="rect">
              <a:avLst/>
            </a:prstGeom>
            <a:solidFill>
              <a:srgbClr val="8CBFB1"/>
            </a:solidFill>
            <a:ln>
              <a:solidFill>
                <a:schemeClr val="bg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it-IT" b="1" i="0" cap="none" spc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236" name="Rettangolo 235">
              <a:extLst>
                <a:ext uri="{FF2B5EF4-FFF2-40B4-BE49-F238E27FC236}">
                  <a16:creationId xmlns:a16="http://schemas.microsoft.com/office/drawing/2014/main" id="{77F442F7-1736-9921-DE5B-FDF52CFF27D0}"/>
                </a:ext>
              </a:extLst>
            </p:cNvPr>
            <p:cNvSpPr/>
            <p:nvPr/>
          </p:nvSpPr>
          <p:spPr>
            <a:xfrm>
              <a:off x="10041255" y="4417694"/>
              <a:ext cx="114300" cy="121920"/>
            </a:xfrm>
            <a:prstGeom prst="rect">
              <a:avLst/>
            </a:prstGeom>
            <a:solidFill>
              <a:srgbClr val="8CBFB1"/>
            </a:solidFill>
            <a:ln>
              <a:solidFill>
                <a:schemeClr val="bg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it-IT" b="1" i="0" cap="none" spc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237" name="Rettangolo 236">
              <a:extLst>
                <a:ext uri="{FF2B5EF4-FFF2-40B4-BE49-F238E27FC236}">
                  <a16:creationId xmlns:a16="http://schemas.microsoft.com/office/drawing/2014/main" id="{9BF2C548-4E13-320B-7899-C8BB8E5E938A}"/>
                </a:ext>
              </a:extLst>
            </p:cNvPr>
            <p:cNvSpPr/>
            <p:nvPr/>
          </p:nvSpPr>
          <p:spPr>
            <a:xfrm>
              <a:off x="10155555" y="4417694"/>
              <a:ext cx="114300" cy="121920"/>
            </a:xfrm>
            <a:prstGeom prst="rect">
              <a:avLst/>
            </a:prstGeom>
            <a:solidFill>
              <a:srgbClr val="8CBFB1"/>
            </a:solidFill>
            <a:ln>
              <a:solidFill>
                <a:schemeClr val="bg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it-IT" b="1" i="0" cap="none" spc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238" name="Rettangolo 237">
              <a:extLst>
                <a:ext uri="{FF2B5EF4-FFF2-40B4-BE49-F238E27FC236}">
                  <a16:creationId xmlns:a16="http://schemas.microsoft.com/office/drawing/2014/main" id="{CB2DD759-E4B0-3D62-C504-373473A5C0F5}"/>
                </a:ext>
              </a:extLst>
            </p:cNvPr>
            <p:cNvSpPr/>
            <p:nvPr/>
          </p:nvSpPr>
          <p:spPr>
            <a:xfrm>
              <a:off x="9812654" y="4417694"/>
              <a:ext cx="114300" cy="121920"/>
            </a:xfrm>
            <a:prstGeom prst="rect">
              <a:avLst/>
            </a:prstGeom>
            <a:solidFill>
              <a:srgbClr val="8CBFB1"/>
            </a:solidFill>
            <a:ln>
              <a:solidFill>
                <a:schemeClr val="bg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it-IT" b="1" i="0" cap="none" spc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239" name="Rettangolo 238">
              <a:extLst>
                <a:ext uri="{FF2B5EF4-FFF2-40B4-BE49-F238E27FC236}">
                  <a16:creationId xmlns:a16="http://schemas.microsoft.com/office/drawing/2014/main" id="{9AB2B2BA-C536-E811-BFFF-86ED85FF810A}"/>
                </a:ext>
              </a:extLst>
            </p:cNvPr>
            <p:cNvSpPr/>
            <p:nvPr/>
          </p:nvSpPr>
          <p:spPr>
            <a:xfrm>
              <a:off x="9926955" y="4547234"/>
              <a:ext cx="114300" cy="121920"/>
            </a:xfrm>
            <a:prstGeom prst="rect">
              <a:avLst/>
            </a:prstGeom>
            <a:solidFill>
              <a:srgbClr val="8CBFB1"/>
            </a:solidFill>
            <a:ln>
              <a:solidFill>
                <a:schemeClr val="bg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it-IT" b="1" i="0" cap="none" spc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240" name="Rettangolo 239">
              <a:extLst>
                <a:ext uri="{FF2B5EF4-FFF2-40B4-BE49-F238E27FC236}">
                  <a16:creationId xmlns:a16="http://schemas.microsoft.com/office/drawing/2014/main" id="{C476D31F-BE49-4EB1-6098-72A8A7269B7E}"/>
                </a:ext>
              </a:extLst>
            </p:cNvPr>
            <p:cNvSpPr/>
            <p:nvPr/>
          </p:nvSpPr>
          <p:spPr>
            <a:xfrm>
              <a:off x="10041255" y="4547234"/>
              <a:ext cx="114300" cy="121920"/>
            </a:xfrm>
            <a:prstGeom prst="rect">
              <a:avLst/>
            </a:prstGeom>
            <a:solidFill>
              <a:srgbClr val="8CBFB1"/>
            </a:solidFill>
            <a:ln>
              <a:solidFill>
                <a:schemeClr val="bg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it-IT" b="1" i="0" cap="none" spc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241" name="Rettangolo 240">
              <a:extLst>
                <a:ext uri="{FF2B5EF4-FFF2-40B4-BE49-F238E27FC236}">
                  <a16:creationId xmlns:a16="http://schemas.microsoft.com/office/drawing/2014/main" id="{F92EDDBF-3A8F-19DF-80B0-BBE9983A88F7}"/>
                </a:ext>
              </a:extLst>
            </p:cNvPr>
            <p:cNvSpPr/>
            <p:nvPr/>
          </p:nvSpPr>
          <p:spPr>
            <a:xfrm>
              <a:off x="10155555" y="4547234"/>
              <a:ext cx="114300" cy="121920"/>
            </a:xfrm>
            <a:prstGeom prst="rect">
              <a:avLst/>
            </a:prstGeom>
            <a:solidFill>
              <a:srgbClr val="8CBFB1"/>
            </a:solidFill>
            <a:ln>
              <a:solidFill>
                <a:schemeClr val="bg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it-IT" b="1" i="0" cap="none" spc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242" name="Rettangolo 241">
              <a:extLst>
                <a:ext uri="{FF2B5EF4-FFF2-40B4-BE49-F238E27FC236}">
                  <a16:creationId xmlns:a16="http://schemas.microsoft.com/office/drawing/2014/main" id="{053018F0-32D5-CE38-9940-733B26FFE771}"/>
                </a:ext>
              </a:extLst>
            </p:cNvPr>
            <p:cNvSpPr/>
            <p:nvPr/>
          </p:nvSpPr>
          <p:spPr>
            <a:xfrm>
              <a:off x="9812654" y="4547234"/>
              <a:ext cx="114300" cy="121920"/>
            </a:xfrm>
            <a:prstGeom prst="rect">
              <a:avLst/>
            </a:prstGeom>
            <a:solidFill>
              <a:srgbClr val="8CBFB1"/>
            </a:solidFill>
            <a:ln>
              <a:solidFill>
                <a:schemeClr val="bg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it-IT" b="1" i="0" cap="none" spc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243" name="Rettangolo 242">
              <a:extLst>
                <a:ext uri="{FF2B5EF4-FFF2-40B4-BE49-F238E27FC236}">
                  <a16:creationId xmlns:a16="http://schemas.microsoft.com/office/drawing/2014/main" id="{2B61186A-4DE2-AB01-F7F4-C498FF1531B8}"/>
                </a:ext>
              </a:extLst>
            </p:cNvPr>
            <p:cNvSpPr/>
            <p:nvPr/>
          </p:nvSpPr>
          <p:spPr>
            <a:xfrm>
              <a:off x="9926955" y="4676775"/>
              <a:ext cx="114300" cy="121920"/>
            </a:xfrm>
            <a:prstGeom prst="rect">
              <a:avLst/>
            </a:prstGeom>
            <a:solidFill>
              <a:srgbClr val="8CBFB1"/>
            </a:solidFill>
            <a:ln>
              <a:solidFill>
                <a:schemeClr val="bg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it-IT" b="1" i="0" cap="none" spc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244" name="Rettangolo 243">
              <a:extLst>
                <a:ext uri="{FF2B5EF4-FFF2-40B4-BE49-F238E27FC236}">
                  <a16:creationId xmlns:a16="http://schemas.microsoft.com/office/drawing/2014/main" id="{83032CFE-62C8-2FEF-2CFC-8B5C5D0969AF}"/>
                </a:ext>
              </a:extLst>
            </p:cNvPr>
            <p:cNvSpPr/>
            <p:nvPr/>
          </p:nvSpPr>
          <p:spPr>
            <a:xfrm>
              <a:off x="10041255" y="4676775"/>
              <a:ext cx="114300" cy="121920"/>
            </a:xfrm>
            <a:prstGeom prst="rect">
              <a:avLst/>
            </a:prstGeom>
            <a:solidFill>
              <a:srgbClr val="8CBFB1"/>
            </a:solidFill>
            <a:ln>
              <a:solidFill>
                <a:schemeClr val="bg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it-IT" b="1" i="0" cap="none" spc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245" name="Rettangolo 244">
              <a:extLst>
                <a:ext uri="{FF2B5EF4-FFF2-40B4-BE49-F238E27FC236}">
                  <a16:creationId xmlns:a16="http://schemas.microsoft.com/office/drawing/2014/main" id="{BAF5F308-B8DA-6D81-0A97-1EBC5D1E0688}"/>
                </a:ext>
              </a:extLst>
            </p:cNvPr>
            <p:cNvSpPr/>
            <p:nvPr/>
          </p:nvSpPr>
          <p:spPr>
            <a:xfrm>
              <a:off x="10155555" y="4676775"/>
              <a:ext cx="114300" cy="121920"/>
            </a:xfrm>
            <a:prstGeom prst="rect">
              <a:avLst/>
            </a:prstGeom>
            <a:solidFill>
              <a:srgbClr val="8CBFB1"/>
            </a:solidFill>
            <a:ln>
              <a:solidFill>
                <a:schemeClr val="bg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it-IT" b="1" i="0" cap="none" spc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246" name="Rettangolo 245">
              <a:extLst>
                <a:ext uri="{FF2B5EF4-FFF2-40B4-BE49-F238E27FC236}">
                  <a16:creationId xmlns:a16="http://schemas.microsoft.com/office/drawing/2014/main" id="{64FB5B2C-15B8-F342-7D29-517EF2998C56}"/>
                </a:ext>
              </a:extLst>
            </p:cNvPr>
            <p:cNvSpPr/>
            <p:nvPr/>
          </p:nvSpPr>
          <p:spPr>
            <a:xfrm>
              <a:off x="9812654" y="4676774"/>
              <a:ext cx="114300" cy="121920"/>
            </a:xfrm>
            <a:prstGeom prst="rect">
              <a:avLst/>
            </a:prstGeom>
            <a:solidFill>
              <a:srgbClr val="8CBFB1"/>
            </a:solidFill>
            <a:ln>
              <a:solidFill>
                <a:schemeClr val="bg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it-IT" b="1" i="0" cap="none" spc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247" name="Rettangolo 246">
              <a:extLst>
                <a:ext uri="{FF2B5EF4-FFF2-40B4-BE49-F238E27FC236}">
                  <a16:creationId xmlns:a16="http://schemas.microsoft.com/office/drawing/2014/main" id="{814DA759-B735-6DDA-D3ED-77CC49AFB9CA}"/>
                </a:ext>
              </a:extLst>
            </p:cNvPr>
            <p:cNvSpPr/>
            <p:nvPr/>
          </p:nvSpPr>
          <p:spPr>
            <a:xfrm>
              <a:off x="9926955" y="4806314"/>
              <a:ext cx="114300" cy="121920"/>
            </a:xfrm>
            <a:prstGeom prst="rect">
              <a:avLst/>
            </a:prstGeom>
            <a:solidFill>
              <a:srgbClr val="8CBFB1"/>
            </a:solidFill>
            <a:ln>
              <a:solidFill>
                <a:schemeClr val="bg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it-IT" b="1" i="0" cap="none" spc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248" name="Rettangolo 247">
              <a:extLst>
                <a:ext uri="{FF2B5EF4-FFF2-40B4-BE49-F238E27FC236}">
                  <a16:creationId xmlns:a16="http://schemas.microsoft.com/office/drawing/2014/main" id="{3F92E2EA-C7AE-0226-F080-48C5B80A3EA8}"/>
                </a:ext>
              </a:extLst>
            </p:cNvPr>
            <p:cNvSpPr/>
            <p:nvPr/>
          </p:nvSpPr>
          <p:spPr>
            <a:xfrm>
              <a:off x="10041255" y="4806314"/>
              <a:ext cx="114300" cy="121920"/>
            </a:xfrm>
            <a:prstGeom prst="rect">
              <a:avLst/>
            </a:prstGeom>
            <a:solidFill>
              <a:srgbClr val="8CBFB1"/>
            </a:solidFill>
            <a:ln>
              <a:solidFill>
                <a:schemeClr val="bg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it-IT" b="1" i="0" cap="none" spc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249" name="Rettangolo 248">
              <a:extLst>
                <a:ext uri="{FF2B5EF4-FFF2-40B4-BE49-F238E27FC236}">
                  <a16:creationId xmlns:a16="http://schemas.microsoft.com/office/drawing/2014/main" id="{972EB967-1AFA-0082-898E-88AEAF134EEB}"/>
                </a:ext>
              </a:extLst>
            </p:cNvPr>
            <p:cNvSpPr/>
            <p:nvPr/>
          </p:nvSpPr>
          <p:spPr>
            <a:xfrm>
              <a:off x="10155555" y="4806314"/>
              <a:ext cx="114300" cy="121920"/>
            </a:xfrm>
            <a:prstGeom prst="rect">
              <a:avLst/>
            </a:prstGeom>
            <a:solidFill>
              <a:srgbClr val="8CBFB1"/>
            </a:solidFill>
            <a:ln>
              <a:solidFill>
                <a:schemeClr val="bg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it-IT" b="1" i="0" cap="none" spc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250" name="Rettangolo 249">
              <a:extLst>
                <a:ext uri="{FF2B5EF4-FFF2-40B4-BE49-F238E27FC236}">
                  <a16:creationId xmlns:a16="http://schemas.microsoft.com/office/drawing/2014/main" id="{FB198E3C-F643-28C6-0C44-A98D8C23DB43}"/>
                </a:ext>
              </a:extLst>
            </p:cNvPr>
            <p:cNvSpPr/>
            <p:nvPr/>
          </p:nvSpPr>
          <p:spPr>
            <a:xfrm>
              <a:off x="9812654" y="4806314"/>
              <a:ext cx="114300" cy="121920"/>
            </a:xfrm>
            <a:prstGeom prst="rect">
              <a:avLst/>
            </a:prstGeom>
            <a:solidFill>
              <a:srgbClr val="8CBFB1"/>
            </a:solidFill>
            <a:ln>
              <a:solidFill>
                <a:schemeClr val="bg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it-IT" b="1" i="0" cap="none" spc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251" name="Rettangolo 250">
              <a:extLst>
                <a:ext uri="{FF2B5EF4-FFF2-40B4-BE49-F238E27FC236}">
                  <a16:creationId xmlns:a16="http://schemas.microsoft.com/office/drawing/2014/main" id="{6C1D2F3A-0893-064B-0F53-54B5972A9276}"/>
                </a:ext>
              </a:extLst>
            </p:cNvPr>
            <p:cNvSpPr/>
            <p:nvPr/>
          </p:nvSpPr>
          <p:spPr>
            <a:xfrm>
              <a:off x="9926955" y="4935854"/>
              <a:ext cx="114300" cy="121920"/>
            </a:xfrm>
            <a:prstGeom prst="rect">
              <a:avLst/>
            </a:prstGeom>
            <a:solidFill>
              <a:srgbClr val="8CBFB1"/>
            </a:solidFill>
            <a:ln>
              <a:solidFill>
                <a:schemeClr val="bg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it-IT" b="1" i="0" cap="none" spc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252" name="Rettangolo 251">
              <a:extLst>
                <a:ext uri="{FF2B5EF4-FFF2-40B4-BE49-F238E27FC236}">
                  <a16:creationId xmlns:a16="http://schemas.microsoft.com/office/drawing/2014/main" id="{0A24C756-F4B4-60C1-14FF-F7858CCF8630}"/>
                </a:ext>
              </a:extLst>
            </p:cNvPr>
            <p:cNvSpPr/>
            <p:nvPr/>
          </p:nvSpPr>
          <p:spPr>
            <a:xfrm>
              <a:off x="10041255" y="4935854"/>
              <a:ext cx="114300" cy="121920"/>
            </a:xfrm>
            <a:prstGeom prst="rect">
              <a:avLst/>
            </a:prstGeom>
            <a:solidFill>
              <a:srgbClr val="8CBFB1"/>
            </a:solidFill>
            <a:ln>
              <a:solidFill>
                <a:schemeClr val="bg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it-IT" b="1" i="0" cap="none" spc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253" name="Rettangolo 252">
              <a:extLst>
                <a:ext uri="{FF2B5EF4-FFF2-40B4-BE49-F238E27FC236}">
                  <a16:creationId xmlns:a16="http://schemas.microsoft.com/office/drawing/2014/main" id="{745B58AC-73D0-4E5B-F950-317882197E61}"/>
                </a:ext>
              </a:extLst>
            </p:cNvPr>
            <p:cNvSpPr/>
            <p:nvPr/>
          </p:nvSpPr>
          <p:spPr>
            <a:xfrm>
              <a:off x="10155555" y="4935854"/>
              <a:ext cx="114300" cy="121920"/>
            </a:xfrm>
            <a:prstGeom prst="rect">
              <a:avLst/>
            </a:prstGeom>
            <a:solidFill>
              <a:srgbClr val="8CBFB1"/>
            </a:solidFill>
            <a:ln>
              <a:solidFill>
                <a:schemeClr val="bg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it-IT" b="1" i="0" cap="none" spc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254" name="Rettangolo 253">
              <a:extLst>
                <a:ext uri="{FF2B5EF4-FFF2-40B4-BE49-F238E27FC236}">
                  <a16:creationId xmlns:a16="http://schemas.microsoft.com/office/drawing/2014/main" id="{C9ED9730-81EF-90EB-323E-F070A66146C3}"/>
                </a:ext>
              </a:extLst>
            </p:cNvPr>
            <p:cNvSpPr/>
            <p:nvPr/>
          </p:nvSpPr>
          <p:spPr>
            <a:xfrm>
              <a:off x="9812654" y="4935854"/>
              <a:ext cx="114300" cy="121920"/>
            </a:xfrm>
            <a:prstGeom prst="rect">
              <a:avLst/>
            </a:prstGeom>
            <a:solidFill>
              <a:srgbClr val="8CBFB1"/>
            </a:solidFill>
            <a:ln>
              <a:solidFill>
                <a:schemeClr val="bg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it-IT" b="1" i="0" cap="none" spc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255" name="Rettangolo 254">
              <a:extLst>
                <a:ext uri="{FF2B5EF4-FFF2-40B4-BE49-F238E27FC236}">
                  <a16:creationId xmlns:a16="http://schemas.microsoft.com/office/drawing/2014/main" id="{3A052D46-F911-F228-CC9B-E27F186CA48D}"/>
                </a:ext>
              </a:extLst>
            </p:cNvPr>
            <p:cNvSpPr/>
            <p:nvPr/>
          </p:nvSpPr>
          <p:spPr>
            <a:xfrm>
              <a:off x="9926955" y="5065394"/>
              <a:ext cx="114300" cy="121920"/>
            </a:xfrm>
            <a:prstGeom prst="rect">
              <a:avLst/>
            </a:prstGeom>
            <a:solidFill>
              <a:srgbClr val="8CBFB1"/>
            </a:solidFill>
            <a:ln>
              <a:solidFill>
                <a:schemeClr val="bg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it-IT" b="1" i="0" cap="none" spc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256" name="Rettangolo 255">
              <a:extLst>
                <a:ext uri="{FF2B5EF4-FFF2-40B4-BE49-F238E27FC236}">
                  <a16:creationId xmlns:a16="http://schemas.microsoft.com/office/drawing/2014/main" id="{9EC1507E-9118-B25E-C29C-7D1CAD856D19}"/>
                </a:ext>
              </a:extLst>
            </p:cNvPr>
            <p:cNvSpPr/>
            <p:nvPr/>
          </p:nvSpPr>
          <p:spPr>
            <a:xfrm>
              <a:off x="10041255" y="5065394"/>
              <a:ext cx="114300" cy="121920"/>
            </a:xfrm>
            <a:prstGeom prst="rect">
              <a:avLst/>
            </a:prstGeom>
            <a:solidFill>
              <a:srgbClr val="8CBFB1"/>
            </a:solidFill>
            <a:ln>
              <a:solidFill>
                <a:schemeClr val="bg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it-IT" b="1" i="0" cap="none" spc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257" name="Rettangolo 256">
              <a:extLst>
                <a:ext uri="{FF2B5EF4-FFF2-40B4-BE49-F238E27FC236}">
                  <a16:creationId xmlns:a16="http://schemas.microsoft.com/office/drawing/2014/main" id="{C097CF3C-45C6-B831-A5AD-A6FB09488A5D}"/>
                </a:ext>
              </a:extLst>
            </p:cNvPr>
            <p:cNvSpPr/>
            <p:nvPr/>
          </p:nvSpPr>
          <p:spPr>
            <a:xfrm>
              <a:off x="10155555" y="5065394"/>
              <a:ext cx="114300" cy="121920"/>
            </a:xfrm>
            <a:prstGeom prst="rect">
              <a:avLst/>
            </a:prstGeom>
            <a:solidFill>
              <a:srgbClr val="8CBFB1"/>
            </a:solidFill>
            <a:ln>
              <a:solidFill>
                <a:schemeClr val="bg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it-IT" b="1" i="0" cap="none" spc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258" name="Rettangolo 257">
              <a:extLst>
                <a:ext uri="{FF2B5EF4-FFF2-40B4-BE49-F238E27FC236}">
                  <a16:creationId xmlns:a16="http://schemas.microsoft.com/office/drawing/2014/main" id="{4D3D55D3-628A-9A0A-F344-BC036A7251BA}"/>
                </a:ext>
              </a:extLst>
            </p:cNvPr>
            <p:cNvSpPr/>
            <p:nvPr/>
          </p:nvSpPr>
          <p:spPr>
            <a:xfrm>
              <a:off x="9812654" y="5065394"/>
              <a:ext cx="114300" cy="121920"/>
            </a:xfrm>
            <a:prstGeom prst="rect">
              <a:avLst/>
            </a:prstGeom>
            <a:solidFill>
              <a:srgbClr val="8CBFB1"/>
            </a:solidFill>
            <a:ln>
              <a:solidFill>
                <a:schemeClr val="bg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it-IT" b="1" i="0" cap="none" spc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</p:grpSp>
      <p:grpSp>
        <p:nvGrpSpPr>
          <p:cNvPr id="293" name="Gruppo 292">
            <a:extLst>
              <a:ext uri="{FF2B5EF4-FFF2-40B4-BE49-F238E27FC236}">
                <a16:creationId xmlns:a16="http://schemas.microsoft.com/office/drawing/2014/main" id="{C30AEEAE-E112-648E-1D7B-8EC2A78CF2EE}"/>
              </a:ext>
            </a:extLst>
          </p:cNvPr>
          <p:cNvGrpSpPr/>
          <p:nvPr/>
        </p:nvGrpSpPr>
        <p:grpSpPr>
          <a:xfrm>
            <a:off x="7038974" y="4211954"/>
            <a:ext cx="459106" cy="1028700"/>
            <a:chOff x="9812654" y="4158614"/>
            <a:chExt cx="459106" cy="1028700"/>
          </a:xfrm>
        </p:grpSpPr>
        <p:sp>
          <p:nvSpPr>
            <p:cNvPr id="294" name="Rettangolo 293">
              <a:extLst>
                <a:ext uri="{FF2B5EF4-FFF2-40B4-BE49-F238E27FC236}">
                  <a16:creationId xmlns:a16="http://schemas.microsoft.com/office/drawing/2014/main" id="{4991B336-95AB-3F44-0251-B7C17D7EEF1A}"/>
                </a:ext>
              </a:extLst>
            </p:cNvPr>
            <p:cNvSpPr/>
            <p:nvPr/>
          </p:nvSpPr>
          <p:spPr>
            <a:xfrm>
              <a:off x="9814560" y="4160520"/>
              <a:ext cx="457200" cy="838200"/>
            </a:xfrm>
            <a:prstGeom prst="rect">
              <a:avLst/>
            </a:prstGeom>
            <a:solidFill>
              <a:srgbClr val="8CBFB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it-IT" b="1" i="0" cap="none" spc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295" name="Rettangolo 294">
              <a:extLst>
                <a:ext uri="{FF2B5EF4-FFF2-40B4-BE49-F238E27FC236}">
                  <a16:creationId xmlns:a16="http://schemas.microsoft.com/office/drawing/2014/main" id="{4C0CAFD0-FD7E-ED1E-ED31-FAAB39A09B32}"/>
                </a:ext>
              </a:extLst>
            </p:cNvPr>
            <p:cNvSpPr/>
            <p:nvPr/>
          </p:nvSpPr>
          <p:spPr>
            <a:xfrm>
              <a:off x="9926955" y="4158615"/>
              <a:ext cx="114300" cy="121920"/>
            </a:xfrm>
            <a:prstGeom prst="rect">
              <a:avLst/>
            </a:prstGeom>
            <a:solidFill>
              <a:srgbClr val="8CBFB1"/>
            </a:solidFill>
            <a:ln>
              <a:solidFill>
                <a:schemeClr val="bg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it-IT" b="1" i="0" cap="none" spc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296" name="Rettangolo 295">
              <a:extLst>
                <a:ext uri="{FF2B5EF4-FFF2-40B4-BE49-F238E27FC236}">
                  <a16:creationId xmlns:a16="http://schemas.microsoft.com/office/drawing/2014/main" id="{8EEBD336-D73E-07EB-62B0-E1E308420D4B}"/>
                </a:ext>
              </a:extLst>
            </p:cNvPr>
            <p:cNvSpPr/>
            <p:nvPr/>
          </p:nvSpPr>
          <p:spPr>
            <a:xfrm>
              <a:off x="10041255" y="4158615"/>
              <a:ext cx="114300" cy="121920"/>
            </a:xfrm>
            <a:prstGeom prst="rect">
              <a:avLst/>
            </a:prstGeom>
            <a:solidFill>
              <a:srgbClr val="8CBFB1"/>
            </a:solidFill>
            <a:ln>
              <a:solidFill>
                <a:schemeClr val="bg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it-IT" b="1" i="0" cap="none" spc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297" name="Rettangolo 296">
              <a:extLst>
                <a:ext uri="{FF2B5EF4-FFF2-40B4-BE49-F238E27FC236}">
                  <a16:creationId xmlns:a16="http://schemas.microsoft.com/office/drawing/2014/main" id="{ADF50161-F9A4-33AF-0818-75D7424B1E99}"/>
                </a:ext>
              </a:extLst>
            </p:cNvPr>
            <p:cNvSpPr/>
            <p:nvPr/>
          </p:nvSpPr>
          <p:spPr>
            <a:xfrm>
              <a:off x="10155555" y="4158615"/>
              <a:ext cx="114300" cy="121920"/>
            </a:xfrm>
            <a:prstGeom prst="rect">
              <a:avLst/>
            </a:prstGeom>
            <a:solidFill>
              <a:srgbClr val="8CBFB1"/>
            </a:solidFill>
            <a:ln>
              <a:solidFill>
                <a:schemeClr val="bg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it-IT" b="1" i="0" cap="none" spc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298" name="Rettangolo 297">
              <a:extLst>
                <a:ext uri="{FF2B5EF4-FFF2-40B4-BE49-F238E27FC236}">
                  <a16:creationId xmlns:a16="http://schemas.microsoft.com/office/drawing/2014/main" id="{BC0E1803-9E35-9CFB-3240-3C4585702825}"/>
                </a:ext>
              </a:extLst>
            </p:cNvPr>
            <p:cNvSpPr/>
            <p:nvPr/>
          </p:nvSpPr>
          <p:spPr>
            <a:xfrm>
              <a:off x="9812654" y="4158614"/>
              <a:ext cx="114300" cy="121920"/>
            </a:xfrm>
            <a:prstGeom prst="rect">
              <a:avLst/>
            </a:prstGeom>
            <a:solidFill>
              <a:srgbClr val="8CBFB1"/>
            </a:solidFill>
            <a:ln>
              <a:solidFill>
                <a:schemeClr val="bg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it-IT" b="1" i="0" cap="none" spc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299" name="Rettangolo 298">
              <a:extLst>
                <a:ext uri="{FF2B5EF4-FFF2-40B4-BE49-F238E27FC236}">
                  <a16:creationId xmlns:a16="http://schemas.microsoft.com/office/drawing/2014/main" id="{6237EDE8-47A0-F38E-0500-3C2B7754F136}"/>
                </a:ext>
              </a:extLst>
            </p:cNvPr>
            <p:cNvSpPr/>
            <p:nvPr/>
          </p:nvSpPr>
          <p:spPr>
            <a:xfrm>
              <a:off x="9926955" y="4288154"/>
              <a:ext cx="114300" cy="121920"/>
            </a:xfrm>
            <a:prstGeom prst="rect">
              <a:avLst/>
            </a:prstGeom>
            <a:solidFill>
              <a:srgbClr val="8CBFB1"/>
            </a:solidFill>
            <a:ln>
              <a:solidFill>
                <a:schemeClr val="bg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it-IT" b="1" i="0" cap="none" spc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300" name="Rettangolo 299">
              <a:extLst>
                <a:ext uri="{FF2B5EF4-FFF2-40B4-BE49-F238E27FC236}">
                  <a16:creationId xmlns:a16="http://schemas.microsoft.com/office/drawing/2014/main" id="{DB63C765-3803-D2C2-0ADC-BC37A21A7B05}"/>
                </a:ext>
              </a:extLst>
            </p:cNvPr>
            <p:cNvSpPr/>
            <p:nvPr/>
          </p:nvSpPr>
          <p:spPr>
            <a:xfrm>
              <a:off x="10041255" y="4288154"/>
              <a:ext cx="114300" cy="121920"/>
            </a:xfrm>
            <a:prstGeom prst="rect">
              <a:avLst/>
            </a:prstGeom>
            <a:solidFill>
              <a:srgbClr val="8CBFB1"/>
            </a:solidFill>
            <a:ln>
              <a:solidFill>
                <a:schemeClr val="bg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it-IT" b="1" i="0" cap="none" spc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301" name="Rettangolo 300">
              <a:extLst>
                <a:ext uri="{FF2B5EF4-FFF2-40B4-BE49-F238E27FC236}">
                  <a16:creationId xmlns:a16="http://schemas.microsoft.com/office/drawing/2014/main" id="{1C47063B-2585-5FDC-CA04-DCAAF19CE828}"/>
                </a:ext>
              </a:extLst>
            </p:cNvPr>
            <p:cNvSpPr/>
            <p:nvPr/>
          </p:nvSpPr>
          <p:spPr>
            <a:xfrm>
              <a:off x="10155555" y="4288154"/>
              <a:ext cx="114300" cy="121920"/>
            </a:xfrm>
            <a:prstGeom prst="rect">
              <a:avLst/>
            </a:prstGeom>
            <a:solidFill>
              <a:srgbClr val="8CBFB1"/>
            </a:solidFill>
            <a:ln>
              <a:solidFill>
                <a:schemeClr val="bg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it-IT" b="1" i="0" cap="none" spc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302" name="Rettangolo 301">
              <a:extLst>
                <a:ext uri="{FF2B5EF4-FFF2-40B4-BE49-F238E27FC236}">
                  <a16:creationId xmlns:a16="http://schemas.microsoft.com/office/drawing/2014/main" id="{AEC27225-4FA9-4A71-500A-314081A689B5}"/>
                </a:ext>
              </a:extLst>
            </p:cNvPr>
            <p:cNvSpPr/>
            <p:nvPr/>
          </p:nvSpPr>
          <p:spPr>
            <a:xfrm>
              <a:off x="9812654" y="4288154"/>
              <a:ext cx="114300" cy="121920"/>
            </a:xfrm>
            <a:prstGeom prst="rect">
              <a:avLst/>
            </a:prstGeom>
            <a:solidFill>
              <a:srgbClr val="8CBFB1"/>
            </a:solidFill>
            <a:ln>
              <a:solidFill>
                <a:schemeClr val="bg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it-IT" b="1" i="0" cap="none" spc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303" name="Rettangolo 302">
              <a:extLst>
                <a:ext uri="{FF2B5EF4-FFF2-40B4-BE49-F238E27FC236}">
                  <a16:creationId xmlns:a16="http://schemas.microsoft.com/office/drawing/2014/main" id="{89DD2B2A-DB76-68E7-F98B-00668D24AE66}"/>
                </a:ext>
              </a:extLst>
            </p:cNvPr>
            <p:cNvSpPr/>
            <p:nvPr/>
          </p:nvSpPr>
          <p:spPr>
            <a:xfrm>
              <a:off x="9926955" y="4417694"/>
              <a:ext cx="114300" cy="121920"/>
            </a:xfrm>
            <a:prstGeom prst="rect">
              <a:avLst/>
            </a:prstGeom>
            <a:solidFill>
              <a:srgbClr val="8CBFB1"/>
            </a:solidFill>
            <a:ln>
              <a:solidFill>
                <a:schemeClr val="bg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it-IT" b="1" i="0" cap="none" spc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304" name="Rettangolo 303">
              <a:extLst>
                <a:ext uri="{FF2B5EF4-FFF2-40B4-BE49-F238E27FC236}">
                  <a16:creationId xmlns:a16="http://schemas.microsoft.com/office/drawing/2014/main" id="{69356768-DD94-F2F6-C2F3-B323573D0EC9}"/>
                </a:ext>
              </a:extLst>
            </p:cNvPr>
            <p:cNvSpPr/>
            <p:nvPr/>
          </p:nvSpPr>
          <p:spPr>
            <a:xfrm>
              <a:off x="10041255" y="4417694"/>
              <a:ext cx="114300" cy="121920"/>
            </a:xfrm>
            <a:prstGeom prst="rect">
              <a:avLst/>
            </a:prstGeom>
            <a:solidFill>
              <a:srgbClr val="8CBFB1"/>
            </a:solidFill>
            <a:ln>
              <a:solidFill>
                <a:schemeClr val="bg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it-IT" b="1" i="0" cap="none" spc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305" name="Rettangolo 304">
              <a:extLst>
                <a:ext uri="{FF2B5EF4-FFF2-40B4-BE49-F238E27FC236}">
                  <a16:creationId xmlns:a16="http://schemas.microsoft.com/office/drawing/2014/main" id="{BF9EEAD7-3B3A-E013-2E77-F69865A8D14B}"/>
                </a:ext>
              </a:extLst>
            </p:cNvPr>
            <p:cNvSpPr/>
            <p:nvPr/>
          </p:nvSpPr>
          <p:spPr>
            <a:xfrm>
              <a:off x="10155555" y="4417694"/>
              <a:ext cx="114300" cy="121920"/>
            </a:xfrm>
            <a:prstGeom prst="rect">
              <a:avLst/>
            </a:prstGeom>
            <a:solidFill>
              <a:srgbClr val="8CBFB1"/>
            </a:solidFill>
            <a:ln>
              <a:solidFill>
                <a:schemeClr val="bg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it-IT" b="1" i="0" cap="none" spc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306" name="Rettangolo 305">
              <a:extLst>
                <a:ext uri="{FF2B5EF4-FFF2-40B4-BE49-F238E27FC236}">
                  <a16:creationId xmlns:a16="http://schemas.microsoft.com/office/drawing/2014/main" id="{1D594DCB-3419-9A49-0EE8-D48A688FA297}"/>
                </a:ext>
              </a:extLst>
            </p:cNvPr>
            <p:cNvSpPr/>
            <p:nvPr/>
          </p:nvSpPr>
          <p:spPr>
            <a:xfrm>
              <a:off x="9812654" y="4417694"/>
              <a:ext cx="114300" cy="121920"/>
            </a:xfrm>
            <a:prstGeom prst="rect">
              <a:avLst/>
            </a:prstGeom>
            <a:solidFill>
              <a:srgbClr val="8CBFB1"/>
            </a:solidFill>
            <a:ln>
              <a:solidFill>
                <a:schemeClr val="bg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it-IT" b="1" i="0" cap="none" spc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307" name="Rettangolo 306">
              <a:extLst>
                <a:ext uri="{FF2B5EF4-FFF2-40B4-BE49-F238E27FC236}">
                  <a16:creationId xmlns:a16="http://schemas.microsoft.com/office/drawing/2014/main" id="{D7E8E348-AC13-A648-FDD4-DF5F3398DAA1}"/>
                </a:ext>
              </a:extLst>
            </p:cNvPr>
            <p:cNvSpPr/>
            <p:nvPr/>
          </p:nvSpPr>
          <p:spPr>
            <a:xfrm>
              <a:off x="9926955" y="4547234"/>
              <a:ext cx="114300" cy="121920"/>
            </a:xfrm>
            <a:prstGeom prst="rect">
              <a:avLst/>
            </a:prstGeom>
            <a:solidFill>
              <a:srgbClr val="8CBFB1"/>
            </a:solidFill>
            <a:ln>
              <a:solidFill>
                <a:schemeClr val="bg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it-IT" b="1" i="0" cap="none" spc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308" name="Rettangolo 307">
              <a:extLst>
                <a:ext uri="{FF2B5EF4-FFF2-40B4-BE49-F238E27FC236}">
                  <a16:creationId xmlns:a16="http://schemas.microsoft.com/office/drawing/2014/main" id="{1FCDAD69-5B48-E65F-216D-B34BD7EF4DEF}"/>
                </a:ext>
              </a:extLst>
            </p:cNvPr>
            <p:cNvSpPr/>
            <p:nvPr/>
          </p:nvSpPr>
          <p:spPr>
            <a:xfrm>
              <a:off x="10041255" y="4547234"/>
              <a:ext cx="114300" cy="121920"/>
            </a:xfrm>
            <a:prstGeom prst="rect">
              <a:avLst/>
            </a:prstGeom>
            <a:solidFill>
              <a:srgbClr val="8CBFB1"/>
            </a:solidFill>
            <a:ln>
              <a:solidFill>
                <a:schemeClr val="bg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it-IT" b="1" i="0" cap="none" spc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309" name="Rettangolo 308">
              <a:extLst>
                <a:ext uri="{FF2B5EF4-FFF2-40B4-BE49-F238E27FC236}">
                  <a16:creationId xmlns:a16="http://schemas.microsoft.com/office/drawing/2014/main" id="{D501CD29-9AA6-F72D-F474-4D245CD14A90}"/>
                </a:ext>
              </a:extLst>
            </p:cNvPr>
            <p:cNvSpPr/>
            <p:nvPr/>
          </p:nvSpPr>
          <p:spPr>
            <a:xfrm>
              <a:off x="10155555" y="4547234"/>
              <a:ext cx="114300" cy="121920"/>
            </a:xfrm>
            <a:prstGeom prst="rect">
              <a:avLst/>
            </a:prstGeom>
            <a:solidFill>
              <a:srgbClr val="8CBFB1"/>
            </a:solidFill>
            <a:ln>
              <a:solidFill>
                <a:schemeClr val="bg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it-IT" b="1" i="0" cap="none" spc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310" name="Rettangolo 309">
              <a:extLst>
                <a:ext uri="{FF2B5EF4-FFF2-40B4-BE49-F238E27FC236}">
                  <a16:creationId xmlns:a16="http://schemas.microsoft.com/office/drawing/2014/main" id="{7CD7813E-BEDB-B836-E43E-714A8F801F0B}"/>
                </a:ext>
              </a:extLst>
            </p:cNvPr>
            <p:cNvSpPr/>
            <p:nvPr/>
          </p:nvSpPr>
          <p:spPr>
            <a:xfrm>
              <a:off x="9812654" y="4547234"/>
              <a:ext cx="114300" cy="121920"/>
            </a:xfrm>
            <a:prstGeom prst="rect">
              <a:avLst/>
            </a:prstGeom>
            <a:solidFill>
              <a:srgbClr val="8CBFB1"/>
            </a:solidFill>
            <a:ln>
              <a:solidFill>
                <a:schemeClr val="bg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it-IT" b="1" i="0" cap="none" spc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311" name="Rettangolo 310">
              <a:extLst>
                <a:ext uri="{FF2B5EF4-FFF2-40B4-BE49-F238E27FC236}">
                  <a16:creationId xmlns:a16="http://schemas.microsoft.com/office/drawing/2014/main" id="{763DB666-BE37-9012-EB2B-C4C3E9217948}"/>
                </a:ext>
              </a:extLst>
            </p:cNvPr>
            <p:cNvSpPr/>
            <p:nvPr/>
          </p:nvSpPr>
          <p:spPr>
            <a:xfrm>
              <a:off x="9926955" y="4676775"/>
              <a:ext cx="114300" cy="121920"/>
            </a:xfrm>
            <a:prstGeom prst="rect">
              <a:avLst/>
            </a:prstGeom>
            <a:solidFill>
              <a:srgbClr val="8CBFB1"/>
            </a:solidFill>
            <a:ln>
              <a:solidFill>
                <a:schemeClr val="bg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it-IT" b="1" i="0" cap="none" spc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312" name="Rettangolo 311">
              <a:extLst>
                <a:ext uri="{FF2B5EF4-FFF2-40B4-BE49-F238E27FC236}">
                  <a16:creationId xmlns:a16="http://schemas.microsoft.com/office/drawing/2014/main" id="{DEE93F17-DB59-92A1-A21F-2EC4DBBDA342}"/>
                </a:ext>
              </a:extLst>
            </p:cNvPr>
            <p:cNvSpPr/>
            <p:nvPr/>
          </p:nvSpPr>
          <p:spPr>
            <a:xfrm>
              <a:off x="10041255" y="4676775"/>
              <a:ext cx="114300" cy="121920"/>
            </a:xfrm>
            <a:prstGeom prst="rect">
              <a:avLst/>
            </a:prstGeom>
            <a:solidFill>
              <a:srgbClr val="8CBFB1"/>
            </a:solidFill>
            <a:ln>
              <a:solidFill>
                <a:schemeClr val="bg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it-IT" b="1" i="0" cap="none" spc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313" name="Rettangolo 312">
              <a:extLst>
                <a:ext uri="{FF2B5EF4-FFF2-40B4-BE49-F238E27FC236}">
                  <a16:creationId xmlns:a16="http://schemas.microsoft.com/office/drawing/2014/main" id="{9368B0D9-7479-1B8F-9ACF-52D4E4061A46}"/>
                </a:ext>
              </a:extLst>
            </p:cNvPr>
            <p:cNvSpPr/>
            <p:nvPr/>
          </p:nvSpPr>
          <p:spPr>
            <a:xfrm>
              <a:off x="10155555" y="4676775"/>
              <a:ext cx="114300" cy="121920"/>
            </a:xfrm>
            <a:prstGeom prst="rect">
              <a:avLst/>
            </a:prstGeom>
            <a:solidFill>
              <a:srgbClr val="8CBFB1"/>
            </a:solidFill>
            <a:ln>
              <a:solidFill>
                <a:schemeClr val="bg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it-IT" b="1" i="0" cap="none" spc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314" name="Rettangolo 313">
              <a:extLst>
                <a:ext uri="{FF2B5EF4-FFF2-40B4-BE49-F238E27FC236}">
                  <a16:creationId xmlns:a16="http://schemas.microsoft.com/office/drawing/2014/main" id="{31320E62-EFBE-AFEB-0E0E-50B22C0701C3}"/>
                </a:ext>
              </a:extLst>
            </p:cNvPr>
            <p:cNvSpPr/>
            <p:nvPr/>
          </p:nvSpPr>
          <p:spPr>
            <a:xfrm>
              <a:off x="9812654" y="4676774"/>
              <a:ext cx="114300" cy="121920"/>
            </a:xfrm>
            <a:prstGeom prst="rect">
              <a:avLst/>
            </a:prstGeom>
            <a:solidFill>
              <a:srgbClr val="8CBFB1"/>
            </a:solidFill>
            <a:ln>
              <a:solidFill>
                <a:schemeClr val="bg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it-IT" b="1" i="0" cap="none" spc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315" name="Rettangolo 314">
              <a:extLst>
                <a:ext uri="{FF2B5EF4-FFF2-40B4-BE49-F238E27FC236}">
                  <a16:creationId xmlns:a16="http://schemas.microsoft.com/office/drawing/2014/main" id="{EB3009BE-8CE0-50B8-14DA-42BA5B15E2D0}"/>
                </a:ext>
              </a:extLst>
            </p:cNvPr>
            <p:cNvSpPr/>
            <p:nvPr/>
          </p:nvSpPr>
          <p:spPr>
            <a:xfrm>
              <a:off x="9926955" y="4806314"/>
              <a:ext cx="114300" cy="121920"/>
            </a:xfrm>
            <a:prstGeom prst="rect">
              <a:avLst/>
            </a:prstGeom>
            <a:solidFill>
              <a:srgbClr val="8CBFB1"/>
            </a:solidFill>
            <a:ln>
              <a:solidFill>
                <a:schemeClr val="bg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it-IT" b="1" i="0" cap="none" spc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316" name="Rettangolo 315">
              <a:extLst>
                <a:ext uri="{FF2B5EF4-FFF2-40B4-BE49-F238E27FC236}">
                  <a16:creationId xmlns:a16="http://schemas.microsoft.com/office/drawing/2014/main" id="{DEA8E3F5-EF97-65BE-DB33-0B88A3E00437}"/>
                </a:ext>
              </a:extLst>
            </p:cNvPr>
            <p:cNvSpPr/>
            <p:nvPr/>
          </p:nvSpPr>
          <p:spPr>
            <a:xfrm>
              <a:off x="10041255" y="4806314"/>
              <a:ext cx="114300" cy="121920"/>
            </a:xfrm>
            <a:prstGeom prst="rect">
              <a:avLst/>
            </a:prstGeom>
            <a:solidFill>
              <a:srgbClr val="8CBFB1"/>
            </a:solidFill>
            <a:ln>
              <a:solidFill>
                <a:schemeClr val="bg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it-IT" b="1" i="0" cap="none" spc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317" name="Rettangolo 316">
              <a:extLst>
                <a:ext uri="{FF2B5EF4-FFF2-40B4-BE49-F238E27FC236}">
                  <a16:creationId xmlns:a16="http://schemas.microsoft.com/office/drawing/2014/main" id="{6AD302DA-97FA-5EB3-1D83-E2F9790AD423}"/>
                </a:ext>
              </a:extLst>
            </p:cNvPr>
            <p:cNvSpPr/>
            <p:nvPr/>
          </p:nvSpPr>
          <p:spPr>
            <a:xfrm>
              <a:off x="10155555" y="4806314"/>
              <a:ext cx="114300" cy="121920"/>
            </a:xfrm>
            <a:prstGeom prst="rect">
              <a:avLst/>
            </a:prstGeom>
            <a:solidFill>
              <a:srgbClr val="8CBFB1"/>
            </a:solidFill>
            <a:ln>
              <a:solidFill>
                <a:schemeClr val="bg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it-IT" b="1" i="0" cap="none" spc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318" name="Rettangolo 317">
              <a:extLst>
                <a:ext uri="{FF2B5EF4-FFF2-40B4-BE49-F238E27FC236}">
                  <a16:creationId xmlns:a16="http://schemas.microsoft.com/office/drawing/2014/main" id="{B254506D-EFC3-CAB8-193C-3555D0AD90BC}"/>
                </a:ext>
              </a:extLst>
            </p:cNvPr>
            <p:cNvSpPr/>
            <p:nvPr/>
          </p:nvSpPr>
          <p:spPr>
            <a:xfrm>
              <a:off x="9812654" y="4806314"/>
              <a:ext cx="114300" cy="121920"/>
            </a:xfrm>
            <a:prstGeom prst="rect">
              <a:avLst/>
            </a:prstGeom>
            <a:solidFill>
              <a:srgbClr val="8CBFB1"/>
            </a:solidFill>
            <a:ln>
              <a:solidFill>
                <a:schemeClr val="bg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it-IT" b="1" i="0" cap="none" spc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319" name="Rettangolo 318">
              <a:extLst>
                <a:ext uri="{FF2B5EF4-FFF2-40B4-BE49-F238E27FC236}">
                  <a16:creationId xmlns:a16="http://schemas.microsoft.com/office/drawing/2014/main" id="{AD79E095-AEBD-A8D8-9451-B298DD259AE4}"/>
                </a:ext>
              </a:extLst>
            </p:cNvPr>
            <p:cNvSpPr/>
            <p:nvPr/>
          </p:nvSpPr>
          <p:spPr>
            <a:xfrm>
              <a:off x="9926955" y="4935854"/>
              <a:ext cx="114300" cy="121920"/>
            </a:xfrm>
            <a:prstGeom prst="rect">
              <a:avLst/>
            </a:prstGeom>
            <a:solidFill>
              <a:srgbClr val="8CBFB1"/>
            </a:solidFill>
            <a:ln>
              <a:solidFill>
                <a:schemeClr val="bg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it-IT" b="1" i="0" cap="none" spc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320" name="Rettangolo 319">
              <a:extLst>
                <a:ext uri="{FF2B5EF4-FFF2-40B4-BE49-F238E27FC236}">
                  <a16:creationId xmlns:a16="http://schemas.microsoft.com/office/drawing/2014/main" id="{2433A3A6-1DA5-8298-77C2-650F3268E625}"/>
                </a:ext>
              </a:extLst>
            </p:cNvPr>
            <p:cNvSpPr/>
            <p:nvPr/>
          </p:nvSpPr>
          <p:spPr>
            <a:xfrm>
              <a:off x="10041255" y="4935854"/>
              <a:ext cx="114300" cy="121920"/>
            </a:xfrm>
            <a:prstGeom prst="rect">
              <a:avLst/>
            </a:prstGeom>
            <a:solidFill>
              <a:srgbClr val="8CBFB1"/>
            </a:solidFill>
            <a:ln>
              <a:solidFill>
                <a:schemeClr val="bg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it-IT" b="1" i="0" cap="none" spc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321" name="Rettangolo 320">
              <a:extLst>
                <a:ext uri="{FF2B5EF4-FFF2-40B4-BE49-F238E27FC236}">
                  <a16:creationId xmlns:a16="http://schemas.microsoft.com/office/drawing/2014/main" id="{52C7A146-8696-F3BA-88C7-EF5CF2E2C850}"/>
                </a:ext>
              </a:extLst>
            </p:cNvPr>
            <p:cNvSpPr/>
            <p:nvPr/>
          </p:nvSpPr>
          <p:spPr>
            <a:xfrm>
              <a:off x="10155555" y="4935854"/>
              <a:ext cx="114300" cy="121920"/>
            </a:xfrm>
            <a:prstGeom prst="rect">
              <a:avLst/>
            </a:prstGeom>
            <a:solidFill>
              <a:srgbClr val="8CBFB1"/>
            </a:solidFill>
            <a:ln>
              <a:solidFill>
                <a:schemeClr val="bg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it-IT" b="1" i="0" cap="none" spc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322" name="Rettangolo 321">
              <a:extLst>
                <a:ext uri="{FF2B5EF4-FFF2-40B4-BE49-F238E27FC236}">
                  <a16:creationId xmlns:a16="http://schemas.microsoft.com/office/drawing/2014/main" id="{7E0F4E9F-89EB-A57E-2D1A-7D4E5ECC249D}"/>
                </a:ext>
              </a:extLst>
            </p:cNvPr>
            <p:cNvSpPr/>
            <p:nvPr/>
          </p:nvSpPr>
          <p:spPr>
            <a:xfrm>
              <a:off x="9812654" y="4935854"/>
              <a:ext cx="114300" cy="121920"/>
            </a:xfrm>
            <a:prstGeom prst="rect">
              <a:avLst/>
            </a:prstGeom>
            <a:solidFill>
              <a:srgbClr val="8CBFB1"/>
            </a:solidFill>
            <a:ln>
              <a:solidFill>
                <a:schemeClr val="bg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it-IT" b="1" i="0" cap="none" spc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323" name="Rettangolo 322">
              <a:extLst>
                <a:ext uri="{FF2B5EF4-FFF2-40B4-BE49-F238E27FC236}">
                  <a16:creationId xmlns:a16="http://schemas.microsoft.com/office/drawing/2014/main" id="{6CDA357D-DE13-A383-44D5-54A78F4AF379}"/>
                </a:ext>
              </a:extLst>
            </p:cNvPr>
            <p:cNvSpPr/>
            <p:nvPr/>
          </p:nvSpPr>
          <p:spPr>
            <a:xfrm>
              <a:off x="9926955" y="5065394"/>
              <a:ext cx="114300" cy="121920"/>
            </a:xfrm>
            <a:prstGeom prst="rect">
              <a:avLst/>
            </a:prstGeom>
            <a:solidFill>
              <a:srgbClr val="8CBFB1"/>
            </a:solidFill>
            <a:ln>
              <a:solidFill>
                <a:schemeClr val="bg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it-IT" b="1" i="0" cap="none" spc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324" name="Rettangolo 323">
              <a:extLst>
                <a:ext uri="{FF2B5EF4-FFF2-40B4-BE49-F238E27FC236}">
                  <a16:creationId xmlns:a16="http://schemas.microsoft.com/office/drawing/2014/main" id="{A2DC0891-CC66-26F7-06A8-383D58789946}"/>
                </a:ext>
              </a:extLst>
            </p:cNvPr>
            <p:cNvSpPr/>
            <p:nvPr/>
          </p:nvSpPr>
          <p:spPr>
            <a:xfrm>
              <a:off x="10041255" y="5065394"/>
              <a:ext cx="114300" cy="121920"/>
            </a:xfrm>
            <a:prstGeom prst="rect">
              <a:avLst/>
            </a:prstGeom>
            <a:solidFill>
              <a:srgbClr val="8CBFB1"/>
            </a:solidFill>
            <a:ln>
              <a:solidFill>
                <a:schemeClr val="bg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it-IT" b="1" i="0" cap="none" spc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325" name="Rettangolo 324">
              <a:extLst>
                <a:ext uri="{FF2B5EF4-FFF2-40B4-BE49-F238E27FC236}">
                  <a16:creationId xmlns:a16="http://schemas.microsoft.com/office/drawing/2014/main" id="{DAE7D3D7-C6D6-5C47-2FE6-8A46935B6140}"/>
                </a:ext>
              </a:extLst>
            </p:cNvPr>
            <p:cNvSpPr/>
            <p:nvPr/>
          </p:nvSpPr>
          <p:spPr>
            <a:xfrm>
              <a:off x="10155555" y="5065394"/>
              <a:ext cx="114300" cy="121920"/>
            </a:xfrm>
            <a:prstGeom prst="rect">
              <a:avLst/>
            </a:prstGeom>
            <a:solidFill>
              <a:srgbClr val="8CBFB1"/>
            </a:solidFill>
            <a:ln>
              <a:solidFill>
                <a:schemeClr val="bg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it-IT" b="1" i="0" cap="none" spc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326" name="Rettangolo 325">
              <a:extLst>
                <a:ext uri="{FF2B5EF4-FFF2-40B4-BE49-F238E27FC236}">
                  <a16:creationId xmlns:a16="http://schemas.microsoft.com/office/drawing/2014/main" id="{84CD9A95-A52F-4688-8ED3-51BDA5C4353B}"/>
                </a:ext>
              </a:extLst>
            </p:cNvPr>
            <p:cNvSpPr/>
            <p:nvPr/>
          </p:nvSpPr>
          <p:spPr>
            <a:xfrm>
              <a:off x="9812654" y="5065394"/>
              <a:ext cx="114300" cy="121920"/>
            </a:xfrm>
            <a:prstGeom prst="rect">
              <a:avLst/>
            </a:prstGeom>
            <a:solidFill>
              <a:srgbClr val="8CBFB1"/>
            </a:solidFill>
            <a:ln>
              <a:solidFill>
                <a:schemeClr val="bg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it-IT" b="1" i="0" cap="none" spc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</p:grpSp>
      <p:sp>
        <p:nvSpPr>
          <p:cNvPr id="463" name="Rettangolo 462">
            <a:extLst>
              <a:ext uri="{FF2B5EF4-FFF2-40B4-BE49-F238E27FC236}">
                <a16:creationId xmlns:a16="http://schemas.microsoft.com/office/drawing/2014/main" id="{8C88EE90-4249-32DF-F35F-604DA5974070}"/>
              </a:ext>
            </a:extLst>
          </p:cNvPr>
          <p:cNvSpPr/>
          <p:nvPr/>
        </p:nvSpPr>
        <p:spPr>
          <a:xfrm>
            <a:off x="7519035" y="4082415"/>
            <a:ext cx="114300" cy="12192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t-IT" b="1" i="0" cap="none" spc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464" name="Rettangolo 463">
            <a:extLst>
              <a:ext uri="{FF2B5EF4-FFF2-40B4-BE49-F238E27FC236}">
                <a16:creationId xmlns:a16="http://schemas.microsoft.com/office/drawing/2014/main" id="{6BC173CB-FCAE-C9E2-B97B-127678DA4135}"/>
              </a:ext>
            </a:extLst>
          </p:cNvPr>
          <p:cNvSpPr/>
          <p:nvPr/>
        </p:nvSpPr>
        <p:spPr>
          <a:xfrm>
            <a:off x="7999095" y="4082415"/>
            <a:ext cx="114300" cy="12192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t-IT" b="1" i="0" cap="none" spc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465" name="Rettangolo 464">
            <a:extLst>
              <a:ext uri="{FF2B5EF4-FFF2-40B4-BE49-F238E27FC236}">
                <a16:creationId xmlns:a16="http://schemas.microsoft.com/office/drawing/2014/main" id="{EC04EC93-2277-828E-132D-D572322C9273}"/>
              </a:ext>
            </a:extLst>
          </p:cNvPr>
          <p:cNvSpPr/>
          <p:nvPr/>
        </p:nvSpPr>
        <p:spPr>
          <a:xfrm>
            <a:off x="8479155" y="4082415"/>
            <a:ext cx="114300" cy="12192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t-IT" b="1" i="0" cap="none" spc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466" name="Rettangolo 465">
            <a:extLst>
              <a:ext uri="{FF2B5EF4-FFF2-40B4-BE49-F238E27FC236}">
                <a16:creationId xmlns:a16="http://schemas.microsoft.com/office/drawing/2014/main" id="{A82BE80B-2964-FC8F-9A6E-A5FE4142AFF7}"/>
              </a:ext>
            </a:extLst>
          </p:cNvPr>
          <p:cNvSpPr/>
          <p:nvPr/>
        </p:nvSpPr>
        <p:spPr>
          <a:xfrm>
            <a:off x="7038974" y="4082414"/>
            <a:ext cx="114300" cy="12192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t-IT" b="1" i="0" cap="none" spc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467" name="Content Placeholder 3">
            <a:extLst>
              <a:ext uri="{FF2B5EF4-FFF2-40B4-BE49-F238E27FC236}">
                <a16:creationId xmlns:a16="http://schemas.microsoft.com/office/drawing/2014/main" id="{DABE2E54-38DF-5BB3-2CFA-06B47DEA9BE6}"/>
              </a:ext>
            </a:extLst>
          </p:cNvPr>
          <p:cNvSpPr>
            <a:spLocks noGrp="1"/>
          </p:cNvSpPr>
          <p:nvPr/>
        </p:nvSpPr>
        <p:spPr>
          <a:xfrm>
            <a:off x="7875544" y="3718533"/>
            <a:ext cx="548350" cy="289411"/>
          </a:xfrm>
          <a:prstGeom prst="rect">
            <a:avLst/>
          </a:prstGeom>
        </p:spPr>
        <p:txBody>
          <a:bodyPr vert="horz" lIns="0" tIns="46800" rIns="0" bIns="45720" rtlCol="0" anchor="t">
            <a:normAutofit/>
          </a:bodyPr>
          <a:lstStyle>
            <a:lvl1pPr marL="288004" indent="-288004" algn="l" defTabSz="72000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SzPct val="90000"/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504000" indent="-216004" algn="l" defTabSz="72000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2pPr>
            <a:lvl3pPr marL="720000" indent="-216004" algn="l" defTabSz="864017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3pPr>
            <a:lvl4pPr marL="936000" indent="-216004" algn="l" defTabSz="864017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4pPr>
            <a:lvl5pPr marL="1152000" indent="-216004" algn="l" defTabSz="864017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1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5pPr>
            <a:lvl6pPr marL="2376046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8054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40062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72070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7655" indent="0">
              <a:buClr>
                <a:srgbClr val="000000"/>
              </a:buClr>
              <a:buNone/>
            </a:pPr>
            <a:r>
              <a:rPr lang="en-US" sz="1200">
                <a:latin typeface="Calibri"/>
                <a:ea typeface="Roboto Light"/>
                <a:cs typeface="Roboto Light"/>
              </a:rPr>
              <a:t>L1</a:t>
            </a:r>
          </a:p>
          <a:p>
            <a:pPr marL="503555" lvl="1" indent="-215900">
              <a:buClr>
                <a:schemeClr val="tx1"/>
              </a:buClr>
            </a:pPr>
            <a:endParaRPr lang="en-US" sz="2540">
              <a:latin typeface="Calibri Light"/>
            </a:endParaRPr>
          </a:p>
          <a:p>
            <a:pPr marL="503555" lvl="1" indent="-215900">
              <a:buClr>
                <a:schemeClr val="tx1"/>
              </a:buClr>
            </a:pPr>
            <a:endParaRPr lang="en-US" sz="2540">
              <a:latin typeface="Calibri Light"/>
            </a:endParaRPr>
          </a:p>
        </p:txBody>
      </p:sp>
      <p:sp>
        <p:nvSpPr>
          <p:cNvPr id="468" name="Content Placeholder 3">
            <a:extLst>
              <a:ext uri="{FF2B5EF4-FFF2-40B4-BE49-F238E27FC236}">
                <a16:creationId xmlns:a16="http://schemas.microsoft.com/office/drawing/2014/main" id="{94A2AAFC-9255-FDAF-C819-68777E1BCE2B}"/>
              </a:ext>
            </a:extLst>
          </p:cNvPr>
          <p:cNvSpPr>
            <a:spLocks noGrp="1"/>
          </p:cNvSpPr>
          <p:nvPr/>
        </p:nvSpPr>
        <p:spPr>
          <a:xfrm>
            <a:off x="7372624" y="3718533"/>
            <a:ext cx="548350" cy="289411"/>
          </a:xfrm>
          <a:prstGeom prst="rect">
            <a:avLst/>
          </a:prstGeom>
        </p:spPr>
        <p:txBody>
          <a:bodyPr vert="horz" lIns="0" tIns="46800" rIns="0" bIns="45720" rtlCol="0" anchor="t">
            <a:normAutofit/>
          </a:bodyPr>
          <a:lstStyle>
            <a:lvl1pPr marL="288004" indent="-288004" algn="l" defTabSz="72000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SzPct val="90000"/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504000" indent="-216004" algn="l" defTabSz="72000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2pPr>
            <a:lvl3pPr marL="720000" indent="-216004" algn="l" defTabSz="864017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3pPr>
            <a:lvl4pPr marL="936000" indent="-216004" algn="l" defTabSz="864017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4pPr>
            <a:lvl5pPr marL="1152000" indent="-216004" algn="l" defTabSz="864017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1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5pPr>
            <a:lvl6pPr marL="2376046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8054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40062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72070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7655" indent="0">
              <a:buClr>
                <a:srgbClr val="000000"/>
              </a:buClr>
              <a:buNone/>
            </a:pPr>
            <a:r>
              <a:rPr lang="en-US" sz="1200">
                <a:latin typeface="Calibri"/>
                <a:ea typeface="Roboto Light"/>
                <a:cs typeface="Roboto Light"/>
              </a:rPr>
              <a:t>L2</a:t>
            </a:r>
          </a:p>
          <a:p>
            <a:pPr marL="503555" lvl="1" indent="-215900">
              <a:buClr>
                <a:schemeClr val="tx1"/>
              </a:buClr>
            </a:pPr>
            <a:endParaRPr lang="en-US" sz="2540">
              <a:latin typeface="Calibri Light"/>
            </a:endParaRPr>
          </a:p>
          <a:p>
            <a:pPr marL="503555" lvl="1" indent="-215900">
              <a:buClr>
                <a:schemeClr val="tx1"/>
              </a:buClr>
            </a:pPr>
            <a:endParaRPr lang="en-US" sz="2540">
              <a:latin typeface="Calibri Light"/>
            </a:endParaRPr>
          </a:p>
        </p:txBody>
      </p:sp>
      <p:cxnSp>
        <p:nvCxnSpPr>
          <p:cNvPr id="470" name="Connettore 2 469">
            <a:extLst>
              <a:ext uri="{FF2B5EF4-FFF2-40B4-BE49-F238E27FC236}">
                <a16:creationId xmlns:a16="http://schemas.microsoft.com/office/drawing/2014/main" id="{EE769DB8-CE35-CA19-A4ED-2061E4A7FC93}"/>
              </a:ext>
            </a:extLst>
          </p:cNvPr>
          <p:cNvCxnSpPr>
            <a:cxnSpLocks/>
          </p:cNvCxnSpPr>
          <p:nvPr/>
        </p:nvCxnSpPr>
        <p:spPr>
          <a:xfrm flipH="1">
            <a:off x="7284720" y="1722119"/>
            <a:ext cx="655320" cy="295656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2" name="Connettore 2 471">
            <a:extLst>
              <a:ext uri="{FF2B5EF4-FFF2-40B4-BE49-F238E27FC236}">
                <a16:creationId xmlns:a16="http://schemas.microsoft.com/office/drawing/2014/main" id="{B9FAEF47-CBEB-92D4-1CE5-D0A863BDEE9F}"/>
              </a:ext>
            </a:extLst>
          </p:cNvPr>
          <p:cNvCxnSpPr>
            <a:cxnSpLocks/>
          </p:cNvCxnSpPr>
          <p:nvPr/>
        </p:nvCxnSpPr>
        <p:spPr>
          <a:xfrm flipH="1">
            <a:off x="7726680" y="1752599"/>
            <a:ext cx="205740" cy="293370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4" name="Connettore 2 473">
            <a:extLst>
              <a:ext uri="{FF2B5EF4-FFF2-40B4-BE49-F238E27FC236}">
                <a16:creationId xmlns:a16="http://schemas.microsoft.com/office/drawing/2014/main" id="{FB4A999D-5230-BF81-CB4A-111AD136E2F6}"/>
              </a:ext>
            </a:extLst>
          </p:cNvPr>
          <p:cNvCxnSpPr>
            <a:cxnSpLocks/>
          </p:cNvCxnSpPr>
          <p:nvPr/>
        </p:nvCxnSpPr>
        <p:spPr>
          <a:xfrm>
            <a:off x="7955280" y="1752599"/>
            <a:ext cx="289560" cy="297180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6" name="Connettore 2 475">
            <a:extLst>
              <a:ext uri="{FF2B5EF4-FFF2-40B4-BE49-F238E27FC236}">
                <a16:creationId xmlns:a16="http://schemas.microsoft.com/office/drawing/2014/main" id="{4A92EDF7-7706-75EB-2DAB-E366E4C07431}"/>
              </a:ext>
            </a:extLst>
          </p:cNvPr>
          <p:cNvCxnSpPr>
            <a:cxnSpLocks/>
          </p:cNvCxnSpPr>
          <p:nvPr/>
        </p:nvCxnSpPr>
        <p:spPr>
          <a:xfrm>
            <a:off x="7947660" y="1722119"/>
            <a:ext cx="723900" cy="295656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8" name="Connettore 2 477">
            <a:extLst>
              <a:ext uri="{FF2B5EF4-FFF2-40B4-BE49-F238E27FC236}">
                <a16:creationId xmlns:a16="http://schemas.microsoft.com/office/drawing/2014/main" id="{3DCD9B27-CC9F-5614-D9DA-BAB0A930F8CF}"/>
              </a:ext>
            </a:extLst>
          </p:cNvPr>
          <p:cNvCxnSpPr>
            <a:cxnSpLocks/>
          </p:cNvCxnSpPr>
          <p:nvPr/>
        </p:nvCxnSpPr>
        <p:spPr>
          <a:xfrm>
            <a:off x="5135880" y="1988819"/>
            <a:ext cx="1935480" cy="212598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0" name="Connettore 2 479">
            <a:extLst>
              <a:ext uri="{FF2B5EF4-FFF2-40B4-BE49-F238E27FC236}">
                <a16:creationId xmlns:a16="http://schemas.microsoft.com/office/drawing/2014/main" id="{98A8B9A0-2B86-3F4D-304D-5002E4D87131}"/>
              </a:ext>
            </a:extLst>
          </p:cNvPr>
          <p:cNvCxnSpPr>
            <a:cxnSpLocks/>
          </p:cNvCxnSpPr>
          <p:nvPr/>
        </p:nvCxnSpPr>
        <p:spPr>
          <a:xfrm>
            <a:off x="5135880" y="1882139"/>
            <a:ext cx="2415540" cy="226314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2" name="Connettore 2 481">
            <a:extLst>
              <a:ext uri="{FF2B5EF4-FFF2-40B4-BE49-F238E27FC236}">
                <a16:creationId xmlns:a16="http://schemas.microsoft.com/office/drawing/2014/main" id="{BCD36AF1-5634-26EB-03B1-F9E215A22A4D}"/>
              </a:ext>
            </a:extLst>
          </p:cNvPr>
          <p:cNvCxnSpPr>
            <a:cxnSpLocks/>
          </p:cNvCxnSpPr>
          <p:nvPr/>
        </p:nvCxnSpPr>
        <p:spPr>
          <a:xfrm>
            <a:off x="5135880" y="1783079"/>
            <a:ext cx="2941320" cy="236220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4" name="Connettore 2 483">
            <a:extLst>
              <a:ext uri="{FF2B5EF4-FFF2-40B4-BE49-F238E27FC236}">
                <a16:creationId xmlns:a16="http://schemas.microsoft.com/office/drawing/2014/main" id="{A3E136AA-01BA-0E22-B16B-62ECFA8BBFC3}"/>
              </a:ext>
            </a:extLst>
          </p:cNvPr>
          <p:cNvCxnSpPr>
            <a:cxnSpLocks/>
          </p:cNvCxnSpPr>
          <p:nvPr/>
        </p:nvCxnSpPr>
        <p:spPr>
          <a:xfrm>
            <a:off x="5135880" y="1729739"/>
            <a:ext cx="3375660" cy="241554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49826B15-FEEC-2019-028E-37A420D0CB52}"/>
              </a:ext>
            </a:extLst>
          </p:cNvPr>
          <p:cNvSpPr txBox="1"/>
          <p:nvPr/>
        </p:nvSpPr>
        <p:spPr>
          <a:xfrm>
            <a:off x="8534400" y="3337560"/>
            <a:ext cx="123456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 defTabSz="720000"/>
            <a:r>
              <a:rPr lang="it-IT" sz="2400">
                <a:solidFill>
                  <a:schemeClr val="accent6"/>
                </a:solidFill>
                <a:latin typeface="Calibri"/>
                <a:cs typeface="Arial Narrow" panose="020B0604020202020204" pitchFamily="34" charset="0"/>
              </a:rPr>
              <a:t>Broadcast</a:t>
            </a:r>
            <a:endParaRPr lang="it-IT" sz="2400" b="0" i="0">
              <a:solidFill>
                <a:schemeClr val="accent6"/>
              </a:solidFill>
              <a:latin typeface="Calibri"/>
              <a:cs typeface="Arial Narrow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4777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7E870-4BEC-6B28-9120-FE08C8A94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503" y="180326"/>
            <a:ext cx="10667548" cy="657050"/>
          </a:xfrm>
        </p:spPr>
        <p:txBody>
          <a:bodyPr vert="horz" lIns="0" tIns="0" rIns="0" bIns="0" rtlCol="0" anchor="ctr">
            <a:normAutofit/>
          </a:bodyPr>
          <a:lstStyle/>
          <a:p>
            <a:r>
              <a:rPr lang="en-US" sz="3800">
                <a:ea typeface="+mj-lt"/>
                <a:cs typeface="+mj-lt"/>
              </a:rPr>
              <a:t>ISA</a:t>
            </a:r>
            <a:r>
              <a:rPr lang="en-US" sz="3800" b="1">
                <a:ea typeface="+mj-lt"/>
                <a:cs typeface="+mj-lt"/>
              </a:rPr>
              <a:t> </a:t>
            </a:r>
            <a:r>
              <a:rPr lang="en-US" sz="3800">
                <a:ea typeface="+mj-lt"/>
                <a:cs typeface="+mj-lt"/>
              </a:rPr>
              <a:t>extension – Transformers and small </a:t>
            </a:r>
            <a:r>
              <a:rPr lang="en-US" sz="3800" err="1">
                <a:ea typeface="+mj-lt"/>
                <a:cs typeface="+mj-lt"/>
              </a:rPr>
              <a:t>Matmul</a:t>
            </a:r>
            <a:endParaRPr lang="it-IT" err="1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00450D-ECC8-2B43-FA34-FCC8F7896DC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0385676" y="6473766"/>
            <a:ext cx="598375" cy="308395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spcAft>
                <a:spcPts val="600"/>
              </a:spcAft>
            </a:pPr>
            <a:fld id="{6EE1B353-4058-44C7-8B8C-7EA0B6664E22}" type="slidenum">
              <a:rPr lang="LID4096" smtClean="0"/>
              <a:pPr>
                <a:spcAft>
                  <a:spcPts val="600"/>
                </a:spcAft>
              </a:pPr>
              <a:t>125</a:t>
            </a:fld>
            <a:endParaRPr lang="LID4096"/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DA66C0E0-4F52-E250-8765-9B739195A6E5}"/>
              </a:ext>
            </a:extLst>
          </p:cNvPr>
          <p:cNvSpPr>
            <a:spLocks noGrp="1"/>
          </p:cNvSpPr>
          <p:nvPr/>
        </p:nvSpPr>
        <p:spPr>
          <a:xfrm>
            <a:off x="316504" y="990573"/>
            <a:ext cx="8031190" cy="4693771"/>
          </a:xfrm>
          <a:prstGeom prst="rect">
            <a:avLst/>
          </a:prstGeom>
        </p:spPr>
        <p:txBody>
          <a:bodyPr vert="horz" lIns="0" tIns="46800" rIns="0" bIns="45720" rtlCol="0" anchor="t">
            <a:normAutofit/>
          </a:bodyPr>
          <a:lstStyle>
            <a:lvl1pPr marL="288004" indent="-288004" algn="l" defTabSz="72000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SzPct val="90000"/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504000" indent="-216004" algn="l" defTabSz="72000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2pPr>
            <a:lvl3pPr marL="720000" indent="-216004" algn="l" defTabSz="864017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3pPr>
            <a:lvl4pPr marL="936000" indent="-216004" algn="l" defTabSz="864017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4pPr>
            <a:lvl5pPr marL="1152000" indent="-216004" algn="l" defTabSz="864017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1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5pPr>
            <a:lvl6pPr marL="2376046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8054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40062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72070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7655" indent="0">
              <a:buClr>
                <a:srgbClr val="000000"/>
              </a:buClr>
              <a:buNone/>
            </a:pPr>
            <a:r>
              <a:rPr lang="en-US" sz="2500">
                <a:latin typeface="+mj-lt"/>
                <a:ea typeface="Roboto Light"/>
                <a:cs typeface="Roboto Light"/>
              </a:rPr>
              <a:t>Improve small-size </a:t>
            </a:r>
            <a:r>
              <a:rPr lang="en-US" sz="2500" err="1">
                <a:latin typeface="+mj-lt"/>
                <a:ea typeface="Roboto Light"/>
                <a:cs typeface="Roboto Light"/>
              </a:rPr>
              <a:t>matmul</a:t>
            </a:r>
            <a:r>
              <a:rPr lang="en-US" sz="2500">
                <a:latin typeface="+mj-lt"/>
                <a:ea typeface="Roboto Light"/>
                <a:cs typeface="Roboto Light"/>
              </a:rPr>
              <a:t>?</a:t>
            </a:r>
            <a:endParaRPr lang="it-IT"/>
          </a:p>
          <a:p>
            <a:pPr marL="287655" indent="0">
              <a:buClr>
                <a:srgbClr val="000000"/>
              </a:buClr>
              <a:buNone/>
            </a:pPr>
            <a:r>
              <a:rPr lang="en-US" sz="2500">
                <a:latin typeface="+mj-lt"/>
                <a:ea typeface="Roboto Light"/>
                <a:cs typeface="Roboto Light"/>
              </a:rPr>
              <a:t>Default algorithm vs. Optimized Matrix algorithm</a:t>
            </a:r>
          </a:p>
          <a:p>
            <a:pPr marL="630555" indent="-342900">
              <a:buClr>
                <a:srgbClr val="000000"/>
              </a:buClr>
            </a:pPr>
            <a:endParaRPr lang="en-US" sz="2500">
              <a:latin typeface="Calibri"/>
            </a:endParaRPr>
          </a:p>
          <a:p>
            <a:pPr marL="287655" indent="-287655">
              <a:buClr>
                <a:schemeClr val="tx1"/>
              </a:buClr>
            </a:pPr>
            <a:endParaRPr lang="en-US" sz="2540"/>
          </a:p>
          <a:p>
            <a:pPr marL="503555" lvl="1" indent="-215900">
              <a:buClr>
                <a:schemeClr val="tx1"/>
              </a:buClr>
            </a:pPr>
            <a:endParaRPr lang="en-US" sz="2540"/>
          </a:p>
          <a:p>
            <a:pPr marL="503555" lvl="1" indent="-215900">
              <a:buClr>
                <a:schemeClr val="tx1"/>
              </a:buClr>
            </a:pPr>
            <a:endParaRPr lang="en-US" sz="2540"/>
          </a:p>
        </p:txBody>
      </p:sp>
      <p:grpSp>
        <p:nvGrpSpPr>
          <p:cNvPr id="19" name="Gruppo 18">
            <a:extLst>
              <a:ext uri="{FF2B5EF4-FFF2-40B4-BE49-F238E27FC236}">
                <a16:creationId xmlns:a16="http://schemas.microsoft.com/office/drawing/2014/main" id="{B87B5E86-FC45-3A3B-4E79-8E0F79ED6ECD}"/>
              </a:ext>
            </a:extLst>
          </p:cNvPr>
          <p:cNvGrpSpPr/>
          <p:nvPr/>
        </p:nvGrpSpPr>
        <p:grpSpPr>
          <a:xfrm>
            <a:off x="3500423" y="2690325"/>
            <a:ext cx="4839249" cy="2992275"/>
            <a:chOff x="5420663" y="2857965"/>
            <a:chExt cx="4839249" cy="2992275"/>
          </a:xfrm>
        </p:grpSpPr>
        <p:pic>
          <p:nvPicPr>
            <p:cNvPr id="11" name="Google Shape;1934;g2055c2cc230_0_81" title="Chart">
              <a:extLst>
                <a:ext uri="{FF2B5EF4-FFF2-40B4-BE49-F238E27FC236}">
                  <a16:creationId xmlns:a16="http://schemas.microsoft.com/office/drawing/2014/main" id="{5E090CE4-E25A-D87E-EE3A-9E139741F55C}"/>
                </a:ext>
              </a:extLst>
            </p:cNvPr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5420663" y="2857965"/>
              <a:ext cx="4839249" cy="29922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" name="Rettangolo 12">
              <a:extLst>
                <a:ext uri="{FF2B5EF4-FFF2-40B4-BE49-F238E27FC236}">
                  <a16:creationId xmlns:a16="http://schemas.microsoft.com/office/drawing/2014/main" id="{95D53276-2F41-FD81-B03B-E5445D4887FB}"/>
                </a:ext>
              </a:extLst>
            </p:cNvPr>
            <p:cNvSpPr/>
            <p:nvPr/>
          </p:nvSpPr>
          <p:spPr>
            <a:xfrm>
              <a:off x="7414260" y="2887980"/>
              <a:ext cx="906780" cy="32766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it-IT" b="1" i="0" cap="none" spc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14" name="Rettangolo 13">
              <a:extLst>
                <a:ext uri="{FF2B5EF4-FFF2-40B4-BE49-F238E27FC236}">
                  <a16:creationId xmlns:a16="http://schemas.microsoft.com/office/drawing/2014/main" id="{CE4F3FB7-7108-2D3D-CB92-9DF7DCB11159}"/>
                </a:ext>
              </a:extLst>
            </p:cNvPr>
            <p:cNvSpPr/>
            <p:nvPr/>
          </p:nvSpPr>
          <p:spPr>
            <a:xfrm>
              <a:off x="7383780" y="3215640"/>
              <a:ext cx="419100" cy="18288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it-IT" b="1" i="0" cap="none" spc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15" name="Rettangolo 14">
              <a:extLst>
                <a:ext uri="{FF2B5EF4-FFF2-40B4-BE49-F238E27FC236}">
                  <a16:creationId xmlns:a16="http://schemas.microsoft.com/office/drawing/2014/main" id="{770D2782-538F-70CE-6827-D3D4EC944924}"/>
                </a:ext>
              </a:extLst>
            </p:cNvPr>
            <p:cNvSpPr/>
            <p:nvPr/>
          </p:nvSpPr>
          <p:spPr>
            <a:xfrm>
              <a:off x="7962899" y="3215639"/>
              <a:ext cx="556260" cy="18288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it-IT" b="1" i="0" cap="none" spc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16" name="CasellaDiTesto 15">
              <a:extLst>
                <a:ext uri="{FF2B5EF4-FFF2-40B4-BE49-F238E27FC236}">
                  <a16:creationId xmlns:a16="http://schemas.microsoft.com/office/drawing/2014/main" id="{D80794FA-8709-C9D5-6BF7-914E055D9360}"/>
                </a:ext>
              </a:extLst>
            </p:cNvPr>
            <p:cNvSpPr txBox="1"/>
            <p:nvPr/>
          </p:nvSpPr>
          <p:spPr>
            <a:xfrm>
              <a:off x="7414260" y="3246119"/>
              <a:ext cx="307777" cy="12311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none" lIns="0" tIns="0" rIns="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 defTabSz="720000"/>
              <a:r>
                <a:rPr lang="it-IT" sz="800">
                  <a:solidFill>
                    <a:schemeClr val="tx2"/>
                  </a:solidFill>
                  <a:latin typeface="Calibri"/>
                </a:rPr>
                <a:t>Default</a:t>
              </a:r>
              <a:endParaRPr lang="it-IT">
                <a:solidFill>
                  <a:schemeClr val="tx2"/>
                </a:solidFill>
              </a:endParaRPr>
            </a:p>
          </p:txBody>
        </p:sp>
        <p:sp>
          <p:nvSpPr>
            <p:cNvPr id="17" name="CasellaDiTesto 16">
              <a:extLst>
                <a:ext uri="{FF2B5EF4-FFF2-40B4-BE49-F238E27FC236}">
                  <a16:creationId xmlns:a16="http://schemas.microsoft.com/office/drawing/2014/main" id="{11DAB485-09A0-CE9D-79B3-54E2F02396A9}"/>
                </a:ext>
              </a:extLst>
            </p:cNvPr>
            <p:cNvSpPr txBox="1"/>
            <p:nvPr/>
          </p:nvSpPr>
          <p:spPr>
            <a:xfrm>
              <a:off x="7985760" y="3246119"/>
              <a:ext cx="431208" cy="12311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none" lIns="0" tIns="0" rIns="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 defTabSz="720000"/>
              <a:r>
                <a:rPr lang="it-IT" sz="800" err="1">
                  <a:solidFill>
                    <a:schemeClr val="tx2"/>
                  </a:solidFill>
                  <a:latin typeface="Calibri"/>
                </a:rPr>
                <a:t>Optimized</a:t>
              </a:r>
              <a:endParaRPr lang="it-IT" err="1"/>
            </a:p>
          </p:txBody>
        </p:sp>
        <p:sp>
          <p:nvSpPr>
            <p:cNvPr id="18" name="CasellaDiTesto 17">
              <a:extLst>
                <a:ext uri="{FF2B5EF4-FFF2-40B4-BE49-F238E27FC236}">
                  <a16:creationId xmlns:a16="http://schemas.microsoft.com/office/drawing/2014/main" id="{A619533C-819F-9BAC-753A-BF570EB97E8C}"/>
                </a:ext>
              </a:extLst>
            </p:cNvPr>
            <p:cNvSpPr txBox="1"/>
            <p:nvPr/>
          </p:nvSpPr>
          <p:spPr>
            <a:xfrm>
              <a:off x="6987540" y="2964179"/>
              <a:ext cx="1762727" cy="184666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none" lIns="0" tIns="0" rIns="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defTabSz="720000"/>
              <a:r>
                <a:rPr lang="it-IT" sz="1200" err="1">
                  <a:solidFill>
                    <a:schemeClr val="tx2"/>
                  </a:solidFill>
                  <a:latin typeface="Calibri"/>
                  <a:cs typeface="Calibri"/>
                </a:rPr>
                <a:t>Matmul</a:t>
              </a:r>
              <a:r>
                <a:rPr lang="it-IT" sz="1200">
                  <a:solidFill>
                    <a:schemeClr val="tx2"/>
                  </a:solidFill>
                  <a:latin typeface="Calibri"/>
                  <a:cs typeface="Calibri"/>
                </a:rPr>
                <a:t> </a:t>
              </a:r>
              <a:r>
                <a:rPr lang="it-IT" sz="1200" err="1">
                  <a:solidFill>
                    <a:schemeClr val="tx2"/>
                  </a:solidFill>
                  <a:latin typeface="Calibri"/>
                  <a:cs typeface="Calibri"/>
                </a:rPr>
                <a:t>Utilization</a:t>
              </a:r>
              <a:r>
                <a:rPr lang="it-IT" sz="1200">
                  <a:solidFill>
                    <a:schemeClr val="tx2"/>
                  </a:solidFill>
                  <a:latin typeface="Calibri"/>
                  <a:cs typeface="Calibri"/>
                </a:rPr>
                <a:t> (4 </a:t>
              </a:r>
              <a:r>
                <a:rPr lang="it-IT" sz="1200" err="1">
                  <a:solidFill>
                    <a:schemeClr val="tx2"/>
                  </a:solidFill>
                  <a:latin typeface="Calibri"/>
                  <a:cs typeface="Calibri"/>
                </a:rPr>
                <a:t>Lanes</a:t>
              </a:r>
              <a:r>
                <a:rPr lang="it-IT" sz="1200">
                  <a:solidFill>
                    <a:schemeClr val="tx2"/>
                  </a:solidFill>
                  <a:latin typeface="Calibri"/>
                  <a:cs typeface="Calibri"/>
                </a:rPr>
                <a:t>)</a:t>
              </a:r>
            </a:p>
          </p:txBody>
        </p:sp>
      </p:grpSp>
      <p:sp>
        <p:nvSpPr>
          <p:cNvPr id="3" name="Rettangolo 2">
            <a:extLst>
              <a:ext uri="{FF2B5EF4-FFF2-40B4-BE49-F238E27FC236}">
                <a16:creationId xmlns:a16="http://schemas.microsoft.com/office/drawing/2014/main" id="{3753DE7B-CE9B-69B1-8DDA-1F8007FF5872}"/>
              </a:ext>
            </a:extLst>
          </p:cNvPr>
          <p:cNvSpPr/>
          <p:nvPr/>
        </p:nvSpPr>
        <p:spPr>
          <a:xfrm>
            <a:off x="4368800" y="3254022"/>
            <a:ext cx="2767659" cy="2080918"/>
          </a:xfrm>
          <a:prstGeom prst="rect">
            <a:avLst/>
          </a:prstGeom>
          <a:noFill/>
          <a:ln w="28575">
            <a:solidFill>
              <a:schemeClr val="accent5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b="1" i="0" cap="none" spc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D24A9E39-3AA1-4211-D2F4-08EA4DF245C1}"/>
              </a:ext>
            </a:extLst>
          </p:cNvPr>
          <p:cNvSpPr txBox="1"/>
          <p:nvPr/>
        </p:nvSpPr>
        <p:spPr>
          <a:xfrm>
            <a:off x="3142074" y="5794962"/>
            <a:ext cx="548816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720000"/>
            <a:r>
              <a:rPr lang="it-IT" sz="2400" b="1">
                <a:solidFill>
                  <a:schemeClr val="accent5">
                    <a:lumMod val="60000"/>
                    <a:lumOff val="40000"/>
                  </a:schemeClr>
                </a:solidFill>
                <a:latin typeface="Calibri Light"/>
                <a:cs typeface="Arial Narrow" panose="020B0604020202020204" pitchFamily="34" charset="0"/>
              </a:rPr>
              <a:t>Peak of 2x performance for small </a:t>
            </a:r>
            <a:r>
              <a:rPr lang="it-IT" sz="2400" b="1" err="1">
                <a:solidFill>
                  <a:schemeClr val="accent5">
                    <a:lumMod val="60000"/>
                    <a:lumOff val="40000"/>
                  </a:schemeClr>
                </a:solidFill>
                <a:latin typeface="Calibri Light"/>
                <a:cs typeface="Arial Narrow" panose="020B0604020202020204" pitchFamily="34" charset="0"/>
              </a:rPr>
              <a:t>problems</a:t>
            </a:r>
            <a:r>
              <a:rPr lang="it-IT" sz="2400" b="1">
                <a:solidFill>
                  <a:schemeClr val="accent5">
                    <a:lumMod val="60000"/>
                    <a:lumOff val="40000"/>
                  </a:schemeClr>
                </a:solidFill>
                <a:latin typeface="Calibri Light"/>
                <a:cs typeface="Arial Narrow" panose="020B0604020202020204" pitchFamily="34" charset="0"/>
              </a:rPr>
              <a:t>!!</a:t>
            </a:r>
            <a:endParaRPr lang="it-IT" sz="2400" b="1" i="0">
              <a:solidFill>
                <a:schemeClr val="accent5">
                  <a:lumMod val="60000"/>
                  <a:lumOff val="40000"/>
                </a:schemeClr>
              </a:solidFill>
              <a:latin typeface="Calibri Light"/>
              <a:cs typeface="Arial Narrow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4249305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7E870-4BEC-6B28-9120-FE08C8A94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503" y="180326"/>
            <a:ext cx="10667548" cy="657050"/>
          </a:xfrm>
        </p:spPr>
        <p:txBody>
          <a:bodyPr vert="horz" lIns="0" tIns="0" rIns="0" bIns="0" rtlCol="0" anchor="ctr">
            <a:normAutofit/>
          </a:bodyPr>
          <a:lstStyle/>
          <a:p>
            <a:r>
              <a:rPr lang="en-US" sz="3800">
                <a:ea typeface="+mj-lt"/>
                <a:cs typeface="+mj-lt"/>
              </a:rPr>
              <a:t>ISA</a:t>
            </a:r>
            <a:r>
              <a:rPr lang="en-US" sz="3800" b="1">
                <a:ea typeface="+mj-lt"/>
                <a:cs typeface="+mj-lt"/>
              </a:rPr>
              <a:t> </a:t>
            </a:r>
            <a:r>
              <a:rPr lang="en-US" sz="3800">
                <a:ea typeface="+mj-lt"/>
                <a:cs typeface="+mj-lt"/>
              </a:rPr>
              <a:t>extension – Transformers and small </a:t>
            </a:r>
            <a:r>
              <a:rPr lang="en-US" sz="3800" err="1">
                <a:ea typeface="+mj-lt"/>
                <a:cs typeface="+mj-lt"/>
              </a:rPr>
              <a:t>Matmul</a:t>
            </a:r>
            <a:endParaRPr lang="it-IT" err="1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00450D-ECC8-2B43-FA34-FCC8F7896DC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0385676" y="6473766"/>
            <a:ext cx="598375" cy="308395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spcAft>
                <a:spcPts val="600"/>
              </a:spcAft>
            </a:pPr>
            <a:fld id="{6EE1B353-4058-44C7-8B8C-7EA0B6664E22}" type="slidenum">
              <a:rPr lang="LID4096" smtClean="0"/>
              <a:pPr>
                <a:spcAft>
                  <a:spcPts val="600"/>
                </a:spcAft>
              </a:pPr>
              <a:t>126</a:t>
            </a:fld>
            <a:endParaRPr lang="LID4096"/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DA66C0E0-4F52-E250-8765-9B739195A6E5}"/>
              </a:ext>
            </a:extLst>
          </p:cNvPr>
          <p:cNvSpPr>
            <a:spLocks noGrp="1"/>
          </p:cNvSpPr>
          <p:nvPr/>
        </p:nvSpPr>
        <p:spPr>
          <a:xfrm>
            <a:off x="316504" y="990573"/>
            <a:ext cx="9760184" cy="4693771"/>
          </a:xfrm>
          <a:prstGeom prst="rect">
            <a:avLst/>
          </a:prstGeom>
        </p:spPr>
        <p:txBody>
          <a:bodyPr vert="horz" lIns="0" tIns="46800" rIns="0" bIns="45720" rtlCol="0" anchor="t">
            <a:normAutofit/>
          </a:bodyPr>
          <a:lstStyle>
            <a:lvl1pPr marL="288004" indent="-288004" algn="l" defTabSz="72000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SzPct val="90000"/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504000" indent="-216004" algn="l" defTabSz="72000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2pPr>
            <a:lvl3pPr marL="720000" indent="-216004" algn="l" defTabSz="864017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3pPr>
            <a:lvl4pPr marL="936000" indent="-216004" algn="l" defTabSz="864017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4pPr>
            <a:lvl5pPr marL="1152000" indent="-216004" algn="l" defTabSz="864017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1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5pPr>
            <a:lvl6pPr marL="2376046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8054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40062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72070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7655" indent="0">
              <a:buNone/>
            </a:pPr>
            <a:r>
              <a:rPr lang="en-US" sz="2500">
                <a:latin typeface="+mj-lt"/>
                <a:ea typeface="Roboto Light"/>
                <a:cs typeface="Roboto Light"/>
              </a:rPr>
              <a:t>Trial on 2, 4, 8 lanes – No frequency loss, negligible area impact</a:t>
            </a:r>
          </a:p>
          <a:p>
            <a:pPr marL="287655" indent="0">
              <a:buNone/>
            </a:pPr>
            <a:r>
              <a:rPr lang="en-US" sz="2500">
                <a:latin typeface="+mj-lt"/>
                <a:ea typeface="Roboto Light"/>
                <a:cs typeface="Roboto Light"/>
              </a:rPr>
              <a:t>What about </a:t>
            </a:r>
            <a:r>
              <a:rPr lang="en-US" sz="2500" b="1">
                <a:latin typeface="+mj-lt"/>
                <a:ea typeface="Roboto Light"/>
                <a:cs typeface="Roboto Light"/>
              </a:rPr>
              <a:t>Energy Efficiency</a:t>
            </a:r>
            <a:r>
              <a:rPr lang="en-US" sz="2500">
                <a:latin typeface="+mj-lt"/>
                <a:ea typeface="Roboto Light"/>
                <a:cs typeface="Roboto Light"/>
              </a:rPr>
              <a:t>? </a:t>
            </a:r>
            <a:br>
              <a:rPr lang="en-US" sz="2500">
                <a:latin typeface="+mj-lt"/>
                <a:ea typeface="Roboto Light"/>
                <a:cs typeface="Roboto Light"/>
              </a:rPr>
            </a:br>
            <a:r>
              <a:rPr lang="en-US" sz="2500">
                <a:latin typeface="+mj-lt"/>
                <a:ea typeface="Roboto Light"/>
                <a:cs typeface="Roboto Light"/>
              </a:rPr>
              <a:t>4-lane Ara example</a:t>
            </a:r>
            <a:endParaRPr lang="it-IT"/>
          </a:p>
          <a:p>
            <a:pPr marL="630555" indent="-342900">
              <a:buClr>
                <a:srgbClr val="000000"/>
              </a:buClr>
            </a:pPr>
            <a:endParaRPr lang="en-US" sz="2500">
              <a:latin typeface="Calibri"/>
            </a:endParaRPr>
          </a:p>
          <a:p>
            <a:pPr marL="287655" indent="-287655">
              <a:buClr>
                <a:schemeClr val="tx1"/>
              </a:buClr>
            </a:pPr>
            <a:endParaRPr lang="en-US" sz="2540"/>
          </a:p>
          <a:p>
            <a:pPr marL="503555" lvl="1" indent="-215900">
              <a:buClr>
                <a:schemeClr val="tx1"/>
              </a:buClr>
            </a:pPr>
            <a:endParaRPr lang="en-US" sz="2540"/>
          </a:p>
          <a:p>
            <a:pPr marL="503555" lvl="1" indent="-215900">
              <a:buClr>
                <a:schemeClr val="tx1"/>
              </a:buClr>
            </a:pPr>
            <a:endParaRPr lang="en-US" sz="2540"/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3753DE7B-CE9B-69B1-8DDA-1F8007FF5872}"/>
              </a:ext>
            </a:extLst>
          </p:cNvPr>
          <p:cNvSpPr/>
          <p:nvPr/>
        </p:nvSpPr>
        <p:spPr>
          <a:xfrm>
            <a:off x="4368800" y="3254022"/>
            <a:ext cx="2767659" cy="2080918"/>
          </a:xfrm>
          <a:prstGeom prst="rect">
            <a:avLst/>
          </a:prstGeom>
          <a:noFill/>
          <a:ln w="28575">
            <a:solidFill>
              <a:schemeClr val="accent5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b="1" i="0" cap="none" spc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D24A9E39-3AA1-4211-D2F4-08EA4DF245C1}"/>
              </a:ext>
            </a:extLst>
          </p:cNvPr>
          <p:cNvSpPr txBox="1"/>
          <p:nvPr/>
        </p:nvSpPr>
        <p:spPr>
          <a:xfrm>
            <a:off x="2775185" y="5794962"/>
            <a:ext cx="609237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720000"/>
            <a:r>
              <a:rPr lang="it-IT" sz="2400" b="1">
                <a:solidFill>
                  <a:schemeClr val="accent5">
                    <a:lumMod val="60000"/>
                    <a:lumOff val="40000"/>
                  </a:schemeClr>
                </a:solidFill>
                <a:latin typeface="Calibri Light"/>
                <a:cs typeface="Arial Narrow" panose="020B0604020202020204" pitchFamily="34" charset="0"/>
              </a:rPr>
              <a:t>Peak of +75% EE </a:t>
            </a:r>
            <a:r>
              <a:rPr lang="it-IT" sz="2400" b="1" err="1">
                <a:solidFill>
                  <a:schemeClr val="accent5">
                    <a:lumMod val="60000"/>
                    <a:lumOff val="40000"/>
                  </a:schemeClr>
                </a:solidFill>
                <a:latin typeface="Calibri Light"/>
                <a:cs typeface="Arial Narrow" panose="020B0604020202020204" pitchFamily="34" charset="0"/>
              </a:rPr>
              <a:t>improvement</a:t>
            </a:r>
            <a:r>
              <a:rPr lang="it-IT" sz="2400" b="1">
                <a:solidFill>
                  <a:schemeClr val="accent5">
                    <a:lumMod val="60000"/>
                    <a:lumOff val="40000"/>
                  </a:schemeClr>
                </a:solidFill>
                <a:latin typeface="Calibri Light"/>
                <a:cs typeface="Arial Narrow" panose="020B0604020202020204" pitchFamily="34" charset="0"/>
              </a:rPr>
              <a:t> on small </a:t>
            </a:r>
            <a:r>
              <a:rPr lang="it-IT" sz="2400" b="1" err="1">
                <a:solidFill>
                  <a:schemeClr val="accent5">
                    <a:lumMod val="60000"/>
                    <a:lumOff val="40000"/>
                  </a:schemeClr>
                </a:solidFill>
                <a:latin typeface="Calibri Light"/>
                <a:cs typeface="Arial Narrow" panose="020B0604020202020204" pitchFamily="34" charset="0"/>
              </a:rPr>
              <a:t>problems</a:t>
            </a:r>
            <a:r>
              <a:rPr lang="it-IT" sz="2400" b="1">
                <a:solidFill>
                  <a:schemeClr val="accent5">
                    <a:lumMod val="60000"/>
                    <a:lumOff val="40000"/>
                  </a:schemeClr>
                </a:solidFill>
                <a:latin typeface="Calibri Light"/>
                <a:cs typeface="Arial Narrow" panose="020B0604020202020204" pitchFamily="34" charset="0"/>
              </a:rPr>
              <a:t>!</a:t>
            </a:r>
            <a:endParaRPr lang="it-IT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6" name="Immagine 5" descr="Chart">
            <a:extLst>
              <a:ext uri="{FF2B5EF4-FFF2-40B4-BE49-F238E27FC236}">
                <a16:creationId xmlns:a16="http://schemas.microsoft.com/office/drawing/2014/main" id="{BB407989-5D7A-C94E-CACA-23D03C4CC3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6252" y="2636038"/>
            <a:ext cx="4765792" cy="2968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124055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7E870-4BEC-6B28-9120-FE08C8A94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503" y="180326"/>
            <a:ext cx="10667548" cy="657050"/>
          </a:xfrm>
        </p:spPr>
        <p:txBody>
          <a:bodyPr vert="horz" lIns="0" tIns="0" rIns="0" bIns="0" rtlCol="0" anchor="ctr">
            <a:normAutofit/>
          </a:bodyPr>
          <a:lstStyle/>
          <a:p>
            <a:r>
              <a:rPr lang="en-US" sz="3800" err="1">
                <a:ea typeface="+mj-lt"/>
                <a:cs typeface="+mj-lt"/>
              </a:rPr>
              <a:t>SoA</a:t>
            </a:r>
            <a:r>
              <a:rPr lang="en-US" sz="3800">
                <a:ea typeface="+mj-lt"/>
                <a:cs typeface="+mj-lt"/>
              </a:rPr>
              <a:t> Comparison</a:t>
            </a:r>
            <a:endParaRPr lang="it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00450D-ECC8-2B43-FA34-FCC8F7896DC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0385676" y="6473766"/>
            <a:ext cx="598375" cy="308395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spcAft>
                <a:spcPts val="600"/>
              </a:spcAft>
            </a:pPr>
            <a:fld id="{6EE1B353-4058-44C7-8B8C-7EA0B6664E22}" type="slidenum">
              <a:rPr lang="LID4096" smtClean="0"/>
              <a:pPr>
                <a:spcAft>
                  <a:spcPts val="600"/>
                </a:spcAft>
              </a:pPr>
              <a:t>127</a:t>
            </a:fld>
            <a:endParaRPr lang="LID4096"/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DA66C0E0-4F52-E250-8765-9B739195A6E5}"/>
              </a:ext>
            </a:extLst>
          </p:cNvPr>
          <p:cNvSpPr>
            <a:spLocks noGrp="1"/>
          </p:cNvSpPr>
          <p:nvPr/>
        </p:nvSpPr>
        <p:spPr>
          <a:xfrm>
            <a:off x="316504" y="990573"/>
            <a:ext cx="8031190" cy="4693771"/>
          </a:xfrm>
          <a:prstGeom prst="rect">
            <a:avLst/>
          </a:prstGeom>
        </p:spPr>
        <p:txBody>
          <a:bodyPr vert="horz" lIns="0" tIns="46800" rIns="0" bIns="45720" rtlCol="0" anchor="t">
            <a:normAutofit/>
          </a:bodyPr>
          <a:lstStyle>
            <a:lvl1pPr marL="288004" indent="-288004" algn="l" defTabSz="72000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SzPct val="90000"/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504000" indent="-216004" algn="l" defTabSz="72000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2pPr>
            <a:lvl3pPr marL="720000" indent="-216004" algn="l" defTabSz="864017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3pPr>
            <a:lvl4pPr marL="936000" indent="-216004" algn="l" defTabSz="864017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4pPr>
            <a:lvl5pPr marL="1152000" indent="-216004" algn="l" defTabSz="864017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1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5pPr>
            <a:lvl6pPr marL="2376046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8054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40062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72070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7655" indent="0">
              <a:buClr>
                <a:srgbClr val="000000"/>
              </a:buClr>
              <a:buNone/>
            </a:pPr>
            <a:endParaRPr lang="en-US" sz="2500">
              <a:latin typeface="+mj-lt"/>
              <a:ea typeface="Roboto Light"/>
              <a:cs typeface="Roboto Light"/>
            </a:endParaRPr>
          </a:p>
          <a:p>
            <a:pPr marL="630555" indent="-342900">
              <a:buClr>
                <a:srgbClr val="000000"/>
              </a:buClr>
            </a:pPr>
            <a:endParaRPr lang="en-US" sz="2500">
              <a:latin typeface="Calibri"/>
            </a:endParaRPr>
          </a:p>
          <a:p>
            <a:pPr marL="287655" indent="-287655">
              <a:buClr>
                <a:schemeClr val="tx1"/>
              </a:buClr>
            </a:pPr>
            <a:endParaRPr lang="en-US" sz="2540"/>
          </a:p>
          <a:p>
            <a:pPr marL="503555" lvl="1" indent="-215900">
              <a:buClr>
                <a:schemeClr val="tx1"/>
              </a:buClr>
            </a:pPr>
            <a:endParaRPr lang="en-US" sz="2540"/>
          </a:p>
          <a:p>
            <a:pPr marL="503555" lvl="1" indent="-215900">
              <a:buClr>
                <a:schemeClr val="tx1"/>
              </a:buClr>
            </a:pPr>
            <a:endParaRPr lang="en-US" sz="2540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17B143C6-AAAB-4CAF-04D3-89215A1F0A0A}"/>
              </a:ext>
            </a:extLst>
          </p:cNvPr>
          <p:cNvSpPr>
            <a:spLocks noGrp="1"/>
          </p:cNvSpPr>
          <p:nvPr/>
        </p:nvSpPr>
        <p:spPr>
          <a:xfrm>
            <a:off x="316504" y="990573"/>
            <a:ext cx="10319635" cy="5524351"/>
          </a:xfrm>
          <a:prstGeom prst="rect">
            <a:avLst/>
          </a:prstGeom>
        </p:spPr>
        <p:txBody>
          <a:bodyPr vert="horz" lIns="0" tIns="46800" rIns="0" bIns="45720" rtlCol="0" anchor="t">
            <a:normAutofit/>
          </a:bodyPr>
          <a:lstStyle>
            <a:lvl1pPr marL="288004" indent="-288004" algn="l" defTabSz="72000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SzPct val="90000"/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504000" indent="-216004" algn="l" defTabSz="72000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2pPr>
            <a:lvl3pPr marL="720000" indent="-216004" algn="l" defTabSz="864017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3pPr>
            <a:lvl4pPr marL="936000" indent="-216004" algn="l" defTabSz="864017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4pPr>
            <a:lvl5pPr marL="1152000" indent="-216004" algn="l" defTabSz="864017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1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5pPr>
            <a:lvl6pPr marL="2376046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8054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40062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72070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30555" indent="-342900">
              <a:buClr>
                <a:srgbClr val="000000"/>
              </a:buClr>
            </a:pPr>
            <a:r>
              <a:rPr lang="en-US" sz="2500">
                <a:latin typeface="+mj-lt"/>
                <a:ea typeface="Roboto Light"/>
                <a:cs typeface="Roboto Light"/>
              </a:rPr>
              <a:t>Vitruvius+</a:t>
            </a:r>
            <a:endParaRPr lang="it-IT"/>
          </a:p>
          <a:p>
            <a:pPr marL="846455" lvl="1" indent="-215900">
              <a:buClr>
                <a:srgbClr val="000000"/>
              </a:buClr>
            </a:pPr>
            <a:r>
              <a:rPr lang="en-US" sz="2100">
                <a:latin typeface="+mj-lt"/>
                <a:ea typeface="Roboto Light"/>
                <a:cs typeface="Roboto Light"/>
              </a:rPr>
              <a:t>8-lane processor</a:t>
            </a:r>
            <a:endParaRPr lang="en-US" sz="2100">
              <a:latin typeface="+mj-lt"/>
            </a:endParaRPr>
          </a:p>
          <a:p>
            <a:pPr marL="846455" lvl="1" indent="-215900">
              <a:buClr>
                <a:schemeClr val="tx1"/>
              </a:buClr>
            </a:pPr>
            <a:r>
              <a:rPr lang="en-US" sz="2100">
                <a:latin typeface="Calibri"/>
                <a:ea typeface="Roboto Light"/>
                <a:cs typeface="Roboto Light"/>
              </a:rPr>
              <a:t>~ Max frequency for 8 Lanes</a:t>
            </a:r>
          </a:p>
          <a:p>
            <a:pPr marL="846455" lvl="1" indent="-215900">
              <a:buClr>
                <a:schemeClr val="tx1"/>
              </a:buClr>
            </a:pPr>
            <a:r>
              <a:rPr lang="en-US" sz="2100">
                <a:latin typeface="Calibri"/>
                <a:ea typeface="Roboto Light"/>
                <a:cs typeface="Roboto Light"/>
              </a:rPr>
              <a:t>~ IPC on jacobi2d, </a:t>
            </a:r>
            <a:r>
              <a:rPr lang="en-US" sz="2100" err="1">
                <a:latin typeface="Calibri"/>
                <a:ea typeface="Roboto Light"/>
                <a:cs typeface="Roboto Light"/>
              </a:rPr>
              <a:t>matmul</a:t>
            </a:r>
            <a:r>
              <a:rPr lang="en-US" sz="2100">
                <a:latin typeface="Calibri"/>
                <a:ea typeface="Roboto Light"/>
                <a:cs typeface="Roboto Light"/>
              </a:rPr>
              <a:t>, pathfinder</a:t>
            </a:r>
          </a:p>
          <a:p>
            <a:pPr marL="846455" lvl="1" indent="-215900">
              <a:buClr>
                <a:schemeClr val="tx1"/>
              </a:buClr>
            </a:pPr>
            <a:r>
              <a:rPr lang="en-US" sz="2100">
                <a:latin typeface="Calibri"/>
                <a:ea typeface="Roboto Light"/>
                <a:cs typeface="Roboto Light"/>
              </a:rPr>
              <a:t>Unfair power comparison (no scalar core? No caches? How data are generated?)</a:t>
            </a:r>
          </a:p>
          <a:p>
            <a:pPr marL="503555" lvl="1" indent="-215900">
              <a:buClr>
                <a:schemeClr val="tx1"/>
              </a:buClr>
            </a:pPr>
            <a:r>
              <a:rPr lang="en-US" sz="2500">
                <a:ea typeface="Roboto Light"/>
                <a:cs typeface="Roboto Light"/>
              </a:rPr>
              <a:t>Vicuna</a:t>
            </a:r>
          </a:p>
          <a:p>
            <a:pPr marL="719455" lvl="2" indent="-215900">
              <a:buClr>
                <a:schemeClr val="tx1"/>
              </a:buClr>
            </a:pPr>
            <a:r>
              <a:rPr lang="en-US" sz="2300">
                <a:ea typeface="Roboto Light"/>
                <a:cs typeface="Roboto Light"/>
              </a:rPr>
              <a:t>int-only RVV1.0 </a:t>
            </a:r>
          </a:p>
          <a:p>
            <a:pPr marL="719455" lvl="2" indent="-215900">
              <a:buClr>
                <a:schemeClr val="tx1"/>
              </a:buClr>
            </a:pPr>
            <a:r>
              <a:rPr lang="en-US" sz="2300">
                <a:ea typeface="Roboto Light"/>
                <a:cs typeface="Roboto Light"/>
              </a:rPr>
              <a:t>~ utilization on </a:t>
            </a:r>
            <a:r>
              <a:rPr lang="en-US" sz="2300" err="1">
                <a:ea typeface="Roboto Light"/>
                <a:cs typeface="Roboto Light"/>
              </a:rPr>
              <a:t>matmul</a:t>
            </a:r>
            <a:endParaRPr lang="en-US" sz="2300">
              <a:ea typeface="Roboto Light"/>
              <a:cs typeface="Roboto Light"/>
            </a:endParaRPr>
          </a:p>
          <a:p>
            <a:pPr marL="719455" lvl="2" indent="-215900">
              <a:buClr>
                <a:schemeClr val="tx1"/>
              </a:buClr>
            </a:pPr>
            <a:r>
              <a:rPr lang="en-US" sz="2300">
                <a:ea typeface="+mn-lt"/>
                <a:cs typeface="+mn-lt"/>
              </a:rPr>
              <a:t>FPGA only PPA metrics</a:t>
            </a:r>
            <a:endParaRPr lang="en-US" sz="2300">
              <a:ea typeface="Roboto Light"/>
              <a:cs typeface="Roboto Light"/>
            </a:endParaRPr>
          </a:p>
          <a:p>
            <a:pPr marL="503555" lvl="1" indent="-215900">
              <a:buClr>
                <a:schemeClr val="tx1"/>
              </a:buClr>
            </a:pPr>
            <a:r>
              <a:rPr lang="en-US" sz="2500" err="1">
                <a:ea typeface="Roboto Light"/>
                <a:cs typeface="Roboto Light"/>
              </a:rPr>
              <a:t>Hwacha</a:t>
            </a:r>
            <a:endParaRPr lang="en-US" sz="2500"/>
          </a:p>
          <a:p>
            <a:pPr marL="719455" lvl="2" indent="-215900">
              <a:buClr>
                <a:schemeClr val="tx1"/>
              </a:buClr>
            </a:pPr>
            <a:r>
              <a:rPr lang="en-US" sz="2300">
                <a:ea typeface="Roboto Light"/>
                <a:cs typeface="Roboto Light"/>
              </a:rPr>
              <a:t>~ utilization on </a:t>
            </a:r>
            <a:r>
              <a:rPr lang="en-US" sz="2300" err="1">
                <a:ea typeface="Roboto Light"/>
                <a:cs typeface="Roboto Light"/>
              </a:rPr>
              <a:t>matmul</a:t>
            </a:r>
            <a:endParaRPr lang="en-US" sz="2300"/>
          </a:p>
          <a:p>
            <a:pPr marL="719455" lvl="2" indent="-215900">
              <a:buClr>
                <a:schemeClr val="tx1"/>
              </a:buClr>
            </a:pPr>
            <a:r>
              <a:rPr lang="en-US" sz="2300">
                <a:ea typeface="Roboto Light"/>
                <a:cs typeface="Roboto Light"/>
              </a:rPr>
              <a:t>Chip-level Power, hard to compare</a:t>
            </a:r>
            <a:endParaRPr lang="en-US" sz="2300"/>
          </a:p>
          <a:p>
            <a:pPr marL="719455" lvl="2" indent="-215900">
              <a:buClr>
                <a:schemeClr val="tx1"/>
              </a:buClr>
            </a:pPr>
            <a:endParaRPr lang="en-US" sz="2300"/>
          </a:p>
          <a:p>
            <a:pPr marL="503555" lvl="1" indent="-215900">
              <a:buClr>
                <a:schemeClr val="tx1"/>
              </a:buClr>
            </a:pPr>
            <a:endParaRPr lang="en-US" sz="2500"/>
          </a:p>
          <a:p>
            <a:pPr marL="503555" lvl="1" indent="-215900">
              <a:buClr>
                <a:schemeClr val="tx1"/>
              </a:buClr>
            </a:pPr>
            <a:endParaRPr lang="en-US" sz="2500"/>
          </a:p>
        </p:txBody>
      </p:sp>
    </p:spTree>
    <p:extLst>
      <p:ext uri="{BB962C8B-B14F-4D97-AF65-F5344CB8AC3E}">
        <p14:creationId xmlns:p14="http://schemas.microsoft.com/office/powerpoint/2010/main" val="2674206547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7E870-4BEC-6B28-9120-FE08C8A94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503" y="180326"/>
            <a:ext cx="10667548" cy="657050"/>
          </a:xfrm>
        </p:spPr>
        <p:txBody>
          <a:bodyPr vert="horz" lIns="0" tIns="0" rIns="0" bIns="0" rtlCol="0" anchor="ctr">
            <a:normAutofit/>
          </a:bodyPr>
          <a:lstStyle/>
          <a:p>
            <a:r>
              <a:rPr lang="en-US"/>
              <a:t>Yun: Ara’s in tsmc65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61320FB5-118D-28BB-200B-7EB3CA416352}"/>
              </a:ext>
            </a:extLst>
          </p:cNvPr>
          <p:cNvSpPr>
            <a:spLocks noGrp="1"/>
          </p:cNvSpPr>
          <p:nvPr/>
        </p:nvSpPr>
        <p:spPr>
          <a:xfrm>
            <a:off x="316504" y="990573"/>
            <a:ext cx="6857709" cy="5524351"/>
          </a:xfrm>
          <a:prstGeom prst="rect">
            <a:avLst/>
          </a:prstGeom>
        </p:spPr>
        <p:txBody>
          <a:bodyPr vert="horz" lIns="0" tIns="46800" rIns="0" bIns="45720" rtlCol="0" anchor="t">
            <a:normAutofit/>
          </a:bodyPr>
          <a:lstStyle>
            <a:lvl1pPr marL="288004" indent="-288004" algn="l" defTabSz="72000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SzPct val="90000"/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504000" indent="-216004" algn="l" defTabSz="72000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2pPr>
            <a:lvl3pPr marL="720000" indent="-216004" algn="l" defTabSz="864017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3pPr>
            <a:lvl4pPr marL="936000" indent="-216004" algn="l" defTabSz="864017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4pPr>
            <a:lvl5pPr marL="1152000" indent="-216004" algn="l" defTabSz="864017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1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5pPr>
            <a:lvl6pPr marL="2376046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8054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40062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72070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tx1"/>
              </a:buClr>
              <a:buNone/>
            </a:pPr>
            <a:endParaRPr lang="en-US" sz="25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00450D-ECC8-2B43-FA34-FCC8F7896DC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0385676" y="6473766"/>
            <a:ext cx="598375" cy="308395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spcAft>
                <a:spcPts val="600"/>
              </a:spcAft>
            </a:pPr>
            <a:fld id="{6EE1B353-4058-44C7-8B8C-7EA0B6664E22}" type="slidenum">
              <a:rPr lang="LID4096" smtClean="0"/>
              <a:pPr>
                <a:spcAft>
                  <a:spcPts val="600"/>
                </a:spcAft>
              </a:pPr>
              <a:t>128</a:t>
            </a:fld>
            <a:endParaRPr lang="LID4096"/>
          </a:p>
        </p:txBody>
      </p:sp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A4954354-D31E-DBF4-DDC4-D87B474F20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1618" y="990573"/>
            <a:ext cx="3253044" cy="4876854"/>
          </a:xfrm>
          <a:prstGeom prst="rect">
            <a:avLst/>
          </a:prstGeom>
        </p:spPr>
      </p:pic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C8FB66A2-0E18-204E-C15C-F22DA07E6F1D}"/>
              </a:ext>
            </a:extLst>
          </p:cNvPr>
          <p:cNvSpPr>
            <a:spLocks noGrp="1"/>
          </p:cNvSpPr>
          <p:nvPr/>
        </p:nvSpPr>
        <p:spPr>
          <a:xfrm>
            <a:off x="316504" y="990573"/>
            <a:ext cx="5333710" cy="5524351"/>
          </a:xfrm>
          <a:prstGeom prst="rect">
            <a:avLst/>
          </a:prstGeom>
        </p:spPr>
        <p:txBody>
          <a:bodyPr vert="horz" lIns="0" tIns="46800" rIns="0" bIns="45720" rtlCol="0" anchor="t">
            <a:normAutofit/>
          </a:bodyPr>
          <a:lstStyle>
            <a:lvl1pPr marL="288004" indent="-288004" algn="l" defTabSz="72000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SzPct val="90000"/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504000" indent="-216004" algn="l" defTabSz="72000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2pPr>
            <a:lvl3pPr marL="720000" indent="-216004" algn="l" defTabSz="864017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3pPr>
            <a:lvl4pPr marL="936000" indent="-216004" algn="l" defTabSz="864017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4pPr>
            <a:lvl5pPr marL="1152000" indent="-216004" algn="l" defTabSz="864017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1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5pPr>
            <a:lvl6pPr marL="2376046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8054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40062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72070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30555" indent="-342900">
              <a:buClr>
                <a:srgbClr val="000000"/>
              </a:buClr>
            </a:pPr>
            <a:r>
              <a:rPr lang="en-US" sz="2500">
                <a:latin typeface="+mj-lt"/>
              </a:rPr>
              <a:t>Yun - tsmc65</a:t>
            </a:r>
          </a:p>
          <a:p>
            <a:pPr marL="630555" indent="-342900">
              <a:buClr>
                <a:srgbClr val="000000"/>
              </a:buClr>
            </a:pPr>
            <a:r>
              <a:rPr lang="en-US" sz="2500">
                <a:latin typeface="+mj-lt"/>
              </a:rPr>
              <a:t>Ara – 4 Lanes</a:t>
            </a:r>
          </a:p>
          <a:p>
            <a:pPr marL="630555" indent="-342900">
              <a:buClr>
                <a:srgbClr val="000000"/>
              </a:buClr>
            </a:pPr>
            <a:r>
              <a:rPr lang="en-US" sz="2500">
                <a:latin typeface="+mj-lt"/>
              </a:rPr>
              <a:t>SoC Architecture</a:t>
            </a:r>
          </a:p>
          <a:p>
            <a:pPr marL="846551" lvl="1" indent="-342900">
              <a:buClr>
                <a:srgbClr val="000000"/>
              </a:buClr>
            </a:pPr>
            <a:r>
              <a:rPr lang="en-US" sz="2100">
                <a:latin typeface="+mj-lt"/>
              </a:rPr>
              <a:t>Ara System</a:t>
            </a:r>
          </a:p>
          <a:p>
            <a:pPr marL="846551" lvl="1" indent="-342900">
              <a:buClr>
                <a:srgbClr val="000000"/>
              </a:buClr>
            </a:pPr>
            <a:r>
              <a:rPr lang="en-US" sz="2100">
                <a:latin typeface="+mj-lt"/>
              </a:rPr>
              <a:t>64 KiB SRAM Memory</a:t>
            </a:r>
          </a:p>
          <a:p>
            <a:pPr marL="846551" lvl="1" indent="-342900">
              <a:buClr>
                <a:srgbClr val="000000"/>
              </a:buClr>
            </a:pPr>
            <a:r>
              <a:rPr lang="en-US" sz="2100">
                <a:latin typeface="+mj-lt"/>
              </a:rPr>
              <a:t>JTAG + Debug Module</a:t>
            </a:r>
          </a:p>
          <a:p>
            <a:pPr marL="846551" lvl="1" indent="-342900">
              <a:buClr>
                <a:srgbClr val="000000"/>
              </a:buClr>
            </a:pPr>
            <a:r>
              <a:rPr lang="en-US" sz="2100">
                <a:latin typeface="+mj-lt"/>
              </a:rPr>
              <a:t>Double-precision FPU</a:t>
            </a:r>
          </a:p>
          <a:p>
            <a:pPr marL="846551" lvl="1" indent="-342900">
              <a:buClr>
                <a:srgbClr val="000000"/>
              </a:buClr>
            </a:pPr>
            <a:r>
              <a:rPr lang="en-US" sz="2100">
                <a:latin typeface="+mj-lt"/>
              </a:rPr>
              <a:t>Die area: 6 mm2</a:t>
            </a:r>
          </a:p>
          <a:p>
            <a:pPr marL="846551" lvl="1" indent="-342900">
              <a:buClr>
                <a:srgbClr val="000000"/>
              </a:buClr>
            </a:pPr>
            <a:r>
              <a:rPr lang="en-US" sz="2100">
                <a:latin typeface="+mj-lt"/>
              </a:rPr>
              <a:t>Frequency: ~250 MHz</a:t>
            </a:r>
          </a:p>
          <a:p>
            <a:pPr marL="630555" indent="-342900">
              <a:buClr>
                <a:srgbClr val="000000"/>
              </a:buClr>
            </a:pPr>
            <a:r>
              <a:rPr lang="en-US" sz="2500" b="1">
                <a:latin typeface="+mj-lt"/>
              </a:rPr>
              <a:t>Already tested: it works!</a:t>
            </a:r>
            <a:endParaRPr lang="en-US" sz="2500" b="1"/>
          </a:p>
          <a:p>
            <a:pPr marL="630555" indent="-342900">
              <a:buClr>
                <a:srgbClr val="000000"/>
              </a:buClr>
            </a:pPr>
            <a:endParaRPr lang="en-US" sz="2500">
              <a:latin typeface="+mj-lt"/>
            </a:endParaRPr>
          </a:p>
          <a:p>
            <a:pPr marL="287655" indent="-287655">
              <a:buClr>
                <a:schemeClr val="tx1"/>
              </a:buClr>
            </a:pPr>
            <a:endParaRPr lang="en-US" sz="2540"/>
          </a:p>
          <a:p>
            <a:pPr marL="503555" lvl="1" indent="-215900">
              <a:buClr>
                <a:schemeClr val="tx1"/>
              </a:buClr>
            </a:pPr>
            <a:endParaRPr lang="en-US" sz="2540"/>
          </a:p>
          <a:p>
            <a:pPr marL="503555" lvl="1" indent="-215900">
              <a:buClr>
                <a:schemeClr val="tx1"/>
              </a:buClr>
            </a:pPr>
            <a:endParaRPr lang="en-US" sz="2540"/>
          </a:p>
        </p:txBody>
      </p:sp>
    </p:spTree>
    <p:extLst>
      <p:ext uri="{BB962C8B-B14F-4D97-AF65-F5344CB8AC3E}">
        <p14:creationId xmlns:p14="http://schemas.microsoft.com/office/powerpoint/2010/main" val="4166337707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7E870-4BEC-6B28-9120-FE08C8A94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503" y="180326"/>
            <a:ext cx="10667548" cy="657050"/>
          </a:xfrm>
        </p:spPr>
        <p:txBody>
          <a:bodyPr vert="horz" lIns="0" tIns="0" rIns="0" bIns="0" rtlCol="0" anchor="ctr">
            <a:normAutofit/>
          </a:bodyPr>
          <a:lstStyle/>
          <a:p>
            <a:r>
              <a:rPr lang="en-US" sz="3800" b="1">
                <a:ea typeface="Roboto"/>
                <a:cs typeface="Roboto"/>
              </a:rPr>
              <a:t>What's </a:t>
            </a:r>
            <a:r>
              <a:rPr lang="en-US" sz="3800">
                <a:ea typeface="Roboto"/>
                <a:cs typeface="Roboto"/>
              </a:rPr>
              <a:t>further</a:t>
            </a:r>
            <a:r>
              <a:rPr lang="en-US" sz="3800" b="1">
                <a:ea typeface="Roboto"/>
                <a:cs typeface="Roboto"/>
              </a:rPr>
              <a:t>?</a:t>
            </a:r>
            <a:endParaRPr lang="it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00450D-ECC8-2B43-FA34-FCC8F7896DC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0385676" y="6473766"/>
            <a:ext cx="598375" cy="308395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spcAft>
                <a:spcPts val="600"/>
              </a:spcAft>
            </a:pPr>
            <a:fld id="{6EE1B353-4058-44C7-8B8C-7EA0B6664E22}" type="slidenum">
              <a:rPr lang="LID4096" smtClean="0"/>
              <a:pPr>
                <a:spcAft>
                  <a:spcPts val="600"/>
                </a:spcAft>
              </a:pPr>
              <a:t>129</a:t>
            </a:fld>
            <a:endParaRPr lang="LID4096"/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DA66C0E0-4F52-E250-8765-9B739195A6E5}"/>
              </a:ext>
            </a:extLst>
          </p:cNvPr>
          <p:cNvSpPr>
            <a:spLocks noGrp="1"/>
          </p:cNvSpPr>
          <p:nvPr/>
        </p:nvSpPr>
        <p:spPr>
          <a:xfrm>
            <a:off x="316504" y="990573"/>
            <a:ext cx="4724110" cy="5524351"/>
          </a:xfrm>
          <a:prstGeom prst="rect">
            <a:avLst/>
          </a:prstGeom>
        </p:spPr>
        <p:txBody>
          <a:bodyPr vert="horz" lIns="0" tIns="46800" rIns="0" bIns="45720" rtlCol="0" anchor="t">
            <a:normAutofit/>
          </a:bodyPr>
          <a:lstStyle>
            <a:lvl1pPr marL="288004" indent="-288004" algn="l" defTabSz="72000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SzPct val="90000"/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504000" indent="-216004" algn="l" defTabSz="72000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2pPr>
            <a:lvl3pPr marL="720000" indent="-216004" algn="l" defTabSz="864017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3pPr>
            <a:lvl4pPr marL="936000" indent="-216004" algn="l" defTabSz="864017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4pPr>
            <a:lvl5pPr marL="1152000" indent="-216004" algn="l" defTabSz="864017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1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5pPr>
            <a:lvl6pPr marL="2376046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8054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40062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72070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30555" indent="-342900">
              <a:buClr>
                <a:srgbClr val="000000"/>
              </a:buClr>
            </a:pPr>
            <a:r>
              <a:rPr lang="en-US" sz="2500">
                <a:latin typeface="+mj-lt"/>
                <a:ea typeface="Roboto Light"/>
                <a:cs typeface="Roboto Light"/>
              </a:rPr>
              <a:t>OS support</a:t>
            </a:r>
            <a:endParaRPr lang="it-IT"/>
          </a:p>
          <a:p>
            <a:pPr marL="846455" lvl="1" indent="-215900">
              <a:buClr>
                <a:srgbClr val="000000"/>
              </a:buClr>
            </a:pPr>
            <a:r>
              <a:rPr lang="en-US" sz="2100">
                <a:latin typeface="+mj-lt"/>
                <a:ea typeface="Roboto Light"/>
                <a:cs typeface="Roboto Light"/>
              </a:rPr>
              <a:t>Virtual memory</a:t>
            </a:r>
            <a:endParaRPr lang="en-US" sz="2100">
              <a:latin typeface="+mj-lt"/>
            </a:endParaRPr>
          </a:p>
          <a:p>
            <a:pPr marL="1062355" lvl="2" indent="-215900">
              <a:buClr>
                <a:schemeClr val="tx1"/>
              </a:buClr>
            </a:pPr>
            <a:r>
              <a:rPr lang="en-US" sz="1900">
                <a:latin typeface="Calibri"/>
                <a:ea typeface="Roboto Light"/>
                <a:cs typeface="Roboto Light"/>
              </a:rPr>
              <a:t>Re-use CVA6's MMU</a:t>
            </a:r>
          </a:p>
          <a:p>
            <a:pPr marL="1062355" lvl="2" indent="-215900">
              <a:buClr>
                <a:schemeClr val="tx1"/>
              </a:buClr>
            </a:pPr>
            <a:r>
              <a:rPr lang="en-US" sz="1900">
                <a:latin typeface="Calibri"/>
                <a:ea typeface="Roboto Light"/>
                <a:cs typeface="Roboto Light"/>
              </a:rPr>
              <a:t>Separate TLB for V accesses?</a:t>
            </a:r>
          </a:p>
          <a:p>
            <a:pPr marL="846455" lvl="1" indent="-215900">
              <a:buClr>
                <a:schemeClr val="tx1"/>
              </a:buClr>
            </a:pPr>
            <a:r>
              <a:rPr lang="en-US" sz="2100">
                <a:latin typeface="Calibri"/>
                <a:ea typeface="Roboto Light"/>
                <a:cs typeface="Roboto Light"/>
              </a:rPr>
              <a:t>Context switch</a:t>
            </a:r>
            <a:endParaRPr lang="en-US" sz="2100">
              <a:latin typeface="Calibri"/>
            </a:endParaRPr>
          </a:p>
          <a:p>
            <a:pPr marL="1062355" lvl="2" indent="-215900">
              <a:buClr>
                <a:schemeClr val="tx1"/>
              </a:buClr>
            </a:pPr>
            <a:r>
              <a:rPr lang="en-US" sz="1900">
                <a:latin typeface="Calibri"/>
                <a:ea typeface="Roboto Light"/>
                <a:cs typeface="Roboto Light"/>
              </a:rPr>
              <a:t>Restrict V core to one process only</a:t>
            </a:r>
          </a:p>
          <a:p>
            <a:pPr marL="1062355" lvl="2" indent="-215900">
              <a:buClr>
                <a:schemeClr val="tx1"/>
              </a:buClr>
            </a:pPr>
            <a:r>
              <a:rPr lang="en-US" sz="1900">
                <a:latin typeface="Calibri"/>
                <a:ea typeface="Roboto Light"/>
                <a:cs typeface="Roboto Light"/>
              </a:rPr>
              <a:t>Faster context switch</a:t>
            </a:r>
          </a:p>
          <a:p>
            <a:pPr marL="846455" lvl="1" indent="-215900">
              <a:buClr>
                <a:schemeClr val="tx1"/>
              </a:buClr>
            </a:pPr>
            <a:r>
              <a:rPr lang="en-US" sz="2100">
                <a:latin typeface="Calibri"/>
                <a:ea typeface="Roboto Light"/>
                <a:cs typeface="Roboto Light"/>
              </a:rPr>
              <a:t>Exceptions</a:t>
            </a:r>
          </a:p>
          <a:p>
            <a:pPr marL="1062355" lvl="2" indent="-215900">
              <a:buClr>
                <a:schemeClr val="tx1"/>
              </a:buClr>
            </a:pPr>
            <a:r>
              <a:rPr lang="en-US" sz="1900">
                <a:latin typeface="Calibri"/>
                <a:ea typeface="Roboto Light"/>
                <a:cs typeface="Roboto Light"/>
              </a:rPr>
              <a:t>Extensive debug</a:t>
            </a:r>
            <a:endParaRPr lang="en-US" sz="1900">
              <a:latin typeface="Calibri"/>
            </a:endParaRPr>
          </a:p>
          <a:p>
            <a:pPr marL="846455" lvl="1" indent="-215900">
              <a:buClr>
                <a:schemeClr val="tx1"/>
              </a:buClr>
            </a:pPr>
            <a:endParaRPr lang="en-US" sz="2100">
              <a:latin typeface="Calibri"/>
            </a:endParaRPr>
          </a:p>
          <a:p>
            <a:pPr marL="630555" indent="-342900">
              <a:buClr>
                <a:schemeClr val="tx1"/>
              </a:buClr>
            </a:pPr>
            <a:endParaRPr lang="en-US" sz="2500">
              <a:latin typeface="Calibri"/>
            </a:endParaRPr>
          </a:p>
          <a:p>
            <a:pPr marL="287655" indent="-287655">
              <a:buClr>
                <a:schemeClr val="tx1"/>
              </a:buClr>
            </a:pPr>
            <a:endParaRPr lang="en-US" sz="2540"/>
          </a:p>
          <a:p>
            <a:pPr marL="503555" lvl="1" indent="-215900">
              <a:buClr>
                <a:schemeClr val="tx1"/>
              </a:buClr>
            </a:pPr>
            <a:endParaRPr lang="en-US" sz="2540"/>
          </a:p>
          <a:p>
            <a:pPr marL="503555" lvl="1" indent="-215900">
              <a:buClr>
                <a:schemeClr val="tx1"/>
              </a:buClr>
            </a:pPr>
            <a:endParaRPr lang="en-US" sz="2540"/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F229D51A-A422-D4FB-BB1E-CF4F5FDDA83A}"/>
              </a:ext>
            </a:extLst>
          </p:cNvPr>
          <p:cNvSpPr/>
          <p:nvPr/>
        </p:nvSpPr>
        <p:spPr>
          <a:xfrm>
            <a:off x="6126480" y="2537460"/>
            <a:ext cx="914400" cy="9144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it-IT" b="1">
                <a:solidFill>
                  <a:schemeClr val="bg2"/>
                </a:solidFill>
                <a:latin typeface="Arial Narrow"/>
              </a:rPr>
              <a:t>CVA6</a:t>
            </a:r>
            <a:endParaRPr lang="it-IT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1B9F124B-28B9-7A19-088B-60ADA860FC4F}"/>
              </a:ext>
            </a:extLst>
          </p:cNvPr>
          <p:cNvSpPr/>
          <p:nvPr/>
        </p:nvSpPr>
        <p:spPr>
          <a:xfrm>
            <a:off x="7650479" y="1341120"/>
            <a:ext cx="1950720" cy="211074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it-IT" b="1">
                <a:solidFill>
                  <a:schemeClr val="bg2"/>
                </a:solidFill>
                <a:latin typeface="Arial Narrow"/>
              </a:rPr>
              <a:t>Ara</a:t>
            </a:r>
            <a:endParaRPr lang="it-IT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E8AAE255-1472-1D85-9614-B1D4D772D14E}"/>
              </a:ext>
            </a:extLst>
          </p:cNvPr>
          <p:cNvSpPr/>
          <p:nvPr/>
        </p:nvSpPr>
        <p:spPr>
          <a:xfrm>
            <a:off x="6126479" y="4000500"/>
            <a:ext cx="3474720" cy="74676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it-IT" b="1">
                <a:solidFill>
                  <a:schemeClr val="bg2"/>
                </a:solidFill>
                <a:latin typeface="Arial Narrow"/>
              </a:rPr>
              <a:t>Memory</a:t>
            </a:r>
            <a:endParaRPr lang="it-IT">
              <a:solidFill>
                <a:srgbClr val="ABABAB"/>
              </a:solidFill>
              <a:latin typeface="Calibri Light"/>
              <a:cs typeface="Calibri Light"/>
            </a:endParaRP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A1F049F7-E160-3E8A-912B-96F7AA686437}"/>
              </a:ext>
            </a:extLst>
          </p:cNvPr>
          <p:cNvSpPr/>
          <p:nvPr/>
        </p:nvSpPr>
        <p:spPr>
          <a:xfrm>
            <a:off x="6606540" y="3185160"/>
            <a:ext cx="434340" cy="2667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it-IT" sz="1000" b="1">
                <a:solidFill>
                  <a:schemeClr val="tx1"/>
                </a:solidFill>
                <a:latin typeface="Calibri"/>
                <a:cs typeface="Calibri"/>
              </a:rPr>
              <a:t>MMU</a:t>
            </a: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6A7A33CC-E387-2499-4D23-32424920DFF3}"/>
              </a:ext>
            </a:extLst>
          </p:cNvPr>
          <p:cNvSpPr/>
          <p:nvPr/>
        </p:nvSpPr>
        <p:spPr>
          <a:xfrm>
            <a:off x="7650480" y="2956560"/>
            <a:ext cx="815340" cy="4953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it-IT" sz="1000" b="1">
                <a:solidFill>
                  <a:schemeClr val="tx1"/>
                </a:solidFill>
                <a:latin typeface="Calibri"/>
                <a:cs typeface="Calibri"/>
              </a:rPr>
              <a:t>VLSU</a:t>
            </a:r>
            <a:endParaRPr lang="it-IT" sz="1000">
              <a:solidFill>
                <a:schemeClr val="tx1"/>
              </a:solidFill>
              <a:latin typeface="Calibri"/>
              <a:cs typeface="Calibri"/>
            </a:endParaRPr>
          </a:p>
        </p:txBody>
      </p:sp>
      <p:sp>
        <p:nvSpPr>
          <p:cNvPr id="9" name="Freccia bidirezionale verticale 8">
            <a:extLst>
              <a:ext uri="{FF2B5EF4-FFF2-40B4-BE49-F238E27FC236}">
                <a16:creationId xmlns:a16="http://schemas.microsoft.com/office/drawing/2014/main" id="{6BB58835-1202-F0EA-BA1E-64E814143CB4}"/>
              </a:ext>
            </a:extLst>
          </p:cNvPr>
          <p:cNvSpPr/>
          <p:nvPr/>
        </p:nvSpPr>
        <p:spPr>
          <a:xfrm rot="5400000">
            <a:off x="7240004" y="3027761"/>
            <a:ext cx="217932" cy="568452"/>
          </a:xfrm>
          <a:prstGeom prst="upDown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b="1" i="0" cap="none" spc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47E798E2-7856-A7B8-7C78-5A650BD77BD0}"/>
              </a:ext>
            </a:extLst>
          </p:cNvPr>
          <p:cNvCxnSpPr/>
          <p:nvPr/>
        </p:nvCxnSpPr>
        <p:spPr>
          <a:xfrm>
            <a:off x="7096565" y="2716823"/>
            <a:ext cx="494324" cy="5862"/>
          </a:xfrm>
          <a:prstGeom prst="straightConnector1">
            <a:avLst/>
          </a:prstGeom>
          <a:ln w="38100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D38CC651-62B1-6E60-4E8C-44D2EDDE8410}"/>
              </a:ext>
            </a:extLst>
          </p:cNvPr>
          <p:cNvSpPr txBox="1"/>
          <p:nvPr/>
        </p:nvSpPr>
        <p:spPr>
          <a:xfrm>
            <a:off x="7078588" y="2325272"/>
            <a:ext cx="553037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720000"/>
            <a:r>
              <a:rPr lang="it-IT" sz="1000" err="1">
                <a:solidFill>
                  <a:schemeClr val="tx2"/>
                </a:solidFill>
                <a:latin typeface="Aptos Mono"/>
                <a:cs typeface="Arial Narrow" panose="020B0604020202020204" pitchFamily="34" charset="0"/>
              </a:rPr>
              <a:t>vld</a:t>
            </a:r>
            <a:r>
              <a:rPr lang="it-IT" sz="1000">
                <a:solidFill>
                  <a:schemeClr val="tx2"/>
                </a:solidFill>
                <a:latin typeface="Aptos Mono"/>
                <a:cs typeface="Arial Narrow" panose="020B0604020202020204" pitchFamily="34" charset="0"/>
              </a:rPr>
              <a:t> </a:t>
            </a:r>
            <a:br>
              <a:rPr lang="it-IT" sz="1000">
                <a:latin typeface="Aptos Mono"/>
                <a:cs typeface="Arial Narrow" panose="020B0604020202020204" pitchFamily="34" charset="0"/>
              </a:rPr>
            </a:br>
            <a:r>
              <a:rPr lang="it-IT" sz="1000">
                <a:solidFill>
                  <a:schemeClr val="tx2"/>
                </a:solidFill>
                <a:latin typeface="Calibri"/>
                <a:cs typeface="Arial Narrow" panose="020B0604020202020204" pitchFamily="34" charset="0"/>
              </a:rPr>
              <a:t>(</a:t>
            </a:r>
            <a:r>
              <a:rPr lang="it-IT" sz="1000" err="1">
                <a:solidFill>
                  <a:schemeClr val="tx2"/>
                </a:solidFill>
                <a:latin typeface="Calibri"/>
                <a:cs typeface="Arial Narrow" panose="020B0604020202020204" pitchFamily="34" charset="0"/>
              </a:rPr>
              <a:t>virtual</a:t>
            </a:r>
            <a:r>
              <a:rPr lang="it-IT" sz="1000">
                <a:solidFill>
                  <a:schemeClr val="tx2"/>
                </a:solidFill>
                <a:latin typeface="Calibri"/>
                <a:cs typeface="Arial Narrow" panose="020B0604020202020204" pitchFamily="34" charset="0"/>
              </a:rPr>
              <a:t> @)</a:t>
            </a:r>
            <a:endParaRPr lang="it-IT" sz="1000" b="0" i="0">
              <a:solidFill>
                <a:schemeClr val="tx2"/>
              </a:solidFill>
              <a:latin typeface="Calibri"/>
              <a:cs typeface="Arial Narrow" panose="020B0604020202020204" pitchFamily="34" charset="0"/>
            </a:endParaRPr>
          </a:p>
        </p:txBody>
      </p:sp>
      <p:cxnSp>
        <p:nvCxnSpPr>
          <p:cNvPr id="17" name="Connettore 2 16">
            <a:extLst>
              <a:ext uri="{FF2B5EF4-FFF2-40B4-BE49-F238E27FC236}">
                <a16:creationId xmlns:a16="http://schemas.microsoft.com/office/drawing/2014/main" id="{C13195D9-F0E0-D660-0D10-49795046B313}"/>
              </a:ext>
            </a:extLst>
          </p:cNvPr>
          <p:cNvCxnSpPr>
            <a:cxnSpLocks/>
          </p:cNvCxnSpPr>
          <p:nvPr/>
        </p:nvCxnSpPr>
        <p:spPr>
          <a:xfrm>
            <a:off x="8005103" y="3508130"/>
            <a:ext cx="5863" cy="396631"/>
          </a:xfrm>
          <a:prstGeom prst="straightConnector1">
            <a:avLst/>
          </a:prstGeom>
          <a:ln w="38100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DE719C00-32E3-483E-F66E-B773EB818250}"/>
              </a:ext>
            </a:extLst>
          </p:cNvPr>
          <p:cNvSpPr txBox="1"/>
          <p:nvPr/>
        </p:nvSpPr>
        <p:spPr>
          <a:xfrm>
            <a:off x="8107288" y="3552092"/>
            <a:ext cx="636393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720000"/>
            <a:r>
              <a:rPr lang="it-IT" sz="1000" err="1">
                <a:solidFill>
                  <a:schemeClr val="tx2"/>
                </a:solidFill>
                <a:latin typeface="Aptos Mono"/>
                <a:cs typeface="Arial Narrow" panose="020B0604020202020204" pitchFamily="34" charset="0"/>
              </a:rPr>
              <a:t>vld</a:t>
            </a:r>
            <a:r>
              <a:rPr lang="it-IT" sz="1000">
                <a:solidFill>
                  <a:schemeClr val="tx2"/>
                </a:solidFill>
                <a:latin typeface="Aptos Mono"/>
                <a:cs typeface="Arial Narrow" panose="020B0604020202020204" pitchFamily="34" charset="0"/>
              </a:rPr>
              <a:t> </a:t>
            </a:r>
            <a:r>
              <a:rPr lang="it-IT" sz="1000" err="1">
                <a:solidFill>
                  <a:schemeClr val="tx2"/>
                </a:solidFill>
                <a:latin typeface="Aptos Mono"/>
                <a:cs typeface="Arial Narrow" panose="020B0604020202020204" pitchFamily="34" charset="0"/>
              </a:rPr>
              <a:t>req</a:t>
            </a:r>
            <a:r>
              <a:rPr lang="it-IT" sz="1000">
                <a:solidFill>
                  <a:schemeClr val="tx2"/>
                </a:solidFill>
                <a:latin typeface="Aptos Mono"/>
                <a:cs typeface="Arial Narrow" panose="020B0604020202020204" pitchFamily="34" charset="0"/>
              </a:rPr>
              <a:t> </a:t>
            </a:r>
            <a:br>
              <a:rPr lang="it-IT" sz="1000">
                <a:latin typeface="Aptos Mono"/>
                <a:cs typeface="Arial Narrow" panose="020B0604020202020204" pitchFamily="34" charset="0"/>
              </a:rPr>
            </a:br>
            <a:r>
              <a:rPr lang="it-IT" sz="1000">
                <a:solidFill>
                  <a:schemeClr val="tx2"/>
                </a:solidFill>
                <a:latin typeface="Calibri"/>
                <a:cs typeface="Arial Narrow" panose="020B0604020202020204" pitchFamily="34" charset="0"/>
              </a:rPr>
              <a:t>(</a:t>
            </a:r>
            <a:r>
              <a:rPr lang="it-IT" sz="1000" err="1">
                <a:solidFill>
                  <a:schemeClr val="tx2"/>
                </a:solidFill>
                <a:latin typeface="Calibri"/>
                <a:cs typeface="Arial Narrow" panose="020B0604020202020204" pitchFamily="34" charset="0"/>
              </a:rPr>
              <a:t>physical</a:t>
            </a:r>
            <a:r>
              <a:rPr lang="it-IT" sz="1000">
                <a:solidFill>
                  <a:schemeClr val="tx2"/>
                </a:solidFill>
                <a:latin typeface="Calibri"/>
                <a:cs typeface="Arial Narrow" panose="020B0604020202020204" pitchFamily="34" charset="0"/>
              </a:rPr>
              <a:t> @)</a:t>
            </a:r>
            <a:endParaRPr lang="it-IT" sz="1000" b="0" i="0">
              <a:solidFill>
                <a:schemeClr val="tx2"/>
              </a:solidFill>
              <a:latin typeface="Calibri"/>
              <a:cs typeface="Arial Narrow" panose="020B0604020202020204" pitchFamily="34" charset="0"/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FF5B0D91-62C9-B1C3-BEED-D1A4D010B767}"/>
              </a:ext>
            </a:extLst>
          </p:cNvPr>
          <p:cNvSpPr txBox="1"/>
          <p:nvPr/>
        </p:nvSpPr>
        <p:spPr>
          <a:xfrm>
            <a:off x="7078588" y="2919632"/>
            <a:ext cx="562655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720000"/>
            <a:r>
              <a:rPr lang="it-IT" sz="1000">
                <a:solidFill>
                  <a:schemeClr val="tx2"/>
                </a:solidFill>
                <a:latin typeface="Calibri"/>
                <a:cs typeface="Arial Narrow" panose="020B0604020202020204" pitchFamily="34" charset="0"/>
              </a:rPr>
              <a:t>@</a:t>
            </a:r>
            <a:r>
              <a:rPr lang="it-IT" sz="1000">
                <a:solidFill>
                  <a:schemeClr val="tx2"/>
                </a:solidFill>
                <a:latin typeface="Aptos Mono"/>
                <a:cs typeface="Arial Narrow" panose="020B0604020202020204" pitchFamily="34" charset="0"/>
              </a:rPr>
              <a:t> </a:t>
            </a:r>
            <a:br>
              <a:rPr lang="it-IT" sz="1000">
                <a:latin typeface="Aptos Mono"/>
                <a:cs typeface="Arial Narrow" panose="020B0604020202020204" pitchFamily="34" charset="0"/>
              </a:rPr>
            </a:br>
            <a:r>
              <a:rPr lang="it-IT" sz="1000" err="1">
                <a:solidFill>
                  <a:schemeClr val="tx2"/>
                </a:solidFill>
                <a:latin typeface="Calibri"/>
                <a:cs typeface="Arial Narrow" panose="020B0604020202020204" pitchFamily="34" charset="0"/>
              </a:rPr>
              <a:t>translation</a:t>
            </a:r>
            <a:endParaRPr lang="it-IT" sz="1000" b="0" i="0">
              <a:solidFill>
                <a:schemeClr val="tx2"/>
              </a:solidFill>
              <a:latin typeface="Calibri"/>
              <a:cs typeface="Arial Narrow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76882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7E870-4BEC-6B28-9120-FE08C8A94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503" y="180326"/>
            <a:ext cx="10667548" cy="657050"/>
          </a:xfrm>
        </p:spPr>
        <p:txBody>
          <a:bodyPr vert="horz" lIns="0" tIns="0" rIns="0" bIns="0" rtlCol="0" anchor="ctr">
            <a:normAutofit/>
          </a:bodyPr>
          <a:lstStyle/>
          <a:p>
            <a:r>
              <a:rPr lang="en-US" sz="3800" b="0" i="0" kern="1200" spc="-106" baseline="0">
                <a:ln w="15875" cmpd="sng">
                  <a:noFill/>
                  <a:round/>
                </a:ln>
                <a:latin typeface="+mj-lt"/>
                <a:ea typeface="Roboto"/>
                <a:cs typeface="Roboto"/>
              </a:rPr>
              <a:t>Ara System</a:t>
            </a:r>
            <a:r>
              <a:rPr lang="en-US" sz="3800">
                <a:ea typeface="Roboto"/>
                <a:cs typeface="Roboto"/>
              </a:rPr>
              <a:t> – One step below</a:t>
            </a:r>
            <a:endParaRPr lang="en-US" b="0" i="0" kern="1200" spc="-106" baseline="0">
              <a:ln w="15875" cmpd="sng">
                <a:noFill/>
                <a:round/>
              </a:ln>
              <a:latin typeface="+mj-lt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61320FB5-118D-28BB-200B-7EB3CA416352}"/>
              </a:ext>
            </a:extLst>
          </p:cNvPr>
          <p:cNvSpPr>
            <a:spLocks noGrp="1"/>
          </p:cNvSpPr>
          <p:nvPr/>
        </p:nvSpPr>
        <p:spPr>
          <a:xfrm>
            <a:off x="316504" y="990573"/>
            <a:ext cx="6857709" cy="5524351"/>
          </a:xfrm>
          <a:prstGeom prst="rect">
            <a:avLst/>
          </a:prstGeom>
        </p:spPr>
        <p:txBody>
          <a:bodyPr vert="horz" lIns="0" tIns="46800" rIns="0" bIns="45720" rtlCol="0" anchor="t">
            <a:normAutofit/>
          </a:bodyPr>
          <a:lstStyle>
            <a:lvl1pPr marL="288004" indent="-288004" algn="l" defTabSz="72000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SzPct val="90000"/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504000" indent="-216004" algn="l" defTabSz="72000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2pPr>
            <a:lvl3pPr marL="720000" indent="-216004" algn="l" defTabSz="864017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3pPr>
            <a:lvl4pPr marL="936000" indent="-216004" algn="l" defTabSz="864017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4pPr>
            <a:lvl5pPr marL="1152000" indent="-216004" algn="l" defTabSz="864017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1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5pPr>
            <a:lvl6pPr marL="2376046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8054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40062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72070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tx1"/>
              </a:buClr>
              <a:buNone/>
            </a:pPr>
            <a:endParaRPr lang="en-US" sz="25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00450D-ECC8-2B43-FA34-FCC8F7896DC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0385676" y="6473766"/>
            <a:ext cx="598375" cy="308395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spcAft>
                <a:spcPts val="600"/>
              </a:spcAft>
            </a:pPr>
            <a:fld id="{6EE1B353-4058-44C7-8B8C-7EA0B6664E22}" type="slidenum">
              <a:rPr lang="LID4096" smtClean="0"/>
              <a:pPr>
                <a:spcAft>
                  <a:spcPts val="600"/>
                </a:spcAft>
              </a:pPr>
              <a:t>13</a:t>
            </a:fld>
            <a:endParaRPr lang="LID4096"/>
          </a:p>
        </p:txBody>
      </p:sp>
      <p:pic>
        <p:nvPicPr>
          <p:cNvPr id="10" name="Picture 10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F1711F9-FDF0-E68F-D0AD-7C62F36768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2364" y="1303898"/>
            <a:ext cx="5567082" cy="4287557"/>
          </a:xfrm>
          <a:prstGeom prst="rect">
            <a:avLst/>
          </a:prstGeom>
        </p:spPr>
      </p:pic>
      <p:sp>
        <p:nvSpPr>
          <p:cNvPr id="5" name="Rettangolo 4">
            <a:extLst>
              <a:ext uri="{FF2B5EF4-FFF2-40B4-BE49-F238E27FC236}">
                <a16:creationId xmlns:a16="http://schemas.microsoft.com/office/drawing/2014/main" id="{BCEDC81F-52BF-884B-228A-B6CB160A8A98}"/>
              </a:ext>
            </a:extLst>
          </p:cNvPr>
          <p:cNvSpPr/>
          <p:nvPr/>
        </p:nvSpPr>
        <p:spPr>
          <a:xfrm>
            <a:off x="9251244" y="1334912"/>
            <a:ext cx="1610548" cy="1507066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b="1" i="0" cap="none" spc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F26240F6-A1CE-061C-455E-BAB88FF6CC24}"/>
              </a:ext>
            </a:extLst>
          </p:cNvPr>
          <p:cNvSpPr/>
          <p:nvPr/>
        </p:nvSpPr>
        <p:spPr>
          <a:xfrm>
            <a:off x="8931392" y="2952986"/>
            <a:ext cx="1930399" cy="2532473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b="1" i="0" cap="none" spc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A8788FFB-AE57-E5B7-9F28-69D0B6F02E00}"/>
              </a:ext>
            </a:extLst>
          </p:cNvPr>
          <p:cNvSpPr/>
          <p:nvPr/>
        </p:nvSpPr>
        <p:spPr>
          <a:xfrm>
            <a:off x="5648207" y="2736616"/>
            <a:ext cx="923806" cy="3190991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b="1" i="0" cap="none" spc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E63BC91C-FE32-CD06-D166-23CCC43A8689}"/>
              </a:ext>
            </a:extLst>
          </p:cNvPr>
          <p:cNvSpPr/>
          <p:nvPr/>
        </p:nvSpPr>
        <p:spPr>
          <a:xfrm>
            <a:off x="9815688" y="1899356"/>
            <a:ext cx="1610548" cy="1507066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b="1" i="0" cap="none" spc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CBE765A5-020C-86C4-95A9-A2B57099088D}"/>
              </a:ext>
            </a:extLst>
          </p:cNvPr>
          <p:cNvSpPr/>
          <p:nvPr/>
        </p:nvSpPr>
        <p:spPr>
          <a:xfrm>
            <a:off x="9956799" y="2040467"/>
            <a:ext cx="1610548" cy="1507066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b="1" i="0" cap="none" spc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1A2F731E-F58B-DD2B-7445-133A53DA979E}"/>
              </a:ext>
            </a:extLst>
          </p:cNvPr>
          <p:cNvSpPr>
            <a:spLocks noGrp="1"/>
          </p:cNvSpPr>
          <p:nvPr/>
        </p:nvSpPr>
        <p:spPr>
          <a:xfrm>
            <a:off x="316504" y="990573"/>
            <a:ext cx="5333710" cy="5524351"/>
          </a:xfrm>
          <a:prstGeom prst="rect">
            <a:avLst/>
          </a:prstGeom>
        </p:spPr>
        <p:txBody>
          <a:bodyPr vert="horz" lIns="0" tIns="46800" rIns="0" bIns="45720" rtlCol="0" anchor="t">
            <a:normAutofit/>
          </a:bodyPr>
          <a:lstStyle>
            <a:lvl1pPr marL="288004" indent="-288004" algn="l" defTabSz="72000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SzPct val="90000"/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504000" indent="-216004" algn="l" defTabSz="72000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2pPr>
            <a:lvl3pPr marL="720000" indent="-216004" algn="l" defTabSz="864017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3pPr>
            <a:lvl4pPr marL="936000" indent="-216004" algn="l" defTabSz="864017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4pPr>
            <a:lvl5pPr marL="1152000" indent="-216004" algn="l" defTabSz="864017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1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5pPr>
            <a:lvl6pPr marL="2376046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8054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40062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72070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7655" indent="-287655">
              <a:buClr>
                <a:schemeClr val="tx1"/>
              </a:buClr>
            </a:pPr>
            <a:r>
              <a:rPr lang="en-US" sz="2500">
                <a:latin typeface="Calibri"/>
                <a:ea typeface="Roboto Light"/>
                <a:cs typeface="Roboto Light"/>
              </a:rPr>
              <a:t>Scalar core: </a:t>
            </a:r>
            <a:r>
              <a:rPr lang="en-US" sz="2500" b="1">
                <a:latin typeface="Calibri"/>
                <a:ea typeface="Roboto Light"/>
                <a:cs typeface="Roboto Light"/>
              </a:rPr>
              <a:t>CVA6</a:t>
            </a:r>
            <a:endParaRPr lang="it-IT"/>
          </a:p>
          <a:p>
            <a:pPr marL="287655" indent="-287655">
              <a:buClr>
                <a:srgbClr val="000000"/>
              </a:buClr>
            </a:pPr>
            <a:r>
              <a:rPr lang="en-US" sz="2500">
                <a:latin typeface="Calibri"/>
                <a:ea typeface="Roboto Light"/>
                <a:cs typeface="Roboto Light"/>
              </a:rPr>
              <a:t>Vector core:</a:t>
            </a:r>
            <a:r>
              <a:rPr lang="en-US" sz="2500" b="1">
                <a:latin typeface="Calibri"/>
                <a:ea typeface="Roboto Light"/>
                <a:cs typeface="Roboto Light"/>
              </a:rPr>
              <a:t> Ara</a:t>
            </a:r>
            <a:endParaRPr lang="en-US" sz="2500" b="1">
              <a:latin typeface="Calibri"/>
            </a:endParaRPr>
          </a:p>
          <a:p>
            <a:pPr marL="503555" indent="-215900">
              <a:buClr>
                <a:schemeClr val="tx1"/>
              </a:buClr>
            </a:pPr>
            <a:endParaRPr lang="en-US" sz="2500"/>
          </a:p>
          <a:p>
            <a:pPr marL="287655" indent="-287655">
              <a:buClr>
                <a:schemeClr val="tx1"/>
              </a:buClr>
            </a:pPr>
            <a:endParaRPr lang="en-US" sz="2540"/>
          </a:p>
          <a:p>
            <a:pPr marL="503555" lvl="1" indent="-215900">
              <a:buClr>
                <a:schemeClr val="tx1"/>
              </a:buClr>
            </a:pPr>
            <a:endParaRPr lang="en-US" sz="2540"/>
          </a:p>
          <a:p>
            <a:pPr marL="503555" lvl="1" indent="-215900">
              <a:buClr>
                <a:schemeClr val="tx1"/>
              </a:buClr>
            </a:pPr>
            <a:endParaRPr lang="en-US" sz="2540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489CE97E-ED38-7391-3C11-DAFBE77AE9A4}"/>
              </a:ext>
            </a:extLst>
          </p:cNvPr>
          <p:cNvSpPr/>
          <p:nvPr/>
        </p:nvSpPr>
        <p:spPr>
          <a:xfrm>
            <a:off x="6240874" y="2736616"/>
            <a:ext cx="1902176" cy="218251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b="1" i="0" cap="none" spc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2C69AEB6-095F-08D5-A24D-2D1B5C0AECE7}"/>
              </a:ext>
            </a:extLst>
          </p:cNvPr>
          <p:cNvSpPr/>
          <p:nvPr/>
        </p:nvSpPr>
        <p:spPr>
          <a:xfrm>
            <a:off x="8639763" y="2736616"/>
            <a:ext cx="1902176" cy="218251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b="1" i="0" cap="none" spc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83DCEC6B-B954-8E42-867F-633FB20C15E7}"/>
              </a:ext>
            </a:extLst>
          </p:cNvPr>
          <p:cNvSpPr/>
          <p:nvPr/>
        </p:nvSpPr>
        <p:spPr>
          <a:xfrm>
            <a:off x="3465687" y="1410171"/>
            <a:ext cx="2410178" cy="4075287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b="1" i="0" cap="none" spc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8583391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7E870-4BEC-6B28-9120-FE08C8A94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503" y="180326"/>
            <a:ext cx="10667548" cy="657050"/>
          </a:xfrm>
        </p:spPr>
        <p:txBody>
          <a:bodyPr vert="horz" lIns="0" tIns="0" rIns="0" bIns="0" rtlCol="0" anchor="ctr">
            <a:normAutofit/>
          </a:bodyPr>
          <a:lstStyle/>
          <a:p>
            <a:r>
              <a:rPr lang="en-US" sz="3800" b="1">
                <a:ea typeface="Roboto"/>
                <a:cs typeface="Roboto"/>
              </a:rPr>
              <a:t>What's </a:t>
            </a:r>
            <a:r>
              <a:rPr lang="en-US" sz="3800">
                <a:ea typeface="Roboto"/>
                <a:cs typeface="Roboto"/>
              </a:rPr>
              <a:t>further</a:t>
            </a:r>
            <a:r>
              <a:rPr lang="en-US" sz="3800" b="1">
                <a:ea typeface="Roboto"/>
                <a:cs typeface="Roboto"/>
              </a:rPr>
              <a:t>?</a:t>
            </a:r>
            <a:endParaRPr lang="it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00450D-ECC8-2B43-FA34-FCC8F7896DC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0385676" y="6473766"/>
            <a:ext cx="598375" cy="308395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spcAft>
                <a:spcPts val="600"/>
              </a:spcAft>
            </a:pPr>
            <a:fld id="{6EE1B353-4058-44C7-8B8C-7EA0B6664E22}" type="slidenum">
              <a:rPr lang="LID4096" smtClean="0"/>
              <a:pPr>
                <a:spcAft>
                  <a:spcPts val="600"/>
                </a:spcAft>
              </a:pPr>
              <a:t>130</a:t>
            </a:fld>
            <a:endParaRPr lang="LID4096"/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DA66C0E0-4F52-E250-8765-9B739195A6E5}"/>
              </a:ext>
            </a:extLst>
          </p:cNvPr>
          <p:cNvSpPr>
            <a:spLocks noGrp="1"/>
          </p:cNvSpPr>
          <p:nvPr/>
        </p:nvSpPr>
        <p:spPr>
          <a:xfrm>
            <a:off x="316504" y="990573"/>
            <a:ext cx="4724110" cy="5524351"/>
          </a:xfrm>
          <a:prstGeom prst="rect">
            <a:avLst/>
          </a:prstGeom>
        </p:spPr>
        <p:txBody>
          <a:bodyPr vert="horz" lIns="0" tIns="46800" rIns="0" bIns="45720" rtlCol="0" anchor="t">
            <a:normAutofit/>
          </a:bodyPr>
          <a:lstStyle>
            <a:lvl1pPr marL="288004" indent="-288004" algn="l" defTabSz="72000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SzPct val="90000"/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504000" indent="-216004" algn="l" defTabSz="72000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2pPr>
            <a:lvl3pPr marL="720000" indent="-216004" algn="l" defTabSz="864017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3pPr>
            <a:lvl4pPr marL="936000" indent="-216004" algn="l" defTabSz="864017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4pPr>
            <a:lvl5pPr marL="1152000" indent="-216004" algn="l" defTabSz="864017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1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5pPr>
            <a:lvl6pPr marL="2376046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8054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40062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72070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30555" indent="-342900">
              <a:buClr>
                <a:srgbClr val="000000"/>
              </a:buClr>
            </a:pPr>
            <a:r>
              <a:rPr lang="en-US" sz="2500">
                <a:latin typeface="+mj-lt"/>
                <a:ea typeface="Roboto Light"/>
                <a:cs typeface="Roboto Light"/>
              </a:rPr>
              <a:t>Matrix Extension</a:t>
            </a:r>
            <a:endParaRPr lang="it-IT"/>
          </a:p>
          <a:p>
            <a:pPr marL="846455" lvl="1" indent="-215900">
              <a:buClr>
                <a:srgbClr val="000000"/>
              </a:buClr>
            </a:pPr>
            <a:r>
              <a:rPr lang="en-US" sz="2100">
                <a:latin typeface="Calibri"/>
                <a:ea typeface="Roboto Light"/>
                <a:cs typeface="Roboto Light"/>
              </a:rPr>
              <a:t>Load matrices instead of vectors</a:t>
            </a:r>
            <a:endParaRPr lang="en-US" sz="2100">
              <a:latin typeface="Calibri"/>
            </a:endParaRPr>
          </a:p>
          <a:p>
            <a:pPr marL="846455" lvl="1" indent="-215900">
              <a:buClr>
                <a:schemeClr val="tx1"/>
              </a:buClr>
            </a:pPr>
            <a:r>
              <a:rPr lang="en-US" sz="2100">
                <a:latin typeface="Calibri"/>
                <a:ea typeface="Roboto Light"/>
                <a:cs typeface="Roboto Light"/>
              </a:rPr>
              <a:t>Decouple Scalar-Vector processors</a:t>
            </a:r>
            <a:endParaRPr lang="en-US" sz="2100">
              <a:latin typeface="Calibri"/>
            </a:endParaRPr>
          </a:p>
          <a:p>
            <a:pPr marL="1062355" lvl="2" indent="-215900">
              <a:buClr>
                <a:schemeClr val="tx1"/>
              </a:buClr>
            </a:pPr>
            <a:r>
              <a:rPr lang="en-US" sz="1900">
                <a:latin typeface="Calibri"/>
                <a:ea typeface="Roboto Light"/>
                <a:cs typeface="Roboto Light"/>
              </a:rPr>
              <a:t>Bypass D$!</a:t>
            </a:r>
          </a:p>
          <a:p>
            <a:pPr marL="846455" lvl="1" indent="-215900">
              <a:buClr>
                <a:schemeClr val="tx1"/>
              </a:buClr>
            </a:pPr>
            <a:r>
              <a:rPr lang="en-US" sz="2100">
                <a:latin typeface="Calibri"/>
                <a:ea typeface="Roboto Light"/>
                <a:cs typeface="Roboto Light"/>
              </a:rPr>
              <a:t>Increase #operations/#instruction ratio</a:t>
            </a:r>
            <a:endParaRPr lang="en-US" sz="2100">
              <a:latin typeface="Calibri"/>
            </a:endParaRPr>
          </a:p>
          <a:p>
            <a:pPr marL="1062355" lvl="2" indent="-215900">
              <a:buClr>
                <a:schemeClr val="tx1"/>
              </a:buClr>
            </a:pPr>
            <a:r>
              <a:rPr lang="en-US" sz="1900">
                <a:latin typeface="Calibri"/>
                <a:ea typeface="Roboto Light"/>
                <a:cs typeface="Roboto Light"/>
              </a:rPr>
              <a:t>Pay less start-up time cycles</a:t>
            </a:r>
            <a:endParaRPr lang="en-US" sz="1900">
              <a:latin typeface="Calibri"/>
            </a:endParaRPr>
          </a:p>
          <a:p>
            <a:pPr marL="846455" lvl="1" indent="-215900">
              <a:buClr>
                <a:schemeClr val="tx1"/>
              </a:buClr>
            </a:pPr>
            <a:r>
              <a:rPr lang="en-US" sz="2100">
                <a:latin typeface="Calibri"/>
                <a:ea typeface="Roboto Light"/>
                <a:cs typeface="Roboto Light"/>
              </a:rPr>
              <a:t>Reduce VRF accesses</a:t>
            </a:r>
            <a:endParaRPr lang="en-US" sz="2100">
              <a:latin typeface="Calibri"/>
            </a:endParaRPr>
          </a:p>
          <a:p>
            <a:pPr marL="846455" lvl="1" indent="-215900">
              <a:buClr>
                <a:schemeClr val="tx1"/>
              </a:buClr>
            </a:pPr>
            <a:endParaRPr lang="en-US" sz="2100">
              <a:latin typeface="Calibri"/>
            </a:endParaRPr>
          </a:p>
          <a:p>
            <a:pPr marL="630555" indent="-342900">
              <a:buClr>
                <a:schemeClr val="tx1"/>
              </a:buClr>
            </a:pPr>
            <a:endParaRPr lang="en-US" sz="2500">
              <a:latin typeface="Calibri"/>
            </a:endParaRPr>
          </a:p>
          <a:p>
            <a:pPr marL="287655" indent="-287655">
              <a:buClr>
                <a:schemeClr val="tx1"/>
              </a:buClr>
            </a:pPr>
            <a:endParaRPr lang="en-US" sz="2540"/>
          </a:p>
          <a:p>
            <a:pPr marL="503555" lvl="1" indent="-215900">
              <a:buClr>
                <a:schemeClr val="tx1"/>
              </a:buClr>
            </a:pPr>
            <a:endParaRPr lang="en-US" sz="2540"/>
          </a:p>
          <a:p>
            <a:pPr marL="503555" lvl="1" indent="-215900">
              <a:buClr>
                <a:schemeClr val="tx1"/>
              </a:buClr>
            </a:pPr>
            <a:endParaRPr lang="en-US" sz="2540"/>
          </a:p>
        </p:txBody>
      </p:sp>
    </p:spTree>
    <p:extLst>
      <p:ext uri="{BB962C8B-B14F-4D97-AF65-F5344CB8AC3E}">
        <p14:creationId xmlns:p14="http://schemas.microsoft.com/office/powerpoint/2010/main" val="4101149835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7E870-4BEC-6B28-9120-FE08C8A94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503" y="180326"/>
            <a:ext cx="10667548" cy="657050"/>
          </a:xfrm>
        </p:spPr>
        <p:txBody>
          <a:bodyPr vert="horz" lIns="0" tIns="0" rIns="0" bIns="0" rtlCol="0" anchor="ctr">
            <a:normAutofit/>
          </a:bodyPr>
          <a:lstStyle/>
          <a:p>
            <a:r>
              <a:rPr lang="en-US" sz="3800" b="1">
                <a:ea typeface="Roboto"/>
                <a:cs typeface="Roboto"/>
              </a:rPr>
              <a:t>What's </a:t>
            </a:r>
            <a:r>
              <a:rPr lang="en-US" sz="3800">
                <a:ea typeface="Roboto"/>
                <a:cs typeface="Roboto"/>
              </a:rPr>
              <a:t>further</a:t>
            </a:r>
            <a:r>
              <a:rPr lang="en-US" sz="3800" b="1">
                <a:ea typeface="Roboto"/>
                <a:cs typeface="Roboto"/>
              </a:rPr>
              <a:t>?</a:t>
            </a:r>
            <a:endParaRPr lang="it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00450D-ECC8-2B43-FA34-FCC8F7896DC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0385676" y="6473766"/>
            <a:ext cx="598375" cy="308395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spcAft>
                <a:spcPts val="600"/>
              </a:spcAft>
            </a:pPr>
            <a:fld id="{6EE1B353-4058-44C7-8B8C-7EA0B6664E22}" type="slidenum">
              <a:rPr lang="LID4096" smtClean="0"/>
              <a:pPr>
                <a:spcAft>
                  <a:spcPts val="600"/>
                </a:spcAft>
              </a:pPr>
              <a:t>131</a:t>
            </a:fld>
            <a:endParaRPr lang="LID4096"/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DA66C0E0-4F52-E250-8765-9B739195A6E5}"/>
              </a:ext>
            </a:extLst>
          </p:cNvPr>
          <p:cNvSpPr>
            <a:spLocks noGrp="1"/>
          </p:cNvSpPr>
          <p:nvPr/>
        </p:nvSpPr>
        <p:spPr>
          <a:xfrm>
            <a:off x="316504" y="990573"/>
            <a:ext cx="5333710" cy="2522071"/>
          </a:xfrm>
          <a:prstGeom prst="rect">
            <a:avLst/>
          </a:prstGeom>
        </p:spPr>
        <p:txBody>
          <a:bodyPr vert="horz" lIns="0" tIns="46800" rIns="0" bIns="45720" rtlCol="0" anchor="t">
            <a:normAutofit/>
          </a:bodyPr>
          <a:lstStyle>
            <a:lvl1pPr marL="288004" indent="-288004" algn="l" defTabSz="72000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SzPct val="90000"/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504000" indent="-216004" algn="l" defTabSz="72000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2pPr>
            <a:lvl3pPr marL="720000" indent="-216004" algn="l" defTabSz="864017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3pPr>
            <a:lvl4pPr marL="936000" indent="-216004" algn="l" defTabSz="864017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4pPr>
            <a:lvl5pPr marL="1152000" indent="-216004" algn="l" defTabSz="864017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1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5pPr>
            <a:lvl6pPr marL="2376046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8054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40062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72070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30555" indent="-342900">
              <a:buClr>
                <a:srgbClr val="000000"/>
              </a:buClr>
            </a:pPr>
            <a:r>
              <a:rPr lang="en-US" sz="2500">
                <a:latin typeface="+mj-lt"/>
                <a:ea typeface="Roboto Light"/>
                <a:cs typeface="Roboto Light"/>
              </a:rPr>
              <a:t>Ara </a:t>
            </a:r>
            <a:r>
              <a:rPr lang="en-US" sz="2500" err="1">
                <a:latin typeface="+mj-lt"/>
                <a:ea typeface="Roboto Light"/>
                <a:cs typeface="Roboto Light"/>
              </a:rPr>
              <a:t>OpenPITON</a:t>
            </a:r>
            <a:r>
              <a:rPr lang="en-US" sz="2500">
                <a:latin typeface="+mj-lt"/>
                <a:ea typeface="Roboto Light"/>
                <a:cs typeface="Roboto Light"/>
              </a:rPr>
              <a:t> – </a:t>
            </a:r>
            <a:r>
              <a:rPr lang="en-US" sz="2500" err="1">
                <a:latin typeface="+mj-lt"/>
                <a:ea typeface="Roboto Light"/>
                <a:cs typeface="Roboto Light"/>
              </a:rPr>
              <a:t>PolAra</a:t>
            </a:r>
            <a:endParaRPr lang="it-IT" err="1"/>
          </a:p>
          <a:p>
            <a:pPr marL="630555" indent="-342900">
              <a:buClr>
                <a:srgbClr val="000000"/>
              </a:buClr>
            </a:pPr>
            <a:r>
              <a:rPr lang="en-US" sz="2500">
                <a:latin typeface="+mj-lt"/>
                <a:ea typeface="Roboto Light"/>
                <a:cs typeface="Roboto Light"/>
              </a:rPr>
              <a:t>Ara in real multi-core environment</a:t>
            </a:r>
            <a:endParaRPr lang="en-US" sz="2500">
              <a:latin typeface="+mj-lt"/>
            </a:endParaRPr>
          </a:p>
          <a:p>
            <a:pPr marL="630555" indent="-342900">
              <a:buClr>
                <a:schemeClr val="tx1"/>
              </a:buClr>
            </a:pPr>
            <a:r>
              <a:rPr lang="en-US" sz="2500">
                <a:latin typeface="Calibri"/>
                <a:ea typeface="Roboto Light"/>
                <a:cs typeface="Roboto Light"/>
              </a:rPr>
              <a:t>Optimizing </a:t>
            </a:r>
            <a:r>
              <a:rPr lang="en-US" sz="2500" err="1">
                <a:latin typeface="Calibri"/>
                <a:ea typeface="Roboto Light"/>
                <a:cs typeface="Roboto Light"/>
              </a:rPr>
              <a:t>matmul</a:t>
            </a:r>
            <a:r>
              <a:rPr lang="en-US" sz="2500">
                <a:latin typeface="Calibri"/>
                <a:ea typeface="Roboto Light"/>
                <a:cs typeface="Roboto Light"/>
              </a:rPr>
              <a:t> on L2-sparse memory hierarchy</a:t>
            </a:r>
            <a:br>
              <a:rPr lang="en-US" sz="2500">
                <a:latin typeface="Calibri"/>
                <a:ea typeface="Roboto Light"/>
                <a:cs typeface="Roboto Light"/>
              </a:rPr>
            </a:br>
            <a:endParaRPr lang="en-US" sz="2500">
              <a:latin typeface="Calibri Light"/>
              <a:cs typeface="Calibri Light"/>
            </a:endParaRPr>
          </a:p>
          <a:p>
            <a:pPr marL="630555" indent="-342900">
              <a:buClr>
                <a:schemeClr val="tx1"/>
              </a:buClr>
            </a:pPr>
            <a:endParaRPr lang="en-US" sz="2500">
              <a:latin typeface="Calibri"/>
            </a:endParaRPr>
          </a:p>
          <a:p>
            <a:pPr marL="287655" indent="-287655">
              <a:buClr>
                <a:schemeClr val="tx1"/>
              </a:buClr>
            </a:pPr>
            <a:endParaRPr lang="en-US" sz="2540"/>
          </a:p>
          <a:p>
            <a:pPr marL="503555" lvl="1" indent="-215900">
              <a:buClr>
                <a:schemeClr val="tx1"/>
              </a:buClr>
            </a:pPr>
            <a:endParaRPr lang="en-US" sz="2540"/>
          </a:p>
          <a:p>
            <a:pPr marL="503555" lvl="1" indent="-215900">
              <a:buClr>
                <a:schemeClr val="tx1"/>
              </a:buClr>
            </a:pPr>
            <a:endParaRPr lang="en-US" sz="2540"/>
          </a:p>
        </p:txBody>
      </p:sp>
      <p:pic>
        <p:nvPicPr>
          <p:cNvPr id="3" name="Immagine 2" descr="Immagine che contiene testo, diagramma, Piano, Rettangolo&#10;&#10;Descrizione generata automaticamente">
            <a:extLst>
              <a:ext uri="{FF2B5EF4-FFF2-40B4-BE49-F238E27FC236}">
                <a16:creationId xmlns:a16="http://schemas.microsoft.com/office/drawing/2014/main" id="{7A1681AD-83B5-62DA-E11E-2F3FC618E9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4596" y="1436902"/>
            <a:ext cx="4706055" cy="4326719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5163B827-FA70-117B-2DCC-D6937D6CC794}"/>
              </a:ext>
            </a:extLst>
          </p:cNvPr>
          <p:cNvSpPr txBox="1"/>
          <p:nvPr/>
        </p:nvSpPr>
        <p:spPr>
          <a:xfrm>
            <a:off x="5508507" y="5847550"/>
            <a:ext cx="4704814" cy="18466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 defTabSz="720000"/>
            <a:r>
              <a:rPr lang="en-US" sz="1200">
                <a:solidFill>
                  <a:srgbClr val="000000"/>
                </a:solidFill>
                <a:ea typeface="+mn-lt"/>
                <a:cs typeface="+mn-lt"/>
              </a:rPr>
              <a:t>https://github.com/openhwgroup/core-v-polara-apu/tree/openpiton_polara</a:t>
            </a:r>
            <a:endParaRPr lang="it-IT" sz="1200"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3911098235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7E870-4BEC-6B28-9120-FE08C8A94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503" y="180326"/>
            <a:ext cx="10667548" cy="657050"/>
          </a:xfrm>
        </p:spPr>
        <p:txBody>
          <a:bodyPr vert="horz" lIns="0" tIns="0" rIns="0" bIns="0" rtlCol="0" anchor="ctr">
            <a:normAutofit/>
          </a:bodyPr>
          <a:lstStyle/>
          <a:p>
            <a:r>
              <a:rPr lang="en-US" sz="3800" b="1">
                <a:ea typeface="Roboto"/>
                <a:cs typeface="Roboto"/>
              </a:rPr>
              <a:t>Project goals</a:t>
            </a:r>
            <a:endParaRPr lang="it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00450D-ECC8-2B43-FA34-FCC8F7896DC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0385676" y="6473766"/>
            <a:ext cx="598375" cy="308395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spcAft>
                <a:spcPts val="600"/>
              </a:spcAft>
            </a:pPr>
            <a:fld id="{6EE1B353-4058-44C7-8B8C-7EA0B6664E22}" type="slidenum">
              <a:rPr lang="LID4096" smtClean="0"/>
              <a:pPr>
                <a:spcAft>
                  <a:spcPts val="600"/>
                </a:spcAft>
              </a:pPr>
              <a:t>132</a:t>
            </a:fld>
            <a:endParaRPr lang="LID4096"/>
          </a:p>
        </p:txBody>
      </p:sp>
      <p:sp>
        <p:nvSpPr>
          <p:cNvPr id="5" name="Segnaposto contenuto 2">
            <a:extLst>
              <a:ext uri="{FF2B5EF4-FFF2-40B4-BE49-F238E27FC236}">
                <a16:creationId xmlns:a16="http://schemas.microsoft.com/office/drawing/2014/main" id="{273F21F4-550C-8514-6E21-05AE8D7693A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16504" y="990573"/>
            <a:ext cx="9397367" cy="5524351"/>
          </a:xfrm>
        </p:spPr>
        <p:txBody>
          <a:bodyPr vert="horz" lIns="0" tIns="46800" rIns="0" bIns="45720" rtlCol="0" anchor="t">
            <a:noAutofit/>
          </a:bodyPr>
          <a:lstStyle/>
          <a:p>
            <a:pPr>
              <a:buClr>
                <a:schemeClr val="accent3"/>
              </a:buClr>
              <a:buFont typeface="Wingdings" panose="05000000000000000000" pitchFamily="2" charset="2"/>
              <a:buChar char="ü"/>
            </a:pPr>
            <a:r>
              <a:rPr lang="it-IT" sz="1800">
                <a:ea typeface="Roboto Light"/>
                <a:cs typeface="Roboto Light"/>
              </a:rPr>
              <a:t>Expand benchmark pool with heterogeneous applications for high-dimensional workloads</a:t>
            </a:r>
          </a:p>
          <a:p>
            <a:pPr marL="571500" lvl="1" indent="-342900">
              <a:buClr>
                <a:schemeClr val="accent2"/>
              </a:buClr>
              <a:buFont typeface="Wingdings" panose="05000000000000000000" pitchFamily="2" charset="2"/>
              <a:buChar char="Ø"/>
            </a:pPr>
            <a:r>
              <a:rPr lang="it-IT" sz="1400">
                <a:ea typeface="Roboto Light"/>
                <a:cs typeface="Roboto Light"/>
              </a:rPr>
              <a:t>Extended benchmark pool with heterogeneous set of kernels and program to stress different units of Ara2</a:t>
            </a:r>
          </a:p>
          <a:p>
            <a:pPr marL="571500" lvl="1" indent="-342900">
              <a:buClr>
                <a:schemeClr val="accent2"/>
              </a:buClr>
              <a:buFont typeface="Wingdings" panose="05000000000000000000" pitchFamily="2" charset="2"/>
              <a:buChar char="Ø"/>
            </a:pPr>
            <a:r>
              <a:rPr lang="it-IT" sz="1400">
                <a:ea typeface="Roboto Light"/>
                <a:cs typeface="Roboto Light"/>
              </a:rPr>
              <a:t>Performance analysis for each kernel and degree of ideality w.r.t. the maximum achievable </a:t>
            </a:r>
          </a:p>
          <a:p>
            <a:pPr>
              <a:buClr>
                <a:schemeClr val="accent3"/>
              </a:buClr>
              <a:buFont typeface="Wingdings" panose="05000000000000000000" pitchFamily="2" charset="2"/>
              <a:buChar char="ü"/>
            </a:pPr>
            <a:r>
              <a:rPr lang="it-IT" sz="1800">
                <a:ea typeface="Roboto Light"/>
                <a:cs typeface="Roboto Light"/>
              </a:rPr>
              <a:t>Update Ara from RISC-V V v0.5 to the most recent RISC-V Vector ISA (v0.9) </a:t>
            </a:r>
          </a:p>
          <a:p>
            <a:pPr marL="571500" lvl="1" indent="-342900">
              <a:buClr>
                <a:schemeClr val="accent2"/>
              </a:buClr>
              <a:buFont typeface="Wingdings" panose="05000000000000000000" pitchFamily="2" charset="2"/>
              <a:buChar char="Ø"/>
            </a:pPr>
            <a:r>
              <a:rPr lang="it-IT" sz="1400">
                <a:ea typeface="Roboto Light"/>
                <a:cs typeface="Roboto Light"/>
              </a:rPr>
              <a:t>Ara updated to RISC-V V v1.0 frozen</a:t>
            </a:r>
          </a:p>
          <a:p>
            <a:pPr marL="571500" lvl="1" indent="-342900">
              <a:buClr>
                <a:schemeClr val="accent2"/>
              </a:buClr>
              <a:buFont typeface="Wingdings" panose="05000000000000000000" pitchFamily="2" charset="2"/>
              <a:buChar char="Ø"/>
            </a:pPr>
            <a:r>
              <a:rPr lang="it-IT" sz="1400">
                <a:ea typeface="Roboto Light"/>
                <a:cs typeface="Roboto Light"/>
              </a:rPr>
              <a:t>Added RVV features missing from AraV1 (e.g., int- and fp-reductions)</a:t>
            </a:r>
          </a:p>
          <a:p>
            <a:pPr>
              <a:buClr>
                <a:schemeClr val="accent3"/>
              </a:buClr>
              <a:buFont typeface="Wingdings" panose="05000000000000000000" pitchFamily="2" charset="2"/>
              <a:buChar char="ü"/>
            </a:pPr>
            <a:r>
              <a:rPr lang="it-IT" sz="1800">
                <a:ea typeface="Roboto Light"/>
                <a:cs typeface="Roboto Light"/>
              </a:rPr>
              <a:t>Develop uArchitecture to improve IPC, Performance, Energy Efficiency</a:t>
            </a:r>
          </a:p>
          <a:p>
            <a:pPr marL="571500" lvl="1" indent="-342900">
              <a:buClr>
                <a:schemeClr val="accent2"/>
              </a:buClr>
              <a:buFont typeface="Wingdings" panose="05000000000000000000" pitchFamily="2" charset="2"/>
              <a:buChar char="Ø"/>
            </a:pPr>
            <a:r>
              <a:rPr lang="it-IT" sz="1400">
                <a:ea typeface="Roboto Light"/>
                <a:cs typeface="Roboto Light"/>
              </a:rPr>
              <a:t>uArchitectural optimization (e.g., SLDU optimization) to scale up to 8 and 16 lanes</a:t>
            </a:r>
          </a:p>
          <a:p>
            <a:pPr marL="571500" lvl="1" indent="-342900">
              <a:buClr>
                <a:schemeClr val="accent2"/>
              </a:buClr>
              <a:buFont typeface="Wingdings" panose="05000000000000000000" pitchFamily="2" charset="2"/>
              <a:buChar char="Ø"/>
            </a:pPr>
            <a:r>
              <a:rPr lang="it-IT" sz="1400">
                <a:ea typeface="Roboto Light"/>
                <a:cs typeface="Roboto Light"/>
              </a:rPr>
              <a:t>Exploration of new ISA extension to speed up transformer models</a:t>
            </a:r>
          </a:p>
          <a:p>
            <a:pPr marL="571500" lvl="1" indent="-342900">
              <a:buClr>
                <a:schemeClr val="accent2"/>
              </a:buClr>
              <a:buFont typeface="Wingdings" panose="05000000000000000000" pitchFamily="2" charset="2"/>
              <a:buChar char="Ø"/>
            </a:pPr>
            <a:r>
              <a:rPr lang="it-IT" sz="1400">
                <a:ea typeface="Roboto Light"/>
                <a:cs typeface="Roboto Light"/>
              </a:rPr>
              <a:t>Transprecision FPU down to 16 bit, ready to host 16alt and 8-bit formats</a:t>
            </a:r>
          </a:p>
          <a:p>
            <a:pPr marL="571500" lvl="1" indent="-342900">
              <a:buClr>
                <a:schemeClr val="accent2"/>
              </a:buClr>
              <a:buFont typeface="Wingdings" panose="05000000000000000000" pitchFamily="2" charset="2"/>
              <a:buChar char="Ø"/>
            </a:pPr>
            <a:r>
              <a:rPr lang="it-IT" sz="1400">
                <a:ea typeface="Roboto Light"/>
                <a:cs typeface="Roboto Light"/>
              </a:rPr>
              <a:t>Higher performance (frequency), same Energy Efficiency for smaller Ara instances</a:t>
            </a:r>
          </a:p>
          <a:p>
            <a:pPr>
              <a:buClr>
                <a:schemeClr val="accent3"/>
              </a:buClr>
              <a:buFont typeface="Wingdings" panose="05000000000000000000" pitchFamily="2" charset="2"/>
              <a:buChar char="ü"/>
            </a:pPr>
            <a:r>
              <a:rPr lang="it-IT" sz="1800">
                <a:ea typeface="Roboto Light"/>
                <a:cs typeface="Roboto Light"/>
              </a:rPr>
              <a:t>Address coherence problem between Ara and Ariane</a:t>
            </a:r>
          </a:p>
          <a:p>
            <a:pPr marL="571500" lvl="1" indent="-342900">
              <a:buClr>
                <a:schemeClr val="accent2"/>
              </a:buClr>
              <a:buFont typeface="Wingdings" panose="05000000000000000000" pitchFamily="2" charset="2"/>
              <a:buChar char="Ø"/>
            </a:pPr>
            <a:r>
              <a:rPr lang="it-IT" sz="1400">
                <a:ea typeface="Roboto Light"/>
                <a:cs typeface="Roboto Light"/>
              </a:rPr>
              <a:t>Added coherence and memory ordering engine</a:t>
            </a:r>
          </a:p>
          <a:p>
            <a:pPr>
              <a:buClr>
                <a:schemeClr val="accent3"/>
              </a:buClr>
              <a:buFont typeface="Wingdings" panose="05000000000000000000" pitchFamily="2" charset="2"/>
              <a:buChar char="ü"/>
            </a:pPr>
            <a:r>
              <a:rPr lang="it-IT" sz="1800">
                <a:ea typeface="Roboto Light"/>
                <a:cs typeface="Roboto Light"/>
              </a:rPr>
              <a:t>HW/SW interface mixing intrinsics, hand-optimized macros, vector compilation</a:t>
            </a:r>
          </a:p>
          <a:p>
            <a:pPr marL="571500" lvl="1" indent="-342900">
              <a:buClr>
                <a:schemeClr val="accent2"/>
              </a:buClr>
              <a:buFont typeface="Wingdings" panose="05000000000000000000" pitchFamily="2" charset="2"/>
              <a:buChar char="Ø"/>
            </a:pPr>
            <a:r>
              <a:rPr lang="it-IT" sz="1400">
                <a:ea typeface="Roboto Light"/>
                <a:cs typeface="Roboto Light"/>
              </a:rPr>
              <a:t>Compiler support with RVV intrinsics</a:t>
            </a:r>
            <a:endParaRPr lang="it-IT" sz="1400"/>
          </a:p>
          <a:p>
            <a:pPr marL="571500" lvl="1" indent="-342900">
              <a:buClr>
                <a:schemeClr val="accent2"/>
              </a:buClr>
              <a:buFont typeface="Wingdings" panose="05000000000000000000" pitchFamily="2" charset="2"/>
              <a:buChar char="Ø"/>
            </a:pPr>
            <a:r>
              <a:rPr lang="it-IT" sz="1400">
                <a:ea typeface="Roboto Light"/>
                <a:cs typeface="Roboto Light"/>
              </a:rPr>
              <a:t>Benchmark pool and optimized programs with intrinsics, hand-optimized macros, and possibly auto-vectorization</a:t>
            </a:r>
            <a:endParaRPr lang="it-IT" sz="1400"/>
          </a:p>
        </p:txBody>
      </p:sp>
    </p:spTree>
    <p:extLst>
      <p:ext uri="{BB962C8B-B14F-4D97-AF65-F5344CB8AC3E}">
        <p14:creationId xmlns:p14="http://schemas.microsoft.com/office/powerpoint/2010/main" val="1325926221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7E870-4BEC-6B28-9120-FE08C8A94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503" y="180326"/>
            <a:ext cx="10667548" cy="657050"/>
          </a:xfrm>
        </p:spPr>
        <p:txBody>
          <a:bodyPr vert="horz" lIns="0" tIns="0" rIns="0" bIns="0" rtlCol="0" anchor="ctr">
            <a:normAutofit/>
          </a:bodyPr>
          <a:lstStyle/>
          <a:p>
            <a:r>
              <a:rPr lang="en-US" sz="3800" b="1">
                <a:ea typeface="Roboto"/>
                <a:cs typeface="Roboto"/>
              </a:rPr>
              <a:t>Publications</a:t>
            </a:r>
            <a:endParaRPr lang="it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00450D-ECC8-2B43-FA34-FCC8F7896DC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0385676" y="6473766"/>
            <a:ext cx="598375" cy="308395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spcAft>
                <a:spcPts val="600"/>
              </a:spcAft>
            </a:pPr>
            <a:fld id="{6EE1B353-4058-44C7-8B8C-7EA0B6664E22}" type="slidenum">
              <a:rPr lang="LID4096" smtClean="0"/>
              <a:pPr>
                <a:spcAft>
                  <a:spcPts val="600"/>
                </a:spcAft>
              </a:pPr>
              <a:t>133</a:t>
            </a:fld>
            <a:endParaRPr lang="LID4096"/>
          </a:p>
        </p:txBody>
      </p:sp>
      <p:sp>
        <p:nvSpPr>
          <p:cNvPr id="5" name="Segnaposto contenuto 2">
            <a:extLst>
              <a:ext uri="{FF2B5EF4-FFF2-40B4-BE49-F238E27FC236}">
                <a16:creationId xmlns:a16="http://schemas.microsoft.com/office/drawing/2014/main" id="{273F21F4-550C-8514-6E21-05AE8D7693A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16504" y="990573"/>
            <a:ext cx="10441589" cy="5524351"/>
          </a:xfrm>
        </p:spPr>
        <p:txBody>
          <a:bodyPr vert="horz" lIns="0" tIns="46800" rIns="0" bIns="45720" rtlCol="0" anchor="t">
            <a:noAutofit/>
          </a:bodyPr>
          <a:lstStyle/>
          <a:p>
            <a:pPr marL="304165" indent="-304165">
              <a:buNone/>
            </a:pPr>
            <a:r>
              <a:rPr lang="it-IT" sz="2400" b="1" err="1">
                <a:solidFill>
                  <a:srgbClr val="333333"/>
                </a:solidFill>
                <a:ea typeface="Roboto Light"/>
                <a:cs typeface="Roboto Light"/>
              </a:rPr>
              <a:t>Published</a:t>
            </a:r>
            <a:r>
              <a:rPr lang="it-IT" sz="2400" b="1">
                <a:solidFill>
                  <a:srgbClr val="333333"/>
                </a:solidFill>
                <a:ea typeface="Roboto Light"/>
                <a:cs typeface="Roboto Light"/>
              </a:rPr>
              <a:t>:</a:t>
            </a:r>
          </a:p>
          <a:p>
            <a:pPr marL="304165" indent="-304165">
              <a:buNone/>
            </a:pPr>
            <a:r>
              <a:rPr lang="it-IT" sz="1800" b="1">
                <a:solidFill>
                  <a:srgbClr val="333333"/>
                </a:solidFill>
                <a:ea typeface="Roboto Light"/>
                <a:cs typeface="Roboto Light"/>
              </a:rPr>
              <a:t>ASAP </a:t>
            </a:r>
            <a:r>
              <a:rPr lang="it-IT" sz="1800">
                <a:solidFill>
                  <a:srgbClr val="333333"/>
                </a:solidFill>
                <a:ea typeface="Roboto Light"/>
                <a:cs typeface="Roboto Light"/>
              </a:rPr>
              <a:t>2022 Conference</a:t>
            </a:r>
          </a:p>
          <a:p>
            <a:pPr marL="304165" indent="-304165">
              <a:buNone/>
            </a:pPr>
            <a:r>
              <a:rPr lang="it-IT" sz="1800" b="1">
                <a:solidFill>
                  <a:srgbClr val="333333"/>
                </a:solidFill>
                <a:ea typeface="Roboto Light"/>
                <a:cs typeface="Roboto Light"/>
              </a:rPr>
              <a:t>Title: </a:t>
            </a:r>
            <a:r>
              <a:rPr lang="it-IT" sz="1800">
                <a:solidFill>
                  <a:srgbClr val="333333"/>
                </a:solidFill>
                <a:ea typeface="Roboto Light"/>
                <a:cs typeface="Roboto Light"/>
              </a:rPr>
              <a:t>A “New Ara” for </a:t>
            </a:r>
            <a:r>
              <a:rPr lang="it-IT" sz="1800" err="1">
                <a:solidFill>
                  <a:srgbClr val="333333"/>
                </a:solidFill>
                <a:ea typeface="Roboto Light"/>
                <a:cs typeface="Roboto Light"/>
              </a:rPr>
              <a:t>Vector</a:t>
            </a:r>
            <a:r>
              <a:rPr lang="it-IT" sz="1800">
                <a:solidFill>
                  <a:srgbClr val="333333"/>
                </a:solidFill>
                <a:ea typeface="Roboto Light"/>
                <a:cs typeface="Roboto Light"/>
              </a:rPr>
              <a:t> Computing: </a:t>
            </a:r>
            <a:br>
              <a:rPr lang="it-IT" sz="1800">
                <a:ea typeface="Roboto Light"/>
                <a:cs typeface="Roboto Light"/>
              </a:rPr>
            </a:br>
            <a:r>
              <a:rPr lang="it-IT" sz="1800">
                <a:solidFill>
                  <a:srgbClr val="333333"/>
                </a:solidFill>
                <a:ea typeface="Roboto Light"/>
                <a:cs typeface="Roboto Light"/>
              </a:rPr>
              <a:t>An Open Source Highly </a:t>
            </a:r>
            <a:r>
              <a:rPr lang="it-IT" sz="1800" err="1">
                <a:solidFill>
                  <a:srgbClr val="333333"/>
                </a:solidFill>
                <a:ea typeface="Roboto Light"/>
                <a:cs typeface="Roboto Light"/>
              </a:rPr>
              <a:t>Efficient</a:t>
            </a:r>
            <a:r>
              <a:rPr lang="it-IT" sz="1800">
                <a:solidFill>
                  <a:srgbClr val="333333"/>
                </a:solidFill>
                <a:ea typeface="Roboto Light"/>
                <a:cs typeface="Roboto Light"/>
              </a:rPr>
              <a:t> RISC-V V 1.0 </a:t>
            </a:r>
            <a:r>
              <a:rPr lang="it-IT" sz="1800" err="1">
                <a:solidFill>
                  <a:srgbClr val="333333"/>
                </a:solidFill>
                <a:ea typeface="Roboto Light"/>
                <a:cs typeface="Roboto Light"/>
              </a:rPr>
              <a:t>Vector</a:t>
            </a:r>
            <a:r>
              <a:rPr lang="it-IT" sz="1800">
                <a:solidFill>
                  <a:srgbClr val="333333"/>
                </a:solidFill>
                <a:ea typeface="Roboto Light"/>
                <a:cs typeface="Roboto Light"/>
              </a:rPr>
              <a:t> Processor Design</a:t>
            </a:r>
            <a:endParaRPr lang="en-US" sz="1800">
              <a:ea typeface="Roboto Light"/>
              <a:cs typeface="Roboto Light"/>
            </a:endParaRPr>
          </a:p>
          <a:p>
            <a:pPr marL="304165" indent="-304165">
              <a:buNone/>
            </a:pPr>
            <a:r>
              <a:rPr lang="it-IT" sz="1800" b="1" err="1">
                <a:solidFill>
                  <a:srgbClr val="333333"/>
                </a:solidFill>
                <a:ea typeface="Roboto Light"/>
                <a:cs typeface="Roboto Light"/>
              </a:rPr>
              <a:t>Authors</a:t>
            </a:r>
            <a:r>
              <a:rPr lang="it-IT" sz="1800" b="1">
                <a:solidFill>
                  <a:srgbClr val="333333"/>
                </a:solidFill>
                <a:ea typeface="Roboto Light"/>
                <a:cs typeface="Roboto Light"/>
              </a:rPr>
              <a:t>: </a:t>
            </a:r>
            <a:r>
              <a:rPr lang="it-IT" sz="1800">
                <a:solidFill>
                  <a:srgbClr val="333333"/>
                </a:solidFill>
                <a:ea typeface="Roboto Light"/>
                <a:cs typeface="Roboto Light"/>
              </a:rPr>
              <a:t>Matteo Perotti, </a:t>
            </a:r>
            <a:r>
              <a:rPr lang="it-IT" sz="1800" err="1">
                <a:solidFill>
                  <a:srgbClr val="333333"/>
                </a:solidFill>
                <a:ea typeface="Roboto Light"/>
                <a:cs typeface="Roboto Light"/>
              </a:rPr>
              <a:t>Matheus</a:t>
            </a:r>
            <a:r>
              <a:rPr lang="it-IT" sz="1800">
                <a:solidFill>
                  <a:srgbClr val="333333"/>
                </a:solidFill>
                <a:ea typeface="Roboto Light"/>
                <a:cs typeface="Roboto Light"/>
              </a:rPr>
              <a:t> Cavalcante, Nils </a:t>
            </a:r>
            <a:r>
              <a:rPr lang="it-IT" sz="1800" err="1">
                <a:solidFill>
                  <a:srgbClr val="333333"/>
                </a:solidFill>
                <a:ea typeface="Roboto Light"/>
                <a:cs typeface="Roboto Light"/>
              </a:rPr>
              <a:t>Wistoff</a:t>
            </a:r>
            <a:r>
              <a:rPr lang="it-IT" sz="1800">
                <a:solidFill>
                  <a:srgbClr val="333333"/>
                </a:solidFill>
                <a:ea typeface="Roboto Light"/>
                <a:cs typeface="Roboto Light"/>
              </a:rPr>
              <a:t>, Renzo </a:t>
            </a:r>
            <a:r>
              <a:rPr lang="it-IT" sz="1800" err="1">
                <a:solidFill>
                  <a:srgbClr val="333333"/>
                </a:solidFill>
                <a:ea typeface="Roboto Light"/>
                <a:cs typeface="Roboto Light"/>
              </a:rPr>
              <a:t>Andri</a:t>
            </a:r>
            <a:r>
              <a:rPr lang="it-IT" sz="1800">
                <a:solidFill>
                  <a:srgbClr val="333333"/>
                </a:solidFill>
                <a:ea typeface="Roboto Light"/>
                <a:cs typeface="Roboto Light"/>
              </a:rPr>
              <a:t>, Luca Benini</a:t>
            </a:r>
          </a:p>
          <a:p>
            <a:pPr marL="304165" indent="-304165">
              <a:buNone/>
            </a:pPr>
            <a:r>
              <a:rPr lang="it-IT" sz="1600" b="1">
                <a:ea typeface="+mn-lt"/>
                <a:cs typeface="+mn-lt"/>
              </a:rPr>
              <a:t>Link: </a:t>
            </a:r>
            <a:r>
              <a:rPr lang="it-IT" sz="1600">
                <a:solidFill>
                  <a:schemeClr val="accent2"/>
                </a:solidFill>
                <a:ea typeface="+mn-lt"/>
                <a:cs typeface="+mn-lt"/>
              </a:rPr>
              <a:t>https://ieeexplore.ieee.org/abstract/document/9912071</a:t>
            </a:r>
            <a:endParaRPr lang="it-IT" sz="1600">
              <a:solidFill>
                <a:schemeClr val="accent2"/>
              </a:solidFill>
            </a:endParaRPr>
          </a:p>
          <a:p>
            <a:pPr marL="0" indent="0">
              <a:buNone/>
            </a:pPr>
            <a:endParaRPr lang="it-IT" sz="1800"/>
          </a:p>
          <a:p>
            <a:pPr marL="0" indent="0">
              <a:buNone/>
            </a:pPr>
            <a:r>
              <a:rPr lang="it-IT" sz="2400" b="1">
                <a:ea typeface="Roboto Light"/>
                <a:cs typeface="Roboto Light"/>
              </a:rPr>
              <a:t>Work in progress:</a:t>
            </a:r>
          </a:p>
          <a:p>
            <a:pPr marL="0" indent="0">
              <a:buNone/>
            </a:pPr>
            <a:r>
              <a:rPr lang="it-IT" sz="1800">
                <a:ea typeface="Roboto Light"/>
                <a:cs typeface="Roboto Light"/>
              </a:rPr>
              <a:t>IEEE Journal TCOMP</a:t>
            </a:r>
          </a:p>
          <a:p>
            <a:pPr marL="0" indent="0">
              <a:buNone/>
            </a:pPr>
            <a:endParaRPr lang="it-IT" sz="1800"/>
          </a:p>
        </p:txBody>
      </p:sp>
    </p:spTree>
    <p:extLst>
      <p:ext uri="{BB962C8B-B14F-4D97-AF65-F5344CB8AC3E}">
        <p14:creationId xmlns:p14="http://schemas.microsoft.com/office/powerpoint/2010/main" val="4248572852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00450D-ECC8-2B43-FA34-FCC8F7896DC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593513" y="6473825"/>
            <a:ext cx="598487" cy="30797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/>
          <a:p>
            <a:pPr>
              <a:spcAft>
                <a:spcPts val="600"/>
              </a:spcAft>
            </a:pPr>
            <a:fld id="{6EE1B353-4058-44C7-8B8C-7EA0B6664E22}" type="slidenum">
              <a:rPr lang="LID4096" smtClean="0"/>
              <a:pPr>
                <a:spcAft>
                  <a:spcPts val="600"/>
                </a:spcAft>
              </a:pPr>
              <a:t>134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405883047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F9BC5-5E28-7A56-95CC-2DD1CCF8E3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3800">
                <a:ea typeface="Roboto"/>
                <a:cs typeface="Roboto"/>
              </a:rPr>
              <a:t>EFCL Project Timeline, WPs, Milestones</a:t>
            </a:r>
            <a:endParaRPr lang="it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824A8F-2041-DF58-3B67-3949104280E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33867F2A-E750-44E7-A740-D3E09DF683AD}" type="slidenum">
              <a:rPr lang="en-US" smtClean="0"/>
              <a:pPr/>
              <a:t>135</a:t>
            </a:fld>
            <a:endParaRPr lang="en-US"/>
          </a:p>
        </p:txBody>
      </p:sp>
      <p:sp>
        <p:nvSpPr>
          <p:cNvPr id="56" name="Content Placeholder 2">
            <a:extLst>
              <a:ext uri="{FF2B5EF4-FFF2-40B4-BE49-F238E27FC236}">
                <a16:creationId xmlns:a16="http://schemas.microsoft.com/office/drawing/2014/main" id="{590B1AB5-A2A9-2D41-78F1-AC0D933BAAE2}"/>
              </a:ext>
            </a:extLst>
          </p:cNvPr>
          <p:cNvSpPr txBox="1">
            <a:spLocks/>
          </p:cNvSpPr>
          <p:nvPr/>
        </p:nvSpPr>
        <p:spPr>
          <a:xfrm>
            <a:off x="1720758" y="5488769"/>
            <a:ext cx="1414765" cy="746491"/>
          </a:xfrm>
          <a:prstGeom prst="rect">
            <a:avLst/>
          </a:prstGeom>
        </p:spPr>
        <p:txBody>
          <a:bodyPr vert="horz" lIns="0" tIns="49528" rIns="0" bIns="48385" rtlCol="0" anchor="t">
            <a:noAutofit/>
          </a:bodyPr>
          <a:lstStyle>
            <a:lvl1pPr marL="288004" indent="-288004" algn="l" defTabSz="72000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SzPct val="90000"/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504000" indent="-216004" algn="l" defTabSz="72000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2pPr>
            <a:lvl3pPr marL="720000" indent="-216004" algn="l" defTabSz="864017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3pPr>
            <a:lvl4pPr marL="936000" indent="-216004" algn="l" defTabSz="864017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4pPr>
            <a:lvl5pPr marL="1152000" indent="-216004" algn="l" defTabSz="864017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1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5pPr>
            <a:lvl6pPr marL="2376046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8054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40062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72070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905">
              <a:cs typeface="Calibri Light"/>
            </a:endParaRPr>
          </a:p>
        </p:txBody>
      </p:sp>
      <p:sp>
        <p:nvSpPr>
          <p:cNvPr id="31" name="Segnaposto contenuto 2">
            <a:extLst>
              <a:ext uri="{FF2B5EF4-FFF2-40B4-BE49-F238E27FC236}">
                <a16:creationId xmlns:a16="http://schemas.microsoft.com/office/drawing/2014/main" id="{E7A305D3-1467-D49A-17E5-8309532F965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16504" y="990573"/>
            <a:ext cx="11118922" cy="5524351"/>
          </a:xfrm>
        </p:spPr>
        <p:txBody>
          <a:bodyPr vert="horz" lIns="0" tIns="46800" rIns="0" bIns="45720" rtlCol="0" anchor="t">
            <a:noAutofit/>
          </a:bodyPr>
          <a:lstStyle/>
          <a:p>
            <a:pPr marL="0" indent="0">
              <a:buNone/>
            </a:pPr>
            <a:r>
              <a:rPr lang="it-IT" sz="1600" b="1">
                <a:ea typeface="Roboto Light"/>
                <a:cs typeface="Roboto Light"/>
              </a:rPr>
              <a:t>Year 1</a:t>
            </a:r>
          </a:p>
          <a:p>
            <a:pPr marL="0" indent="0">
              <a:buNone/>
            </a:pPr>
            <a:r>
              <a:rPr lang="it-IT" sz="1400" b="1">
                <a:ea typeface="Roboto Light"/>
                <a:cs typeface="Roboto Light"/>
              </a:rPr>
              <a:t>WP1</a:t>
            </a:r>
            <a:r>
              <a:rPr lang="it-IT" sz="1400">
                <a:ea typeface="Roboto Light"/>
                <a:cs typeface="Roboto Light"/>
              </a:rPr>
              <a:t>: Workload analysis and benchmarking</a:t>
            </a:r>
            <a:br>
              <a:rPr lang="it-IT" sz="1400">
                <a:ea typeface="Roboto Light"/>
                <a:cs typeface="Roboto Light"/>
              </a:rPr>
            </a:br>
            <a:r>
              <a:rPr lang="it-IT" sz="1400">
                <a:ea typeface="Roboto Light"/>
                <a:cs typeface="Calibri Light"/>
              </a:rPr>
              <a:t>Select</a:t>
            </a:r>
            <a:r>
              <a:rPr lang="it-IT" sz="1400">
                <a:ea typeface="+mn-lt"/>
                <a:cs typeface="+mn-lt"/>
              </a:rPr>
              <a:t> target sensors and key algorithms - develop a </a:t>
            </a:r>
            <a:r>
              <a:rPr lang="it-IT" sz="1400" b="1">
                <a:ea typeface="+mn-lt"/>
                <a:cs typeface="+mn-lt"/>
              </a:rPr>
              <a:t>benchmark suite</a:t>
            </a:r>
            <a:r>
              <a:rPr lang="it-IT" sz="1400">
                <a:ea typeface="+mn-lt"/>
                <a:cs typeface="+mn-lt"/>
              </a:rPr>
              <a:t> with </a:t>
            </a:r>
            <a:r>
              <a:rPr lang="it-IT" sz="1400" b="1">
                <a:ea typeface="+mn-lt"/>
                <a:cs typeface="+mn-lt"/>
              </a:rPr>
              <a:t>performance targets </a:t>
            </a:r>
            <a:r>
              <a:rPr lang="it-IT" sz="1400">
                <a:ea typeface="+mn-lt"/>
                <a:cs typeface="+mn-lt"/>
              </a:rPr>
              <a:t>for</a:t>
            </a:r>
            <a:r>
              <a:rPr lang="it-IT" sz="1400" b="1">
                <a:ea typeface="+mn-lt"/>
                <a:cs typeface="+mn-lt"/>
              </a:rPr>
              <a:t> key application kernels</a:t>
            </a:r>
            <a:r>
              <a:rPr lang="it-IT" sz="1400">
                <a:ea typeface="+mn-lt"/>
                <a:cs typeface="+mn-lt"/>
              </a:rPr>
              <a:t> used in multi-dimensional sensor processing and fusion for consumer devices.</a:t>
            </a:r>
            <a:endParaRPr lang="it-IT" sz="1400"/>
          </a:p>
          <a:p>
            <a:pPr marL="0" indent="0">
              <a:buNone/>
            </a:pPr>
            <a:r>
              <a:rPr lang="it-IT" sz="1400" b="1">
                <a:ea typeface="Roboto Light"/>
                <a:cs typeface="Roboto Light"/>
              </a:rPr>
              <a:t>WP2</a:t>
            </a:r>
            <a:r>
              <a:rPr lang="it-IT" sz="1400">
                <a:ea typeface="Roboto Light"/>
                <a:cs typeface="Roboto Light"/>
              </a:rPr>
              <a:t>: uArch design and exploration of instruction extensions</a:t>
            </a:r>
            <a:br>
              <a:rPr lang="it-IT" sz="1400">
                <a:ea typeface="Roboto Light"/>
                <a:cs typeface="Roboto Light"/>
              </a:rPr>
            </a:br>
            <a:r>
              <a:rPr lang="it-IT" sz="1400">
                <a:ea typeface="+mn-lt"/>
                <a:cs typeface="+mn-lt"/>
              </a:rPr>
              <a:t>Moving from ARAv1 </a:t>
            </a:r>
            <a:r>
              <a:rPr lang="it-IT" sz="1400" b="1">
                <a:ea typeface="+mn-lt"/>
                <a:cs typeface="+mn-lt"/>
              </a:rPr>
              <a:t>develop the new micro-architecture</a:t>
            </a:r>
            <a:r>
              <a:rPr lang="it-IT" sz="1400">
                <a:ea typeface="+mn-lt"/>
                <a:cs typeface="+mn-lt"/>
              </a:rPr>
              <a:t> supporting the standard ISA and </a:t>
            </a:r>
            <a:r>
              <a:rPr lang="it-IT" sz="1400" b="1">
                <a:ea typeface="+mn-lt"/>
                <a:cs typeface="+mn-lt"/>
              </a:rPr>
              <a:t>evaluate the impact in HW cost</a:t>
            </a:r>
            <a:r>
              <a:rPr lang="it-IT" sz="1400">
                <a:ea typeface="+mn-lt"/>
                <a:cs typeface="+mn-lt"/>
              </a:rPr>
              <a:t> and </a:t>
            </a:r>
            <a:r>
              <a:rPr lang="it-IT" sz="1400" b="1">
                <a:ea typeface="+mn-lt"/>
                <a:cs typeface="+mn-lt"/>
              </a:rPr>
              <a:t>performance benefits</a:t>
            </a:r>
            <a:r>
              <a:rPr lang="it-IT" sz="1400">
                <a:ea typeface="+mn-lt"/>
                <a:cs typeface="+mn-lt"/>
              </a:rPr>
              <a:t> of instruction extensions targeted to the workloads in WP1. </a:t>
            </a:r>
            <a:endParaRPr lang="it-IT" sz="1400"/>
          </a:p>
          <a:p>
            <a:pPr marL="0" indent="0">
              <a:buNone/>
            </a:pPr>
            <a:r>
              <a:rPr lang="it-IT" sz="1400">
                <a:ea typeface="Roboto Light"/>
                <a:cs typeface="Calibri Light"/>
              </a:rPr>
              <a:t>Milestones: workload and benchmark analysis, version 0.1 of Ara2 with performance profiling</a:t>
            </a:r>
          </a:p>
          <a:p>
            <a:pPr marL="0" indent="0">
              <a:buNone/>
            </a:pPr>
            <a:r>
              <a:rPr lang="it-IT" sz="1600" b="1">
                <a:ea typeface="Roboto Light"/>
                <a:cs typeface="Roboto Light"/>
              </a:rPr>
              <a:t>Year 2</a:t>
            </a:r>
          </a:p>
          <a:p>
            <a:pPr marL="0" indent="0">
              <a:buNone/>
            </a:pPr>
            <a:r>
              <a:rPr lang="it-IT" sz="1400" b="1">
                <a:ea typeface="Roboto Light"/>
                <a:cs typeface="Roboto Light"/>
              </a:rPr>
              <a:t>WP3</a:t>
            </a:r>
            <a:r>
              <a:rPr lang="it-IT" sz="1400">
                <a:ea typeface="Roboto Light"/>
                <a:cs typeface="Roboto Light"/>
              </a:rPr>
              <a:t>: uArch opt and implementation</a:t>
            </a:r>
            <a:br>
              <a:rPr lang="it-IT" sz="1400">
                <a:ea typeface="Roboto Light"/>
                <a:cs typeface="Roboto Light"/>
              </a:rPr>
            </a:br>
            <a:r>
              <a:rPr lang="it-IT" sz="1400">
                <a:ea typeface="Roboto Light"/>
                <a:cs typeface="Calibri Light"/>
              </a:rPr>
              <a:t>Moving</a:t>
            </a:r>
            <a:r>
              <a:rPr lang="it-IT" sz="1400">
                <a:ea typeface="+mn-lt"/>
                <a:cs typeface="+mn-lt"/>
              </a:rPr>
              <a:t> from version 0.1 the goal is to </a:t>
            </a:r>
            <a:r>
              <a:rPr lang="it-IT" sz="1400" b="1">
                <a:ea typeface="+mn-lt"/>
                <a:cs typeface="+mn-lt"/>
              </a:rPr>
              <a:t>develop an optimized microarchitecture</a:t>
            </a:r>
            <a:r>
              <a:rPr lang="it-IT" sz="1400">
                <a:ea typeface="+mn-lt"/>
                <a:cs typeface="+mn-lt"/>
              </a:rPr>
              <a:t>, design with a</a:t>
            </a:r>
            <a:r>
              <a:rPr lang="it-IT" sz="1400" b="1">
                <a:ea typeface="+mn-lt"/>
                <a:cs typeface="+mn-lt"/>
              </a:rPr>
              <a:t> target frequency in the GHz range</a:t>
            </a:r>
            <a:r>
              <a:rPr lang="it-IT" sz="1400">
                <a:ea typeface="+mn-lt"/>
                <a:cs typeface="+mn-lt"/>
              </a:rPr>
              <a:t> and support for the ISA extension explored in WP2. The design will</a:t>
            </a:r>
            <a:r>
              <a:rPr lang="it-IT" sz="1400" b="1">
                <a:ea typeface="+mn-lt"/>
                <a:cs typeface="+mn-lt"/>
              </a:rPr>
              <a:t> emphasize scalability</a:t>
            </a:r>
            <a:r>
              <a:rPr lang="it-IT" sz="1400">
                <a:ea typeface="+mn-lt"/>
                <a:cs typeface="+mn-lt"/>
              </a:rPr>
              <a:t> to large lane count </a:t>
            </a:r>
            <a:r>
              <a:rPr lang="it-IT" sz="1400" b="1">
                <a:ea typeface="+mn-lt"/>
                <a:cs typeface="+mn-lt"/>
              </a:rPr>
              <a:t>and high energy efficiency</a:t>
            </a:r>
            <a:r>
              <a:rPr lang="it-IT" sz="1400">
                <a:ea typeface="+mn-lt"/>
                <a:cs typeface="+mn-lt"/>
              </a:rPr>
              <a:t>. </a:t>
            </a:r>
            <a:r>
              <a:rPr lang="it-IT" sz="1400" b="1">
                <a:ea typeface="+mn-lt"/>
                <a:cs typeface="+mn-lt"/>
              </a:rPr>
              <a:t>PPA </a:t>
            </a:r>
            <a:r>
              <a:rPr lang="it-IT" sz="1400">
                <a:ea typeface="+mn-lt"/>
                <a:cs typeface="+mn-lt"/>
              </a:rPr>
              <a:t>of the resulting design will be </a:t>
            </a:r>
            <a:r>
              <a:rPr lang="it-IT" sz="1400" b="1">
                <a:ea typeface="+mn-lt"/>
                <a:cs typeface="+mn-lt"/>
              </a:rPr>
              <a:t>assessed</a:t>
            </a:r>
            <a:endParaRPr lang="it-IT" sz="1400" b="1"/>
          </a:p>
          <a:p>
            <a:pPr marL="0" indent="0">
              <a:buNone/>
            </a:pPr>
            <a:r>
              <a:rPr lang="it-IT" sz="1400" b="1">
                <a:ea typeface="Roboto Light"/>
                <a:cs typeface="Roboto Light"/>
              </a:rPr>
              <a:t>WP4</a:t>
            </a:r>
            <a:r>
              <a:rPr lang="it-IT" sz="1400">
                <a:ea typeface="Roboto Light"/>
                <a:cs typeface="Roboto Light"/>
              </a:rPr>
              <a:t>: design space exploration, sw environment, open-source release</a:t>
            </a:r>
            <a:br>
              <a:rPr lang="it-IT" sz="1400">
                <a:ea typeface="Roboto Light"/>
                <a:cs typeface="Roboto Light"/>
              </a:rPr>
            </a:br>
            <a:r>
              <a:rPr lang="it-IT" sz="1400">
                <a:ea typeface="+mn-lt"/>
                <a:cs typeface="+mn-lt"/>
              </a:rPr>
              <a:t>The main goal of this WP is to </a:t>
            </a:r>
            <a:r>
              <a:rPr lang="it-IT" sz="1400" b="1">
                <a:ea typeface="+mn-lt"/>
                <a:cs typeface="+mn-lt"/>
              </a:rPr>
              <a:t>verify the design</a:t>
            </a:r>
            <a:r>
              <a:rPr lang="it-IT" sz="1400">
                <a:ea typeface="+mn-lt"/>
                <a:cs typeface="+mn-lt"/>
              </a:rPr>
              <a:t> of VP4, provide</a:t>
            </a:r>
            <a:r>
              <a:rPr lang="it-IT" sz="1400" b="1">
                <a:ea typeface="+mn-lt"/>
                <a:cs typeface="+mn-lt"/>
              </a:rPr>
              <a:t> software support</a:t>
            </a:r>
            <a:r>
              <a:rPr lang="it-IT" sz="1400">
                <a:ea typeface="+mn-lt"/>
                <a:cs typeface="+mn-lt"/>
              </a:rPr>
              <a:t> (intrinsics, optimized libraries, preliminary support for vectorization).  </a:t>
            </a:r>
            <a:br>
              <a:rPr lang="it-IT" sz="1400">
                <a:ea typeface="+mn-lt"/>
                <a:cs typeface="+mn-lt"/>
              </a:rPr>
            </a:br>
            <a:r>
              <a:rPr lang="it-IT" sz="1400">
                <a:ea typeface="+mn-lt"/>
                <a:cs typeface="+mn-lt"/>
              </a:rPr>
              <a:t>An </a:t>
            </a:r>
            <a:r>
              <a:rPr lang="it-IT" sz="1400" b="1">
                <a:ea typeface="+mn-lt"/>
                <a:cs typeface="+mn-lt"/>
              </a:rPr>
              <a:t>open-source release of HW and SW</a:t>
            </a:r>
            <a:r>
              <a:rPr lang="it-IT" sz="1400">
                <a:ea typeface="+mn-lt"/>
                <a:cs typeface="+mn-lt"/>
              </a:rPr>
              <a:t> will be prepared with documentation. </a:t>
            </a:r>
            <a:endParaRPr lang="it-IT" sz="1400">
              <a:ea typeface="Roboto Light"/>
              <a:cs typeface="Roboto Light"/>
            </a:endParaRPr>
          </a:p>
          <a:p>
            <a:pPr marL="0" indent="0">
              <a:buNone/>
            </a:pPr>
            <a:r>
              <a:rPr lang="it-IT" sz="1400">
                <a:ea typeface="Roboto Light"/>
                <a:cs typeface="Roboto Light"/>
              </a:rPr>
              <a:t>Milestones: version 1.0 of Arav2 with instruction extensions and PPA analysis, open source release of HW and SW</a:t>
            </a:r>
          </a:p>
        </p:txBody>
      </p:sp>
    </p:spTree>
    <p:extLst>
      <p:ext uri="{BB962C8B-B14F-4D97-AF65-F5344CB8AC3E}">
        <p14:creationId xmlns:p14="http://schemas.microsoft.com/office/powerpoint/2010/main" val="3816630833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4221D2-8CB3-DDA2-81B2-66B8EEB82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>
                <a:ea typeface="Roboto"/>
                <a:cs typeface="Roboto"/>
              </a:rPr>
              <a:t>Often need for more buffering space</a:t>
            </a:r>
            <a:endParaRPr lang="en-US" sz="380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FC5DF4-1712-BF63-E100-74992C53EAF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EE1B353-4058-44C7-8B8C-7EA0B6664E22}" type="slidenum">
              <a:rPr lang="LID4096" smtClean="0"/>
              <a:t>136</a:t>
            </a:fld>
            <a:endParaRPr lang="LID4096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3C982EF-C094-8CBF-C40A-8DC55DFE1210}"/>
              </a:ext>
            </a:extLst>
          </p:cNvPr>
          <p:cNvSpPr/>
          <p:nvPr/>
        </p:nvSpPr>
        <p:spPr>
          <a:xfrm>
            <a:off x="7752430" y="1626338"/>
            <a:ext cx="2932434" cy="19452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i="0" cap="none" spc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Program</a:t>
            </a:r>
            <a:br>
              <a:rPr lang="en-US" b="1" i="0" cap="none" spc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</a:br>
            <a:r>
              <a:rPr lang="en-US" b="1" i="0" cap="none" spc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(</a:t>
            </a:r>
            <a:r>
              <a:rPr lang="en-US" b="1" i="0" cap="none" spc="0" err="1">
                <a:ln>
                  <a:noFill/>
                </a:ln>
                <a:solidFill>
                  <a:schemeClr val="bg2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Arial Narrow" panose="020B0604020202020204" pitchFamily="34" charset="0"/>
              </a:rPr>
              <a:t>matmul</a:t>
            </a:r>
            <a:r>
              <a:rPr lang="en-US" b="1" i="0" cap="none" spc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)</a:t>
            </a:r>
            <a:endParaRPr lang="de-CH" b="1" i="0" cap="none" spc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667B08B-9CC0-8E9F-7A52-6783FF667F7B}"/>
              </a:ext>
            </a:extLst>
          </p:cNvPr>
          <p:cNvSpPr/>
          <p:nvPr/>
        </p:nvSpPr>
        <p:spPr>
          <a:xfrm>
            <a:off x="5329015" y="4723056"/>
            <a:ext cx="951928" cy="711348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b="1" i="0" cap="none" spc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3x3 </a:t>
            </a:r>
          </a:p>
          <a:p>
            <a:pPr algn="ctr"/>
            <a:r>
              <a:rPr lang="en-US" sz="1200" b="1" i="0" cap="none" spc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Matrix Tile</a:t>
            </a:r>
            <a:endParaRPr lang="de-CH" sz="1200" b="1" i="0" cap="none" spc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DDD350E-6598-976D-D79C-A4AB9175FF54}"/>
              </a:ext>
            </a:extLst>
          </p:cNvPr>
          <p:cNvSpPr/>
          <p:nvPr/>
        </p:nvSpPr>
        <p:spPr>
          <a:xfrm>
            <a:off x="7752430" y="3571539"/>
            <a:ext cx="2932434" cy="25097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i="0" cap="none" spc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Matrix A</a:t>
            </a:r>
          </a:p>
          <a:p>
            <a:pPr algn="ctr"/>
            <a:r>
              <a:rPr lang="en-US" b="1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Matrix B</a:t>
            </a:r>
          </a:p>
          <a:p>
            <a:pPr algn="ctr"/>
            <a:r>
              <a:rPr lang="en-US" b="1" i="0" cap="none" spc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Matrix C</a:t>
            </a:r>
            <a:endParaRPr lang="de-CH" b="1" i="0" cap="none" spc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F42CA7A3-6EDD-0FF9-F1DB-18A52AD91CF6}"/>
              </a:ext>
            </a:extLst>
          </p:cNvPr>
          <p:cNvCxnSpPr/>
          <p:nvPr/>
        </p:nvCxnSpPr>
        <p:spPr>
          <a:xfrm>
            <a:off x="7752430" y="3582296"/>
            <a:ext cx="2932433" cy="0"/>
          </a:xfrm>
          <a:prstGeom prst="line">
            <a:avLst/>
          </a:prstGeom>
          <a:ln w="28575">
            <a:solidFill>
              <a:schemeClr val="bg2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B4F339B2-6F0F-D9D6-B324-91A7D14C9406}"/>
              </a:ext>
            </a:extLst>
          </p:cNvPr>
          <p:cNvSpPr txBox="1"/>
          <p:nvPr/>
        </p:nvSpPr>
        <p:spPr>
          <a:xfrm>
            <a:off x="7752430" y="805717"/>
            <a:ext cx="2144605" cy="363625"/>
          </a:xfrm>
          <a:prstGeom prst="rect">
            <a:avLst/>
          </a:prstGeom>
          <a:noFill/>
        </p:spPr>
        <p:txBody>
          <a:bodyPr wrap="none" lIns="0" tIns="0" rIns="0" bIns="0" rtlCol="0" anchor="t">
            <a:noAutofit/>
          </a:bodyPr>
          <a:lstStyle/>
          <a:p>
            <a:pPr algn="l" defTabSz="720000"/>
            <a:br>
              <a:rPr lang="en-US" sz="2400">
                <a:latin typeface="Arial Narrow" panose="020B0604020202020204" pitchFamily="34" charset="0"/>
                <a:cs typeface="Arial Narrow" panose="020B0604020202020204" pitchFamily="34" charset="0"/>
              </a:rPr>
            </a:br>
            <a:r>
              <a:rPr lang="en-US" sz="2400" b="0" i="0">
                <a:solidFill>
                  <a:schemeClr val="tx2"/>
                </a:solidFill>
                <a:latin typeface="Arial Narrow"/>
                <a:cs typeface="Arial Narrow" panose="020B0604020202020204" pitchFamily="34" charset="0"/>
              </a:rPr>
              <a:t>Memory</a:t>
            </a:r>
            <a:endParaRPr lang="de-CH" sz="2400" b="0" i="0">
              <a:solidFill>
                <a:schemeClr val="tx2"/>
              </a:solidFill>
              <a:latin typeface="Arial Narrow"/>
              <a:cs typeface="Arial Narrow" panose="020B0604020202020204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EB97BB3-7AC4-7B31-931D-2E4D043F16AC}"/>
              </a:ext>
            </a:extLst>
          </p:cNvPr>
          <p:cNvSpPr txBox="1"/>
          <p:nvPr/>
        </p:nvSpPr>
        <p:spPr>
          <a:xfrm>
            <a:off x="5329015" y="3929108"/>
            <a:ext cx="2144605" cy="363625"/>
          </a:xfrm>
          <a:prstGeom prst="rect">
            <a:avLst/>
          </a:prstGeom>
          <a:noFill/>
        </p:spPr>
        <p:txBody>
          <a:bodyPr wrap="none" lIns="0" tIns="0" rIns="0" bIns="0" rtlCol="0" anchor="t">
            <a:noAutofit/>
          </a:bodyPr>
          <a:lstStyle/>
          <a:p>
            <a:pPr algn="l" defTabSz="720000"/>
            <a:r>
              <a:rPr lang="en-US" sz="2400">
                <a:solidFill>
                  <a:schemeClr val="tx2"/>
                </a:solidFill>
                <a:latin typeface="Arial Narrow"/>
                <a:cs typeface="Arial Narrow" panose="020B0604020202020204" pitchFamily="34" charset="0"/>
              </a:rPr>
              <a:t>Scalar</a:t>
            </a:r>
            <a:endParaRPr lang="en-US" sz="2400">
              <a:solidFill>
                <a:schemeClr val="tx2"/>
              </a:solidFill>
              <a:latin typeface="Arial Narrow" panose="020B0604020202020204" pitchFamily="34" charset="0"/>
              <a:cs typeface="Arial Narrow" panose="020B0604020202020204" pitchFamily="34" charset="0"/>
            </a:endParaRPr>
          </a:p>
          <a:p>
            <a:pPr algn="l" defTabSz="720000"/>
            <a:r>
              <a:rPr lang="en-US" sz="2400" b="0" i="0">
                <a:solidFill>
                  <a:schemeClr val="tx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Register File</a:t>
            </a:r>
            <a:endParaRPr lang="de-CH" sz="2400" b="0" i="0">
              <a:solidFill>
                <a:schemeClr val="tx2"/>
              </a:solidFill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14F60690-14E2-1959-B84B-F211B313DE99}"/>
              </a:ext>
            </a:extLst>
          </p:cNvPr>
          <p:cNvSpPr/>
          <p:nvPr/>
        </p:nvSpPr>
        <p:spPr>
          <a:xfrm>
            <a:off x="5329015" y="5434404"/>
            <a:ext cx="951928" cy="43032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b="1" i="0" cap="none" spc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Pointers</a:t>
            </a:r>
            <a:endParaRPr lang="de-CH" sz="1200" b="1" i="0" cap="none" spc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graphicFrame>
        <p:nvGraphicFramePr>
          <p:cNvPr id="48" name="Content Placeholder 5">
            <a:extLst>
              <a:ext uri="{FF2B5EF4-FFF2-40B4-BE49-F238E27FC236}">
                <a16:creationId xmlns:a16="http://schemas.microsoft.com/office/drawing/2014/main" id="{C1440412-3972-8B53-6C70-811B1AFFB605}"/>
              </a:ext>
            </a:extLst>
          </p:cNvPr>
          <p:cNvGraphicFramePr>
            <a:graphicFrameLocks/>
          </p:cNvGraphicFramePr>
          <p:nvPr/>
        </p:nvGraphicFramePr>
        <p:xfrm>
          <a:off x="1074010" y="1376980"/>
          <a:ext cx="3650354" cy="21829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6" name="Rectangle 45">
            <a:extLst>
              <a:ext uri="{FF2B5EF4-FFF2-40B4-BE49-F238E27FC236}">
                <a16:creationId xmlns:a16="http://schemas.microsoft.com/office/drawing/2014/main" id="{68FE95AF-7BAE-7C20-06BF-617B4EBE9F29}"/>
              </a:ext>
            </a:extLst>
          </p:cNvPr>
          <p:cNvSpPr/>
          <p:nvPr/>
        </p:nvSpPr>
        <p:spPr>
          <a:xfrm>
            <a:off x="5329015" y="5866154"/>
            <a:ext cx="951928" cy="21516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b="1" i="0" cap="none" spc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Housekeeping</a:t>
            </a:r>
            <a:endParaRPr lang="de-CH" sz="1200" b="1" i="0" cap="none" spc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4743730-4915-42CC-5B4E-FA59E70D689F}"/>
              </a:ext>
            </a:extLst>
          </p:cNvPr>
          <p:cNvCxnSpPr>
            <a:cxnSpLocks/>
          </p:cNvCxnSpPr>
          <p:nvPr/>
        </p:nvCxnSpPr>
        <p:spPr>
          <a:xfrm>
            <a:off x="5329015" y="5848586"/>
            <a:ext cx="983614" cy="0"/>
          </a:xfrm>
          <a:prstGeom prst="line">
            <a:avLst/>
          </a:prstGeom>
          <a:ln w="12700">
            <a:solidFill>
              <a:schemeClr val="bg2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8BFBB97B-61C2-2997-9AC6-21707713A7C0}"/>
              </a:ext>
            </a:extLst>
          </p:cNvPr>
          <p:cNvSpPr/>
          <p:nvPr/>
        </p:nvSpPr>
        <p:spPr>
          <a:xfrm>
            <a:off x="5329015" y="4721626"/>
            <a:ext cx="951928" cy="69162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b="1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6</a:t>
            </a:r>
            <a:r>
              <a:rPr lang="en-US" sz="1200" b="1" i="0" cap="none" spc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x6 </a:t>
            </a:r>
          </a:p>
          <a:p>
            <a:pPr algn="ctr"/>
            <a:r>
              <a:rPr lang="en-US" sz="1200" b="1" i="0" cap="none" spc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Matrix Tile</a:t>
            </a:r>
            <a:endParaRPr lang="de-CH" sz="1200" b="1" i="0" cap="none" spc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9297F1F-078B-2E9C-5E7B-22CBA733CF69}"/>
              </a:ext>
            </a:extLst>
          </p:cNvPr>
          <p:cNvCxnSpPr>
            <a:cxnSpLocks/>
          </p:cNvCxnSpPr>
          <p:nvPr/>
        </p:nvCxnSpPr>
        <p:spPr>
          <a:xfrm>
            <a:off x="5346551" y="5414681"/>
            <a:ext cx="983614" cy="0"/>
          </a:xfrm>
          <a:prstGeom prst="line">
            <a:avLst/>
          </a:prstGeom>
          <a:ln w="12700">
            <a:solidFill>
              <a:schemeClr val="bg2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07724CE1-E65C-360B-1C87-A258D246DA56}"/>
              </a:ext>
            </a:extLst>
          </p:cNvPr>
          <p:cNvSpPr txBox="1"/>
          <p:nvPr/>
        </p:nvSpPr>
        <p:spPr>
          <a:xfrm>
            <a:off x="2720944" y="5182737"/>
            <a:ext cx="2371725" cy="66617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720000"/>
            <a:r>
              <a:rPr lang="en-US" sz="2400" i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 Narrow" panose="020B0604020202020204" pitchFamily="34" charset="0"/>
                <a:cs typeface="Arial Narrow" panose="020B0604020202020204" pitchFamily="34" charset="0"/>
              </a:rPr>
              <a:t>The tile does not fit</a:t>
            </a:r>
            <a:endParaRPr lang="de-CH" sz="2400" i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7DD07AF3-959C-534E-5F7B-8A9ADAB1E5F0}"/>
              </a:ext>
            </a:extLst>
          </p:cNvPr>
          <p:cNvCxnSpPr>
            <a:cxnSpLocks/>
          </p:cNvCxnSpPr>
          <p:nvPr/>
        </p:nvCxnSpPr>
        <p:spPr>
          <a:xfrm flipH="1">
            <a:off x="2764715" y="1753797"/>
            <a:ext cx="1645360" cy="125591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7F431EF-6622-8838-08FA-E1255520C44F}"/>
              </a:ext>
            </a:extLst>
          </p:cNvPr>
          <p:cNvCxnSpPr>
            <a:cxnSpLocks/>
          </p:cNvCxnSpPr>
          <p:nvPr/>
        </p:nvCxnSpPr>
        <p:spPr>
          <a:xfrm flipH="1">
            <a:off x="2542701" y="1897745"/>
            <a:ext cx="222014" cy="240953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8D23ACAE-7280-0871-474C-436E0C906D87}"/>
              </a:ext>
            </a:extLst>
          </p:cNvPr>
          <p:cNvCxnSpPr>
            <a:cxnSpLocks/>
          </p:cNvCxnSpPr>
          <p:nvPr/>
        </p:nvCxnSpPr>
        <p:spPr>
          <a:xfrm>
            <a:off x="2542701" y="2222776"/>
            <a:ext cx="356486" cy="767850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04AB41F8-0713-73C3-2556-63C98B728C77}"/>
              </a:ext>
            </a:extLst>
          </p:cNvPr>
          <p:cNvCxnSpPr/>
          <p:nvPr/>
        </p:nvCxnSpPr>
        <p:spPr>
          <a:xfrm>
            <a:off x="6563891" y="5078730"/>
            <a:ext cx="909729" cy="0"/>
          </a:xfrm>
          <a:prstGeom prst="straightConnector1">
            <a:avLst/>
          </a:prstGeom>
          <a:ln w="762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6416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51" grpId="0"/>
    </p:bld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C25600-7844-C83D-AFB6-B5789A6BD5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>
                <a:ea typeface="+mj-lt"/>
                <a:cs typeface="+mj-lt"/>
              </a:rPr>
              <a:t>Vector Register File (VRF) – L0 buffer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F034D3-A3E2-603F-435D-C6CFA6EF96E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EE1B353-4058-44C7-8B8C-7EA0B6664E22}" type="slidenum">
              <a:rPr lang="LID4096" smtClean="0"/>
              <a:t>137</a:t>
            </a:fld>
            <a:endParaRPr lang="LID4096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E809BBC-EBE9-6BFF-5F7D-6CD906005536}"/>
              </a:ext>
            </a:extLst>
          </p:cNvPr>
          <p:cNvSpPr/>
          <p:nvPr/>
        </p:nvSpPr>
        <p:spPr>
          <a:xfrm>
            <a:off x="7752430" y="1626338"/>
            <a:ext cx="2932434" cy="19452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i="0" cap="none" spc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Program</a:t>
            </a:r>
            <a:br>
              <a:rPr lang="en-US" b="1" i="0" cap="none" spc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</a:br>
            <a:r>
              <a:rPr lang="en-US" b="1" i="0" cap="none" spc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(</a:t>
            </a:r>
            <a:r>
              <a:rPr lang="en-US" b="1" i="0" cap="none" spc="0" err="1">
                <a:ln>
                  <a:noFill/>
                </a:ln>
                <a:solidFill>
                  <a:schemeClr val="bg2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Arial Narrow" panose="020B0604020202020204" pitchFamily="34" charset="0"/>
              </a:rPr>
              <a:t>matmul</a:t>
            </a:r>
            <a:r>
              <a:rPr lang="en-US" b="1" i="0" cap="none" spc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)</a:t>
            </a:r>
            <a:endParaRPr lang="de-CH" b="1" i="0" cap="none" spc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C224CD8-8986-95CC-9ACD-D057AAB8B710}"/>
              </a:ext>
            </a:extLst>
          </p:cNvPr>
          <p:cNvSpPr/>
          <p:nvPr/>
        </p:nvSpPr>
        <p:spPr>
          <a:xfrm>
            <a:off x="7752430" y="3571539"/>
            <a:ext cx="2932434" cy="25097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i="0" cap="none" spc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Matrix A</a:t>
            </a:r>
          </a:p>
          <a:p>
            <a:pPr algn="ctr"/>
            <a:r>
              <a:rPr lang="en-US" b="1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Matrix B</a:t>
            </a:r>
          </a:p>
          <a:p>
            <a:pPr algn="ctr"/>
            <a:r>
              <a:rPr lang="en-US" b="1" i="0" cap="none" spc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Matrix C</a:t>
            </a:r>
            <a:endParaRPr lang="de-CH" b="1" i="0" cap="none" spc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6F8BB29-A110-0F9E-F164-4AA08E14807E}"/>
              </a:ext>
            </a:extLst>
          </p:cNvPr>
          <p:cNvCxnSpPr/>
          <p:nvPr/>
        </p:nvCxnSpPr>
        <p:spPr>
          <a:xfrm>
            <a:off x="7752430" y="3582296"/>
            <a:ext cx="2932433" cy="0"/>
          </a:xfrm>
          <a:prstGeom prst="line">
            <a:avLst/>
          </a:prstGeom>
          <a:ln w="28575">
            <a:solidFill>
              <a:schemeClr val="bg2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77C4F651-B6A0-F1AF-CC1F-A1EB855F86F4}"/>
              </a:ext>
            </a:extLst>
          </p:cNvPr>
          <p:cNvSpPr txBox="1"/>
          <p:nvPr/>
        </p:nvSpPr>
        <p:spPr>
          <a:xfrm>
            <a:off x="7752430" y="805717"/>
            <a:ext cx="2144605" cy="36362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720000"/>
            <a:r>
              <a:rPr lang="en-US" sz="2400">
                <a:solidFill>
                  <a:schemeClr val="tx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 </a:t>
            </a:r>
            <a:br>
              <a:rPr lang="en-US" sz="2400">
                <a:solidFill>
                  <a:schemeClr val="tx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</a:br>
            <a:r>
              <a:rPr lang="en-US" sz="2400" b="0" i="0">
                <a:solidFill>
                  <a:schemeClr val="tx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Memory</a:t>
            </a:r>
            <a:endParaRPr lang="de-CH" sz="2400" b="0" i="0">
              <a:solidFill>
                <a:schemeClr val="tx2"/>
              </a:solidFill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5163037-14FA-5B6F-BE32-C25E54E013E9}"/>
              </a:ext>
            </a:extLst>
          </p:cNvPr>
          <p:cNvSpPr/>
          <p:nvPr/>
        </p:nvSpPr>
        <p:spPr>
          <a:xfrm>
            <a:off x="5329015" y="4723056"/>
            <a:ext cx="951928" cy="711348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b="1" i="0" cap="none" spc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3x3 </a:t>
            </a:r>
          </a:p>
          <a:p>
            <a:pPr algn="ctr"/>
            <a:r>
              <a:rPr lang="en-US" sz="1200" b="1" i="0" cap="none" spc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Matrix Tile</a:t>
            </a:r>
            <a:endParaRPr lang="de-CH" sz="1200" b="1" i="0" cap="none" spc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AFE14AC-998C-8E82-C8F4-489D3466DFAE}"/>
              </a:ext>
            </a:extLst>
          </p:cNvPr>
          <p:cNvSpPr txBox="1"/>
          <p:nvPr/>
        </p:nvSpPr>
        <p:spPr>
          <a:xfrm>
            <a:off x="5329015" y="3929108"/>
            <a:ext cx="2144605" cy="36362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720000"/>
            <a:r>
              <a:rPr lang="en-US" sz="2400">
                <a:solidFill>
                  <a:schemeClr val="tx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Scalar</a:t>
            </a:r>
          </a:p>
          <a:p>
            <a:pPr algn="l" defTabSz="720000"/>
            <a:r>
              <a:rPr lang="en-US" sz="2400" b="0" i="0">
                <a:solidFill>
                  <a:schemeClr val="tx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Register File</a:t>
            </a:r>
            <a:endParaRPr lang="de-CH" sz="2400" b="0" i="0">
              <a:solidFill>
                <a:schemeClr val="tx2"/>
              </a:solidFill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FABCF1A-A601-ED37-8A40-C9CA13EF5454}"/>
              </a:ext>
            </a:extLst>
          </p:cNvPr>
          <p:cNvSpPr/>
          <p:nvPr/>
        </p:nvSpPr>
        <p:spPr>
          <a:xfrm>
            <a:off x="5329015" y="5434404"/>
            <a:ext cx="951928" cy="43032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b="1" i="0" cap="none" spc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Pointers</a:t>
            </a:r>
            <a:endParaRPr lang="de-CH" sz="1200" b="1" i="0" cap="none" spc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3570F15-001B-08DC-71B4-6896917A5829}"/>
              </a:ext>
            </a:extLst>
          </p:cNvPr>
          <p:cNvSpPr/>
          <p:nvPr/>
        </p:nvSpPr>
        <p:spPr>
          <a:xfrm>
            <a:off x="5329015" y="5866154"/>
            <a:ext cx="951928" cy="21516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b="1" i="0" cap="none" spc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Housekeeping</a:t>
            </a:r>
            <a:endParaRPr lang="de-CH" sz="1200" b="1" i="0" cap="none" spc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C8F9D07-994A-673E-ED5F-B7E3397B4DDC}"/>
              </a:ext>
            </a:extLst>
          </p:cNvPr>
          <p:cNvCxnSpPr>
            <a:cxnSpLocks/>
          </p:cNvCxnSpPr>
          <p:nvPr/>
        </p:nvCxnSpPr>
        <p:spPr>
          <a:xfrm>
            <a:off x="5329015" y="5848586"/>
            <a:ext cx="983614" cy="0"/>
          </a:xfrm>
          <a:prstGeom prst="line">
            <a:avLst/>
          </a:prstGeom>
          <a:ln w="12700">
            <a:solidFill>
              <a:schemeClr val="bg2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126E545C-1897-89BC-1882-41AC2C0ABECA}"/>
              </a:ext>
            </a:extLst>
          </p:cNvPr>
          <p:cNvSpPr/>
          <p:nvPr/>
        </p:nvSpPr>
        <p:spPr>
          <a:xfrm>
            <a:off x="5329015" y="4721626"/>
            <a:ext cx="951928" cy="691625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b="1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Scalar</a:t>
            </a:r>
          </a:p>
          <a:p>
            <a:pPr algn="ctr"/>
            <a:r>
              <a:rPr lang="en-US" sz="1200" b="1" i="0" cap="none" spc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Data</a:t>
            </a:r>
            <a:endParaRPr lang="de-CH" sz="1200" b="1" i="0" cap="none" spc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84FA463-BD35-9054-87E5-AA0718408450}"/>
              </a:ext>
            </a:extLst>
          </p:cNvPr>
          <p:cNvCxnSpPr>
            <a:cxnSpLocks/>
          </p:cNvCxnSpPr>
          <p:nvPr/>
        </p:nvCxnSpPr>
        <p:spPr>
          <a:xfrm>
            <a:off x="5346551" y="5414681"/>
            <a:ext cx="983614" cy="0"/>
          </a:xfrm>
          <a:prstGeom prst="line">
            <a:avLst/>
          </a:prstGeom>
          <a:ln w="12700">
            <a:solidFill>
              <a:schemeClr val="bg2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455F327A-BBD4-7F63-0B0C-75A76E678DBF}"/>
              </a:ext>
            </a:extLst>
          </p:cNvPr>
          <p:cNvSpPr/>
          <p:nvPr/>
        </p:nvSpPr>
        <p:spPr>
          <a:xfrm>
            <a:off x="2377439" y="1624801"/>
            <a:ext cx="3903503" cy="230287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Large Matrix Tile</a:t>
            </a:r>
            <a:endParaRPr lang="de-CH" b="1" i="0" cap="none" spc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0E237DA-EC4D-2676-DF57-6340CE4E0E5E}"/>
              </a:ext>
            </a:extLst>
          </p:cNvPr>
          <p:cNvSpPr txBox="1"/>
          <p:nvPr/>
        </p:nvSpPr>
        <p:spPr>
          <a:xfrm>
            <a:off x="2377439" y="1204146"/>
            <a:ext cx="2144605" cy="36362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720000"/>
            <a:r>
              <a:rPr lang="en-US" sz="2400">
                <a:solidFill>
                  <a:schemeClr val="tx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Vector </a:t>
            </a:r>
            <a:r>
              <a:rPr lang="en-US" sz="2400" b="0" i="0">
                <a:solidFill>
                  <a:schemeClr val="tx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Register File</a:t>
            </a:r>
            <a:endParaRPr lang="de-CH" sz="2400" b="0" i="0">
              <a:solidFill>
                <a:schemeClr val="tx2"/>
              </a:solidFill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F33ABD3-CA62-1CA1-9167-1C6B64DCB0BE}"/>
              </a:ext>
            </a:extLst>
          </p:cNvPr>
          <p:cNvCxnSpPr>
            <a:cxnSpLocks/>
          </p:cNvCxnSpPr>
          <p:nvPr/>
        </p:nvCxnSpPr>
        <p:spPr>
          <a:xfrm flipH="1">
            <a:off x="2485016" y="1871831"/>
            <a:ext cx="3610984" cy="0"/>
          </a:xfrm>
          <a:prstGeom prst="straightConnector1">
            <a:avLst/>
          </a:prstGeom>
          <a:ln w="28575">
            <a:solidFill>
              <a:schemeClr val="bg2"/>
            </a:solidFill>
            <a:headEnd type="arrow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2AB2579B-537F-2572-8EB3-9E043E5A9AE1}"/>
              </a:ext>
            </a:extLst>
          </p:cNvPr>
          <p:cNvSpPr txBox="1"/>
          <p:nvPr/>
        </p:nvSpPr>
        <p:spPr>
          <a:xfrm>
            <a:off x="3992015" y="1966293"/>
            <a:ext cx="2144605" cy="36362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720000"/>
            <a:r>
              <a:rPr lang="en-US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VLEN</a:t>
            </a:r>
            <a:endParaRPr lang="de-CH" sz="2400" b="0" i="0">
              <a:solidFill>
                <a:schemeClr val="bg2"/>
              </a:solidFill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5466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/>
      <p:bldP spid="26" grpId="0"/>
    </p:bld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9E747E4-F8F4-981E-5C71-7131E0795794}"/>
              </a:ext>
            </a:extLst>
          </p:cNvPr>
          <p:cNvSpPr/>
          <p:nvPr/>
        </p:nvSpPr>
        <p:spPr>
          <a:xfrm>
            <a:off x="4520809" y="4314265"/>
            <a:ext cx="2144605" cy="1968201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CH" b="1" i="0" cap="none" spc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6A8FB83-0EBF-1BBB-BBE9-D6C1A6572DE6}"/>
              </a:ext>
            </a:extLst>
          </p:cNvPr>
          <p:cNvSpPr/>
          <p:nvPr/>
        </p:nvSpPr>
        <p:spPr>
          <a:xfrm>
            <a:off x="1129553" y="1169341"/>
            <a:ext cx="5535861" cy="2993867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CH" b="1" i="0" cap="none" spc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C25600-7844-C83D-AFB6-B5789A6BD5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>
                <a:ea typeface="+mj-lt"/>
                <a:cs typeface="+mj-lt"/>
              </a:rPr>
              <a:t>VRF – L0 buffer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F034D3-A3E2-603F-435D-C6CFA6EF96E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EE1B353-4058-44C7-8B8C-7EA0B6664E22}" type="slidenum">
              <a:rPr lang="LID4096" smtClean="0"/>
              <a:t>138</a:t>
            </a:fld>
            <a:endParaRPr lang="LID4096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E809BBC-EBE9-6BFF-5F7D-6CD906005536}"/>
              </a:ext>
            </a:extLst>
          </p:cNvPr>
          <p:cNvSpPr/>
          <p:nvPr/>
        </p:nvSpPr>
        <p:spPr>
          <a:xfrm>
            <a:off x="7752430" y="1626338"/>
            <a:ext cx="2932434" cy="19452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i="0" cap="none" spc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Program</a:t>
            </a:r>
            <a:br>
              <a:rPr lang="en-US" b="1" i="0" cap="none" spc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</a:br>
            <a:r>
              <a:rPr lang="en-US" b="1" i="0" cap="none" spc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(</a:t>
            </a:r>
            <a:r>
              <a:rPr lang="en-US" b="1" i="0" cap="none" spc="0" err="1">
                <a:ln>
                  <a:noFill/>
                </a:ln>
                <a:solidFill>
                  <a:schemeClr val="bg2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Arial Narrow" panose="020B0604020202020204" pitchFamily="34" charset="0"/>
              </a:rPr>
              <a:t>matmul</a:t>
            </a:r>
            <a:r>
              <a:rPr lang="en-US" b="1" i="0" cap="none" spc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)</a:t>
            </a:r>
            <a:endParaRPr lang="de-CH" b="1" i="0" cap="none" spc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C224CD8-8986-95CC-9ACD-D057AAB8B710}"/>
              </a:ext>
            </a:extLst>
          </p:cNvPr>
          <p:cNvSpPr/>
          <p:nvPr/>
        </p:nvSpPr>
        <p:spPr>
          <a:xfrm>
            <a:off x="7752430" y="3571539"/>
            <a:ext cx="2932434" cy="25097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i="0" cap="none" spc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Matrix A</a:t>
            </a:r>
          </a:p>
          <a:p>
            <a:pPr algn="ctr"/>
            <a:r>
              <a:rPr lang="en-US" b="1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Matrix B</a:t>
            </a:r>
          </a:p>
          <a:p>
            <a:pPr algn="ctr"/>
            <a:r>
              <a:rPr lang="en-US" b="1" i="0" cap="none" spc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Matrix C</a:t>
            </a:r>
            <a:endParaRPr lang="de-CH" b="1" i="0" cap="none" spc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6F8BB29-A110-0F9E-F164-4AA08E14807E}"/>
              </a:ext>
            </a:extLst>
          </p:cNvPr>
          <p:cNvCxnSpPr/>
          <p:nvPr/>
        </p:nvCxnSpPr>
        <p:spPr>
          <a:xfrm>
            <a:off x="7752430" y="3582296"/>
            <a:ext cx="2932433" cy="0"/>
          </a:xfrm>
          <a:prstGeom prst="line">
            <a:avLst/>
          </a:prstGeom>
          <a:ln w="28575">
            <a:solidFill>
              <a:schemeClr val="bg2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77C4F651-B6A0-F1AF-CC1F-A1EB855F86F4}"/>
              </a:ext>
            </a:extLst>
          </p:cNvPr>
          <p:cNvSpPr txBox="1"/>
          <p:nvPr/>
        </p:nvSpPr>
        <p:spPr>
          <a:xfrm>
            <a:off x="7752430" y="805717"/>
            <a:ext cx="2144605" cy="36362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720000"/>
            <a:r>
              <a:rPr lang="en-US" sz="2400">
                <a:solidFill>
                  <a:schemeClr val="tx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 </a:t>
            </a:r>
            <a:br>
              <a:rPr lang="en-US" sz="2400">
                <a:solidFill>
                  <a:schemeClr val="tx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</a:br>
            <a:r>
              <a:rPr lang="en-US" sz="2400" b="0" i="0">
                <a:solidFill>
                  <a:schemeClr val="tx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Memory</a:t>
            </a:r>
            <a:endParaRPr lang="de-CH" sz="2400" b="0" i="0">
              <a:solidFill>
                <a:schemeClr val="tx2"/>
              </a:solidFill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5163037-14FA-5B6F-BE32-C25E54E013E9}"/>
              </a:ext>
            </a:extLst>
          </p:cNvPr>
          <p:cNvSpPr/>
          <p:nvPr/>
        </p:nvSpPr>
        <p:spPr>
          <a:xfrm>
            <a:off x="5329015" y="4723056"/>
            <a:ext cx="951928" cy="711348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b="1" i="0" cap="none" spc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3x3 </a:t>
            </a:r>
          </a:p>
          <a:p>
            <a:pPr algn="ctr"/>
            <a:r>
              <a:rPr lang="en-US" sz="1200" b="1" i="0" cap="none" spc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Matrix Tile</a:t>
            </a:r>
            <a:endParaRPr lang="de-CH" sz="1200" b="1" i="0" cap="none" spc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FABCF1A-A601-ED37-8A40-C9CA13EF5454}"/>
              </a:ext>
            </a:extLst>
          </p:cNvPr>
          <p:cNvSpPr/>
          <p:nvPr/>
        </p:nvSpPr>
        <p:spPr>
          <a:xfrm>
            <a:off x="5329015" y="5434404"/>
            <a:ext cx="951928" cy="43032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b="1" i="0" cap="none" spc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Pointers</a:t>
            </a:r>
            <a:endParaRPr lang="de-CH" sz="1200" b="1" i="0" cap="none" spc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3570F15-001B-08DC-71B4-6896917A5829}"/>
              </a:ext>
            </a:extLst>
          </p:cNvPr>
          <p:cNvSpPr/>
          <p:nvPr/>
        </p:nvSpPr>
        <p:spPr>
          <a:xfrm>
            <a:off x="5329015" y="5866154"/>
            <a:ext cx="951928" cy="21516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b="1" i="0" cap="none" spc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Housekeeping</a:t>
            </a:r>
            <a:endParaRPr lang="de-CH" sz="1200" b="1" i="0" cap="none" spc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C8F9D07-994A-673E-ED5F-B7E3397B4DDC}"/>
              </a:ext>
            </a:extLst>
          </p:cNvPr>
          <p:cNvCxnSpPr>
            <a:cxnSpLocks/>
          </p:cNvCxnSpPr>
          <p:nvPr/>
        </p:nvCxnSpPr>
        <p:spPr>
          <a:xfrm>
            <a:off x="5329015" y="5848586"/>
            <a:ext cx="983614" cy="0"/>
          </a:xfrm>
          <a:prstGeom prst="line">
            <a:avLst/>
          </a:prstGeom>
          <a:ln w="12700">
            <a:solidFill>
              <a:schemeClr val="bg2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126E545C-1897-89BC-1882-41AC2C0ABECA}"/>
              </a:ext>
            </a:extLst>
          </p:cNvPr>
          <p:cNvSpPr/>
          <p:nvPr/>
        </p:nvSpPr>
        <p:spPr>
          <a:xfrm>
            <a:off x="5329015" y="4721626"/>
            <a:ext cx="951928" cy="691625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b="1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Scalar</a:t>
            </a:r>
          </a:p>
          <a:p>
            <a:pPr algn="ctr"/>
            <a:r>
              <a:rPr lang="en-US" sz="1200" b="1" i="0" cap="none" spc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Data</a:t>
            </a:r>
            <a:endParaRPr lang="de-CH" sz="1200" b="1" i="0" cap="none" spc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84FA463-BD35-9054-87E5-AA0718408450}"/>
              </a:ext>
            </a:extLst>
          </p:cNvPr>
          <p:cNvCxnSpPr>
            <a:cxnSpLocks/>
          </p:cNvCxnSpPr>
          <p:nvPr/>
        </p:nvCxnSpPr>
        <p:spPr>
          <a:xfrm>
            <a:off x="5346551" y="5414681"/>
            <a:ext cx="934391" cy="19723"/>
          </a:xfrm>
          <a:prstGeom prst="line">
            <a:avLst/>
          </a:prstGeom>
          <a:ln w="12700">
            <a:solidFill>
              <a:schemeClr val="bg2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1A243EB-9CA1-FB61-B36D-68DCA5746D41}"/>
              </a:ext>
            </a:extLst>
          </p:cNvPr>
          <p:cNvSpPr txBox="1"/>
          <p:nvPr/>
        </p:nvSpPr>
        <p:spPr>
          <a:xfrm>
            <a:off x="1219076" y="1191429"/>
            <a:ext cx="2144605" cy="363625"/>
          </a:xfrm>
          <a:prstGeom prst="rect">
            <a:avLst/>
          </a:prstGeom>
          <a:noFill/>
        </p:spPr>
        <p:txBody>
          <a:bodyPr wrap="none" lIns="0" tIns="0" rIns="0" bIns="0" rtlCol="0" anchor="t">
            <a:noAutofit/>
          </a:bodyPr>
          <a:lstStyle/>
          <a:p>
            <a:pPr algn="l" defTabSz="720000"/>
            <a:r>
              <a:rPr lang="en-US" sz="2800">
                <a:solidFill>
                  <a:schemeClr val="bg2"/>
                </a:solidFill>
                <a:latin typeface="Arial Narrow"/>
                <a:cs typeface="Arial Narrow" panose="020B0604020202020204" pitchFamily="34" charset="0"/>
              </a:rPr>
              <a:t>VEC</a:t>
            </a:r>
            <a:endParaRPr lang="de-CH" sz="2400" b="0" i="0">
              <a:solidFill>
                <a:schemeClr val="bg2"/>
              </a:solidFill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2577CE6-31EA-1EB2-9DD5-24202BB9513D}"/>
              </a:ext>
            </a:extLst>
          </p:cNvPr>
          <p:cNvSpPr txBox="1"/>
          <p:nvPr/>
        </p:nvSpPr>
        <p:spPr>
          <a:xfrm>
            <a:off x="4577974" y="4341860"/>
            <a:ext cx="2144605" cy="363625"/>
          </a:xfrm>
          <a:prstGeom prst="rect">
            <a:avLst/>
          </a:prstGeom>
          <a:noFill/>
        </p:spPr>
        <p:txBody>
          <a:bodyPr wrap="none" lIns="0" tIns="0" rIns="0" bIns="0" rtlCol="0" anchor="t">
            <a:noAutofit/>
          </a:bodyPr>
          <a:lstStyle/>
          <a:p>
            <a:pPr defTabSz="720000"/>
            <a:r>
              <a:rPr lang="en-US" sz="2400">
                <a:solidFill>
                  <a:schemeClr val="bg2"/>
                </a:solidFill>
                <a:latin typeface="Arial Narrow"/>
                <a:cs typeface="Arial Narrow" panose="020B0604020202020204" pitchFamily="34" charset="0"/>
              </a:rPr>
              <a:t>SCALAR CORE</a:t>
            </a:r>
            <a:endParaRPr lang="de-CH" sz="2400" b="0" i="0">
              <a:solidFill>
                <a:schemeClr val="bg2"/>
              </a:solidFill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24847AC-31C2-3849-8D9B-CD2E1DE00B8B}"/>
              </a:ext>
            </a:extLst>
          </p:cNvPr>
          <p:cNvSpPr txBox="1"/>
          <p:nvPr/>
        </p:nvSpPr>
        <p:spPr>
          <a:xfrm>
            <a:off x="5346551" y="4720196"/>
            <a:ext cx="2144605" cy="36362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720000"/>
            <a:r>
              <a:rPr lang="en-US" sz="1600" b="0" i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RF</a:t>
            </a:r>
            <a:endParaRPr lang="de-CH" sz="2400" b="0" i="0">
              <a:solidFill>
                <a:schemeClr val="bg2"/>
              </a:solidFill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01EB25A-123D-E0DB-0EF6-B6D505AEC092}"/>
              </a:ext>
            </a:extLst>
          </p:cNvPr>
          <p:cNvSpPr/>
          <p:nvPr/>
        </p:nvSpPr>
        <p:spPr>
          <a:xfrm>
            <a:off x="2377439" y="1624801"/>
            <a:ext cx="3903503" cy="230287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Large Matrix Tile</a:t>
            </a:r>
            <a:endParaRPr lang="de-CH" b="1" i="0" cap="none" spc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A5743C5-4861-553C-55E6-8A0443E9DE3A}"/>
              </a:ext>
            </a:extLst>
          </p:cNvPr>
          <p:cNvSpPr txBox="1"/>
          <p:nvPr/>
        </p:nvSpPr>
        <p:spPr>
          <a:xfrm>
            <a:off x="2377439" y="1204146"/>
            <a:ext cx="2144605" cy="36362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720000"/>
            <a:r>
              <a:rPr lang="en-US" sz="2400">
                <a:solidFill>
                  <a:schemeClr val="tx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Vector </a:t>
            </a:r>
            <a:r>
              <a:rPr lang="en-US" sz="2400" b="0" i="0">
                <a:solidFill>
                  <a:schemeClr val="tx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Register File</a:t>
            </a:r>
            <a:endParaRPr lang="de-CH" sz="2400" b="0" i="0">
              <a:solidFill>
                <a:schemeClr val="tx2"/>
              </a:solidFill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8392931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9E747E4-F8F4-981E-5C71-7131E0795794}"/>
              </a:ext>
            </a:extLst>
          </p:cNvPr>
          <p:cNvSpPr/>
          <p:nvPr/>
        </p:nvSpPr>
        <p:spPr>
          <a:xfrm>
            <a:off x="4520809" y="4314265"/>
            <a:ext cx="2144605" cy="1968201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CH" b="1" i="0" cap="none" spc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6A8FB83-0EBF-1BBB-BBE9-D6C1A6572DE6}"/>
              </a:ext>
            </a:extLst>
          </p:cNvPr>
          <p:cNvSpPr/>
          <p:nvPr/>
        </p:nvSpPr>
        <p:spPr>
          <a:xfrm>
            <a:off x="1129553" y="1169341"/>
            <a:ext cx="5535861" cy="2993867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CH" b="1" i="0" cap="none" spc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C25600-7844-C83D-AFB6-B5789A6BD5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>
                <a:ea typeface="+mj-lt"/>
                <a:cs typeface="+mj-lt"/>
              </a:rPr>
              <a:t>SIMD computation – tackle the VNB 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F034D3-A3E2-603F-435D-C6CFA6EF96E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EE1B353-4058-44C7-8B8C-7EA0B6664E22}" type="slidenum">
              <a:rPr lang="LID4096" smtClean="0"/>
              <a:t>139</a:t>
            </a:fld>
            <a:endParaRPr lang="LID4096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E809BBC-EBE9-6BFF-5F7D-6CD906005536}"/>
              </a:ext>
            </a:extLst>
          </p:cNvPr>
          <p:cNvSpPr/>
          <p:nvPr/>
        </p:nvSpPr>
        <p:spPr>
          <a:xfrm>
            <a:off x="7752430" y="1626338"/>
            <a:ext cx="2932434" cy="19452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i="0" cap="none" spc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Program</a:t>
            </a:r>
            <a:br>
              <a:rPr lang="en-US" b="1" i="0" cap="none" spc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</a:br>
            <a:r>
              <a:rPr lang="en-US" b="1" i="0" cap="none" spc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(</a:t>
            </a:r>
            <a:r>
              <a:rPr lang="en-US" b="1" i="0" cap="none" spc="0" err="1">
                <a:ln>
                  <a:noFill/>
                </a:ln>
                <a:solidFill>
                  <a:schemeClr val="bg2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Arial Narrow" panose="020B0604020202020204" pitchFamily="34" charset="0"/>
              </a:rPr>
              <a:t>matmul</a:t>
            </a:r>
            <a:r>
              <a:rPr lang="en-US" b="1" i="0" cap="none" spc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)</a:t>
            </a:r>
            <a:endParaRPr lang="de-CH" b="1" i="0" cap="none" spc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C224CD8-8986-95CC-9ACD-D057AAB8B710}"/>
              </a:ext>
            </a:extLst>
          </p:cNvPr>
          <p:cNvSpPr/>
          <p:nvPr/>
        </p:nvSpPr>
        <p:spPr>
          <a:xfrm>
            <a:off x="7752430" y="3571539"/>
            <a:ext cx="2932434" cy="25097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i="0" cap="none" spc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Matrix A</a:t>
            </a:r>
          </a:p>
          <a:p>
            <a:pPr algn="ctr"/>
            <a:r>
              <a:rPr lang="en-US" b="1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Matrix B</a:t>
            </a:r>
          </a:p>
          <a:p>
            <a:pPr algn="ctr"/>
            <a:r>
              <a:rPr lang="en-US" b="1" i="0" cap="none" spc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Matrix C</a:t>
            </a:r>
            <a:endParaRPr lang="de-CH" b="1" i="0" cap="none" spc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6F8BB29-A110-0F9E-F164-4AA08E14807E}"/>
              </a:ext>
            </a:extLst>
          </p:cNvPr>
          <p:cNvCxnSpPr/>
          <p:nvPr/>
        </p:nvCxnSpPr>
        <p:spPr>
          <a:xfrm>
            <a:off x="7752430" y="3582296"/>
            <a:ext cx="2932433" cy="0"/>
          </a:xfrm>
          <a:prstGeom prst="line">
            <a:avLst/>
          </a:prstGeom>
          <a:ln w="28575">
            <a:solidFill>
              <a:schemeClr val="bg2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77C4F651-B6A0-F1AF-CC1F-A1EB855F86F4}"/>
              </a:ext>
            </a:extLst>
          </p:cNvPr>
          <p:cNvSpPr txBox="1"/>
          <p:nvPr/>
        </p:nvSpPr>
        <p:spPr>
          <a:xfrm>
            <a:off x="7752430" y="805717"/>
            <a:ext cx="2144605" cy="36362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720000"/>
            <a:r>
              <a:rPr lang="en-US" sz="2400">
                <a:solidFill>
                  <a:schemeClr val="tx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 </a:t>
            </a:r>
            <a:br>
              <a:rPr lang="en-US" sz="2400">
                <a:solidFill>
                  <a:schemeClr val="tx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</a:br>
            <a:r>
              <a:rPr lang="en-US" sz="2400" b="0" i="0">
                <a:solidFill>
                  <a:schemeClr val="tx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Memory</a:t>
            </a:r>
            <a:endParaRPr lang="de-CH" sz="2400" b="0" i="0">
              <a:solidFill>
                <a:schemeClr val="tx2"/>
              </a:solidFill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5163037-14FA-5B6F-BE32-C25E54E013E9}"/>
              </a:ext>
            </a:extLst>
          </p:cNvPr>
          <p:cNvSpPr/>
          <p:nvPr/>
        </p:nvSpPr>
        <p:spPr>
          <a:xfrm>
            <a:off x="5329015" y="4723056"/>
            <a:ext cx="951928" cy="711348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b="1" i="0" cap="none" spc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3x3 </a:t>
            </a:r>
          </a:p>
          <a:p>
            <a:pPr algn="ctr"/>
            <a:r>
              <a:rPr lang="en-US" sz="1200" b="1" i="0" cap="none" spc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Matrix Tile</a:t>
            </a:r>
            <a:endParaRPr lang="de-CH" sz="1200" b="1" i="0" cap="none" spc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FABCF1A-A601-ED37-8A40-C9CA13EF5454}"/>
              </a:ext>
            </a:extLst>
          </p:cNvPr>
          <p:cNvSpPr/>
          <p:nvPr/>
        </p:nvSpPr>
        <p:spPr>
          <a:xfrm>
            <a:off x="5329015" y="5434404"/>
            <a:ext cx="951928" cy="43032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b="1" i="0" cap="none" spc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Pointers</a:t>
            </a:r>
            <a:endParaRPr lang="de-CH" sz="1200" b="1" i="0" cap="none" spc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3570F15-001B-08DC-71B4-6896917A5829}"/>
              </a:ext>
            </a:extLst>
          </p:cNvPr>
          <p:cNvSpPr/>
          <p:nvPr/>
        </p:nvSpPr>
        <p:spPr>
          <a:xfrm>
            <a:off x="5329015" y="5866154"/>
            <a:ext cx="951928" cy="21516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b="1" i="0" cap="none" spc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Housekeeping</a:t>
            </a:r>
            <a:endParaRPr lang="de-CH" sz="1200" b="1" i="0" cap="none" spc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C8F9D07-994A-673E-ED5F-B7E3397B4DDC}"/>
              </a:ext>
            </a:extLst>
          </p:cNvPr>
          <p:cNvCxnSpPr>
            <a:cxnSpLocks/>
          </p:cNvCxnSpPr>
          <p:nvPr/>
        </p:nvCxnSpPr>
        <p:spPr>
          <a:xfrm>
            <a:off x="5329015" y="5848586"/>
            <a:ext cx="983614" cy="0"/>
          </a:xfrm>
          <a:prstGeom prst="line">
            <a:avLst/>
          </a:prstGeom>
          <a:ln w="12700">
            <a:solidFill>
              <a:schemeClr val="bg2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126E545C-1897-89BC-1882-41AC2C0ABECA}"/>
              </a:ext>
            </a:extLst>
          </p:cNvPr>
          <p:cNvSpPr/>
          <p:nvPr/>
        </p:nvSpPr>
        <p:spPr>
          <a:xfrm>
            <a:off x="5329015" y="4721626"/>
            <a:ext cx="951928" cy="691625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b="1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Scalar</a:t>
            </a:r>
          </a:p>
          <a:p>
            <a:pPr algn="ctr"/>
            <a:r>
              <a:rPr lang="en-US" sz="1200" b="1" i="0" cap="none" spc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Data</a:t>
            </a:r>
            <a:endParaRPr lang="de-CH" sz="1200" b="1" i="0" cap="none" spc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84FA463-BD35-9054-87E5-AA0718408450}"/>
              </a:ext>
            </a:extLst>
          </p:cNvPr>
          <p:cNvCxnSpPr>
            <a:cxnSpLocks/>
          </p:cNvCxnSpPr>
          <p:nvPr/>
        </p:nvCxnSpPr>
        <p:spPr>
          <a:xfrm>
            <a:off x="5346551" y="5414681"/>
            <a:ext cx="934391" cy="19723"/>
          </a:xfrm>
          <a:prstGeom prst="line">
            <a:avLst/>
          </a:prstGeom>
          <a:ln w="12700">
            <a:solidFill>
              <a:schemeClr val="bg2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1A243EB-9CA1-FB61-B36D-68DCA5746D41}"/>
              </a:ext>
            </a:extLst>
          </p:cNvPr>
          <p:cNvSpPr txBox="1"/>
          <p:nvPr/>
        </p:nvSpPr>
        <p:spPr>
          <a:xfrm>
            <a:off x="1219076" y="1191429"/>
            <a:ext cx="2144605" cy="363625"/>
          </a:xfrm>
          <a:prstGeom prst="rect">
            <a:avLst/>
          </a:prstGeom>
          <a:noFill/>
        </p:spPr>
        <p:txBody>
          <a:bodyPr wrap="none" lIns="0" tIns="0" rIns="0" bIns="0" rtlCol="0" anchor="t">
            <a:noAutofit/>
          </a:bodyPr>
          <a:lstStyle/>
          <a:p>
            <a:pPr algn="l" defTabSz="720000"/>
            <a:r>
              <a:rPr lang="en-US" sz="2800">
                <a:solidFill>
                  <a:schemeClr val="bg2"/>
                </a:solidFill>
                <a:latin typeface="Arial Narrow"/>
                <a:cs typeface="Arial Narrow" panose="020B0604020202020204" pitchFamily="34" charset="0"/>
              </a:rPr>
              <a:t>VEC</a:t>
            </a:r>
            <a:endParaRPr lang="de-CH" sz="2400" b="0" i="0">
              <a:solidFill>
                <a:schemeClr val="bg2"/>
              </a:solidFill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2577CE6-31EA-1EB2-9DD5-24202BB9513D}"/>
              </a:ext>
            </a:extLst>
          </p:cNvPr>
          <p:cNvSpPr txBox="1"/>
          <p:nvPr/>
        </p:nvSpPr>
        <p:spPr>
          <a:xfrm>
            <a:off x="4577974" y="4341860"/>
            <a:ext cx="2144605" cy="363625"/>
          </a:xfrm>
          <a:prstGeom prst="rect">
            <a:avLst/>
          </a:prstGeom>
          <a:noFill/>
        </p:spPr>
        <p:txBody>
          <a:bodyPr wrap="none" lIns="0" tIns="0" rIns="0" bIns="0" rtlCol="0" anchor="t">
            <a:noAutofit/>
          </a:bodyPr>
          <a:lstStyle/>
          <a:p>
            <a:pPr defTabSz="720000"/>
            <a:r>
              <a:rPr lang="en-US" sz="2400">
                <a:solidFill>
                  <a:schemeClr val="bg2"/>
                </a:solidFill>
                <a:latin typeface="Arial Narrow"/>
                <a:cs typeface="Arial Narrow" panose="020B0604020202020204" pitchFamily="34" charset="0"/>
              </a:rPr>
              <a:t>SCALAR CORE</a:t>
            </a:r>
            <a:endParaRPr lang="de-CH" sz="2400" b="0" i="0">
              <a:solidFill>
                <a:schemeClr val="bg2"/>
              </a:solidFill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24847AC-31C2-3849-8D9B-CD2E1DE00B8B}"/>
              </a:ext>
            </a:extLst>
          </p:cNvPr>
          <p:cNvSpPr txBox="1"/>
          <p:nvPr/>
        </p:nvSpPr>
        <p:spPr>
          <a:xfrm>
            <a:off x="5346551" y="4720196"/>
            <a:ext cx="2144605" cy="36362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720000"/>
            <a:r>
              <a:rPr lang="en-US" sz="1600" b="0" i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RF</a:t>
            </a:r>
            <a:endParaRPr lang="de-CH" sz="2400" b="0" i="0">
              <a:solidFill>
                <a:schemeClr val="bg2"/>
              </a:solidFill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01EB25A-123D-E0DB-0EF6-B6D505AEC092}"/>
              </a:ext>
            </a:extLst>
          </p:cNvPr>
          <p:cNvSpPr/>
          <p:nvPr/>
        </p:nvSpPr>
        <p:spPr>
          <a:xfrm>
            <a:off x="2377439" y="1624801"/>
            <a:ext cx="3903503" cy="230287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Large Matrix Tile</a:t>
            </a:r>
            <a:endParaRPr lang="de-CH" b="1" i="0" cap="none" spc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A5743C5-4861-553C-55E6-8A0443E9DE3A}"/>
              </a:ext>
            </a:extLst>
          </p:cNvPr>
          <p:cNvSpPr txBox="1"/>
          <p:nvPr/>
        </p:nvSpPr>
        <p:spPr>
          <a:xfrm>
            <a:off x="2377439" y="1204146"/>
            <a:ext cx="2144605" cy="36362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720000"/>
            <a:r>
              <a:rPr lang="en-US" sz="2400">
                <a:solidFill>
                  <a:schemeClr val="tx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Vector </a:t>
            </a:r>
            <a:r>
              <a:rPr lang="en-US" sz="2400" b="0" i="0">
                <a:solidFill>
                  <a:schemeClr val="tx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Register File</a:t>
            </a:r>
            <a:endParaRPr lang="de-CH" sz="2400" b="0" i="0">
              <a:solidFill>
                <a:schemeClr val="tx2"/>
              </a:solidFill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85F5E04-9BC8-9894-8E0C-35C89863556A}"/>
              </a:ext>
            </a:extLst>
          </p:cNvPr>
          <p:cNvCxnSpPr>
            <a:cxnSpLocks/>
          </p:cNvCxnSpPr>
          <p:nvPr/>
        </p:nvCxnSpPr>
        <p:spPr>
          <a:xfrm flipV="1">
            <a:off x="6504110" y="3796845"/>
            <a:ext cx="0" cy="92335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B45473B-861A-BA2A-0966-7D356983C6DC}"/>
              </a:ext>
            </a:extLst>
          </p:cNvPr>
          <p:cNvSpPr txBox="1"/>
          <p:nvPr/>
        </p:nvSpPr>
        <p:spPr>
          <a:xfrm>
            <a:off x="1318554" y="4672538"/>
            <a:ext cx="2410084" cy="45894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 defTabSz="720000"/>
            <a:r>
              <a:rPr lang="en-US" sz="2400" b="1">
                <a:solidFill>
                  <a:schemeClr val="accent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1 Instruction</a:t>
            </a:r>
            <a:endParaRPr lang="de-CH" sz="2400" b="1" i="0">
              <a:solidFill>
                <a:schemeClr val="accent2"/>
              </a:solidFill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AC99435-8077-16E5-623C-D77C1716ACFE}"/>
              </a:ext>
            </a:extLst>
          </p:cNvPr>
          <p:cNvSpPr txBox="1"/>
          <p:nvPr/>
        </p:nvSpPr>
        <p:spPr>
          <a:xfrm>
            <a:off x="1309786" y="5418767"/>
            <a:ext cx="2410084" cy="45894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 defTabSz="720000"/>
            <a:r>
              <a:rPr lang="en-US" sz="2400" b="1" i="0">
                <a:solidFill>
                  <a:schemeClr val="accent4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MUCH computation</a:t>
            </a:r>
            <a:endParaRPr lang="de-CH" sz="2400" b="1" i="0">
              <a:solidFill>
                <a:schemeClr val="accent4"/>
              </a:solidFill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B4663CE-ADE4-419E-E403-07F4336780A3}"/>
              </a:ext>
            </a:extLst>
          </p:cNvPr>
          <p:cNvCxnSpPr>
            <a:cxnSpLocks/>
          </p:cNvCxnSpPr>
          <p:nvPr/>
        </p:nvCxnSpPr>
        <p:spPr>
          <a:xfrm flipH="1">
            <a:off x="6831106" y="2666274"/>
            <a:ext cx="739804" cy="240116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5" name="Multiplication Sign 54">
            <a:extLst>
              <a:ext uri="{FF2B5EF4-FFF2-40B4-BE49-F238E27FC236}">
                <a16:creationId xmlns:a16="http://schemas.microsoft.com/office/drawing/2014/main" id="{74A26D76-3FC9-8D83-0882-7B182095E109}"/>
              </a:ext>
            </a:extLst>
          </p:cNvPr>
          <p:cNvSpPr/>
          <p:nvPr/>
        </p:nvSpPr>
        <p:spPr>
          <a:xfrm>
            <a:off x="4420321" y="1676661"/>
            <a:ext cx="275197" cy="268941"/>
          </a:xfrm>
          <a:prstGeom prst="mathMultiply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CH" b="1" i="0" cap="none" spc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56" name="Equals 55">
            <a:extLst>
              <a:ext uri="{FF2B5EF4-FFF2-40B4-BE49-F238E27FC236}">
                <a16:creationId xmlns:a16="http://schemas.microsoft.com/office/drawing/2014/main" id="{E67E290D-78B8-AD2B-785A-C63B3199DCB4}"/>
              </a:ext>
            </a:extLst>
          </p:cNvPr>
          <p:cNvSpPr/>
          <p:nvPr/>
        </p:nvSpPr>
        <p:spPr>
          <a:xfrm flipH="1">
            <a:off x="4451046" y="2266591"/>
            <a:ext cx="253856" cy="268942"/>
          </a:xfrm>
          <a:prstGeom prst="mathEqual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CH" b="1" i="0" cap="none" spc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22" name="Rectangle 37">
            <a:extLst>
              <a:ext uri="{FF2B5EF4-FFF2-40B4-BE49-F238E27FC236}">
                <a16:creationId xmlns:a16="http://schemas.microsoft.com/office/drawing/2014/main" id="{3C095842-F375-552F-0D31-DB129D1BB409}"/>
              </a:ext>
            </a:extLst>
          </p:cNvPr>
          <p:cNvSpPr/>
          <p:nvPr/>
        </p:nvSpPr>
        <p:spPr>
          <a:xfrm>
            <a:off x="2382381" y="2299491"/>
            <a:ext cx="253855" cy="182880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CH" b="1" i="0" cap="none" spc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26" name="Rectangle 37">
            <a:extLst>
              <a:ext uri="{FF2B5EF4-FFF2-40B4-BE49-F238E27FC236}">
                <a16:creationId xmlns:a16="http://schemas.microsoft.com/office/drawing/2014/main" id="{1F23F3D4-C9D6-60D2-EBBB-D96A670E6412}"/>
              </a:ext>
            </a:extLst>
          </p:cNvPr>
          <p:cNvSpPr/>
          <p:nvPr/>
        </p:nvSpPr>
        <p:spPr>
          <a:xfrm>
            <a:off x="2633284" y="2299491"/>
            <a:ext cx="253855" cy="182880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CH" b="1" i="0" cap="none" spc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34" name="Rectangle 37">
            <a:extLst>
              <a:ext uri="{FF2B5EF4-FFF2-40B4-BE49-F238E27FC236}">
                <a16:creationId xmlns:a16="http://schemas.microsoft.com/office/drawing/2014/main" id="{DC47B4A5-430D-8048-8ABF-9B8A8F0829D6}"/>
              </a:ext>
            </a:extLst>
          </p:cNvPr>
          <p:cNvSpPr/>
          <p:nvPr/>
        </p:nvSpPr>
        <p:spPr>
          <a:xfrm>
            <a:off x="2884186" y="2299491"/>
            <a:ext cx="253855" cy="182880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CH" b="1" i="0" cap="none" spc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58" name="Rectangle 37">
            <a:extLst>
              <a:ext uri="{FF2B5EF4-FFF2-40B4-BE49-F238E27FC236}">
                <a16:creationId xmlns:a16="http://schemas.microsoft.com/office/drawing/2014/main" id="{2E7B404F-986D-7308-FDFD-4D72E4F57008}"/>
              </a:ext>
            </a:extLst>
          </p:cNvPr>
          <p:cNvSpPr/>
          <p:nvPr/>
        </p:nvSpPr>
        <p:spPr>
          <a:xfrm>
            <a:off x="3135089" y="2299491"/>
            <a:ext cx="253855" cy="182880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CH" b="1" i="0" cap="none" spc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60" name="Rectangle 37">
            <a:extLst>
              <a:ext uri="{FF2B5EF4-FFF2-40B4-BE49-F238E27FC236}">
                <a16:creationId xmlns:a16="http://schemas.microsoft.com/office/drawing/2014/main" id="{5F10152F-9B81-FCA0-50E8-6907F3D8BE37}"/>
              </a:ext>
            </a:extLst>
          </p:cNvPr>
          <p:cNvSpPr/>
          <p:nvPr/>
        </p:nvSpPr>
        <p:spPr>
          <a:xfrm>
            <a:off x="4155141" y="2299775"/>
            <a:ext cx="253855" cy="182880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CH" b="1" i="0" cap="none" spc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62" name="Rectangle 37">
            <a:extLst>
              <a:ext uri="{FF2B5EF4-FFF2-40B4-BE49-F238E27FC236}">
                <a16:creationId xmlns:a16="http://schemas.microsoft.com/office/drawing/2014/main" id="{A967D05A-0A00-5C6D-E4F9-C8DB4646FE57}"/>
              </a:ext>
            </a:extLst>
          </p:cNvPr>
          <p:cNvSpPr/>
          <p:nvPr/>
        </p:nvSpPr>
        <p:spPr>
          <a:xfrm>
            <a:off x="3900104" y="2298913"/>
            <a:ext cx="253855" cy="182880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CH" b="1" i="0" cap="none" spc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64" name="Rectangle 37">
            <a:extLst>
              <a:ext uri="{FF2B5EF4-FFF2-40B4-BE49-F238E27FC236}">
                <a16:creationId xmlns:a16="http://schemas.microsoft.com/office/drawing/2014/main" id="{CD0FF76C-FFDD-2222-1367-49F3A14AE40A}"/>
              </a:ext>
            </a:extLst>
          </p:cNvPr>
          <p:cNvSpPr/>
          <p:nvPr/>
        </p:nvSpPr>
        <p:spPr>
          <a:xfrm>
            <a:off x="3644204" y="2297774"/>
            <a:ext cx="253855" cy="182880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CH" b="1" i="0" cap="none" spc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66" name="Rectangle 37">
            <a:extLst>
              <a:ext uri="{FF2B5EF4-FFF2-40B4-BE49-F238E27FC236}">
                <a16:creationId xmlns:a16="http://schemas.microsoft.com/office/drawing/2014/main" id="{544CD573-4F00-FEEC-5976-AD4F15F6E871}"/>
              </a:ext>
            </a:extLst>
          </p:cNvPr>
          <p:cNvSpPr/>
          <p:nvPr/>
        </p:nvSpPr>
        <p:spPr>
          <a:xfrm>
            <a:off x="3387960" y="2299437"/>
            <a:ext cx="253855" cy="182880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CH" b="1" i="0" cap="none" spc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68" name="Rectangle 37">
            <a:extLst>
              <a:ext uri="{FF2B5EF4-FFF2-40B4-BE49-F238E27FC236}">
                <a16:creationId xmlns:a16="http://schemas.microsoft.com/office/drawing/2014/main" id="{9334404D-0BAF-E095-83D0-99C514140FB2}"/>
              </a:ext>
            </a:extLst>
          </p:cNvPr>
          <p:cNvSpPr/>
          <p:nvPr/>
        </p:nvSpPr>
        <p:spPr>
          <a:xfrm>
            <a:off x="2386339" y="1620618"/>
            <a:ext cx="253855" cy="182880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CH" b="1" i="0" cap="none" spc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70" name="Rectangle 37">
            <a:extLst>
              <a:ext uri="{FF2B5EF4-FFF2-40B4-BE49-F238E27FC236}">
                <a16:creationId xmlns:a16="http://schemas.microsoft.com/office/drawing/2014/main" id="{74E65BCE-AEFD-3C28-F5FA-5E87E0FAFD47}"/>
              </a:ext>
            </a:extLst>
          </p:cNvPr>
          <p:cNvSpPr/>
          <p:nvPr/>
        </p:nvSpPr>
        <p:spPr>
          <a:xfrm>
            <a:off x="2637242" y="1620618"/>
            <a:ext cx="253855" cy="182880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CH" b="1" i="0" cap="none" spc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72" name="Rectangle 37">
            <a:extLst>
              <a:ext uri="{FF2B5EF4-FFF2-40B4-BE49-F238E27FC236}">
                <a16:creationId xmlns:a16="http://schemas.microsoft.com/office/drawing/2014/main" id="{0EE7DCBB-6BEE-692D-53F8-00E810AF015A}"/>
              </a:ext>
            </a:extLst>
          </p:cNvPr>
          <p:cNvSpPr/>
          <p:nvPr/>
        </p:nvSpPr>
        <p:spPr>
          <a:xfrm>
            <a:off x="2888144" y="1620618"/>
            <a:ext cx="253855" cy="182880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CH" b="1" i="0" cap="none" spc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74" name="Rectangle 37">
            <a:extLst>
              <a:ext uri="{FF2B5EF4-FFF2-40B4-BE49-F238E27FC236}">
                <a16:creationId xmlns:a16="http://schemas.microsoft.com/office/drawing/2014/main" id="{FE5785DE-1179-5AFE-5480-5CA860AFAF2D}"/>
              </a:ext>
            </a:extLst>
          </p:cNvPr>
          <p:cNvSpPr/>
          <p:nvPr/>
        </p:nvSpPr>
        <p:spPr>
          <a:xfrm>
            <a:off x="3139047" y="1620618"/>
            <a:ext cx="253855" cy="182880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CH" b="1" i="0" cap="none" spc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76" name="Rectangle 37">
            <a:extLst>
              <a:ext uri="{FF2B5EF4-FFF2-40B4-BE49-F238E27FC236}">
                <a16:creationId xmlns:a16="http://schemas.microsoft.com/office/drawing/2014/main" id="{B19503B1-B279-753C-7967-5CDE586E047E}"/>
              </a:ext>
            </a:extLst>
          </p:cNvPr>
          <p:cNvSpPr/>
          <p:nvPr/>
        </p:nvSpPr>
        <p:spPr>
          <a:xfrm>
            <a:off x="4159099" y="1620902"/>
            <a:ext cx="253855" cy="182880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CH" b="1" i="0" cap="none" spc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78" name="Rectangle 37">
            <a:extLst>
              <a:ext uri="{FF2B5EF4-FFF2-40B4-BE49-F238E27FC236}">
                <a16:creationId xmlns:a16="http://schemas.microsoft.com/office/drawing/2014/main" id="{81A496FD-32EA-5267-70F4-7E3DD77F421B}"/>
              </a:ext>
            </a:extLst>
          </p:cNvPr>
          <p:cNvSpPr/>
          <p:nvPr/>
        </p:nvSpPr>
        <p:spPr>
          <a:xfrm>
            <a:off x="3904062" y="1620040"/>
            <a:ext cx="253855" cy="182880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CH" b="1" i="0" cap="none" spc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80" name="Rectangle 37">
            <a:extLst>
              <a:ext uri="{FF2B5EF4-FFF2-40B4-BE49-F238E27FC236}">
                <a16:creationId xmlns:a16="http://schemas.microsoft.com/office/drawing/2014/main" id="{7C812AA6-9B4A-9BF2-77FD-FB239CF00389}"/>
              </a:ext>
            </a:extLst>
          </p:cNvPr>
          <p:cNvSpPr/>
          <p:nvPr/>
        </p:nvSpPr>
        <p:spPr>
          <a:xfrm>
            <a:off x="3648162" y="1618901"/>
            <a:ext cx="253855" cy="182880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CH" b="1" i="0" cap="none" spc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82" name="Rectangle 37">
            <a:extLst>
              <a:ext uri="{FF2B5EF4-FFF2-40B4-BE49-F238E27FC236}">
                <a16:creationId xmlns:a16="http://schemas.microsoft.com/office/drawing/2014/main" id="{B7252764-EB8D-80E6-DF68-280994F931AD}"/>
              </a:ext>
            </a:extLst>
          </p:cNvPr>
          <p:cNvSpPr/>
          <p:nvPr/>
        </p:nvSpPr>
        <p:spPr>
          <a:xfrm>
            <a:off x="3391918" y="1620564"/>
            <a:ext cx="253855" cy="182880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CH" b="1" i="0" cap="none" spc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00" name="Rectangle 37">
            <a:extLst>
              <a:ext uri="{FF2B5EF4-FFF2-40B4-BE49-F238E27FC236}">
                <a16:creationId xmlns:a16="http://schemas.microsoft.com/office/drawing/2014/main" id="{F88A7709-C6BC-3B42-35E6-69C7B04199A7}"/>
              </a:ext>
            </a:extLst>
          </p:cNvPr>
          <p:cNvSpPr/>
          <p:nvPr/>
        </p:nvSpPr>
        <p:spPr>
          <a:xfrm>
            <a:off x="2386339" y="1798748"/>
            <a:ext cx="253855" cy="182880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CH" b="1" i="0" cap="none" spc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02" name="Rectangle 37">
            <a:extLst>
              <a:ext uri="{FF2B5EF4-FFF2-40B4-BE49-F238E27FC236}">
                <a16:creationId xmlns:a16="http://schemas.microsoft.com/office/drawing/2014/main" id="{FB871634-E104-E222-E615-4FE72AE0BBE4}"/>
              </a:ext>
            </a:extLst>
          </p:cNvPr>
          <p:cNvSpPr/>
          <p:nvPr/>
        </p:nvSpPr>
        <p:spPr>
          <a:xfrm>
            <a:off x="2637242" y="1798748"/>
            <a:ext cx="253855" cy="182880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CH" b="1" i="0" cap="none" spc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04" name="Rectangle 37">
            <a:extLst>
              <a:ext uri="{FF2B5EF4-FFF2-40B4-BE49-F238E27FC236}">
                <a16:creationId xmlns:a16="http://schemas.microsoft.com/office/drawing/2014/main" id="{D5E6C1CA-B1BF-7F62-EEAD-22E12C0D1947}"/>
              </a:ext>
            </a:extLst>
          </p:cNvPr>
          <p:cNvSpPr/>
          <p:nvPr/>
        </p:nvSpPr>
        <p:spPr>
          <a:xfrm>
            <a:off x="2888144" y="1798748"/>
            <a:ext cx="253855" cy="182880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CH" b="1" i="0" cap="none" spc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06" name="Rectangle 37">
            <a:extLst>
              <a:ext uri="{FF2B5EF4-FFF2-40B4-BE49-F238E27FC236}">
                <a16:creationId xmlns:a16="http://schemas.microsoft.com/office/drawing/2014/main" id="{19700478-4DC8-93EC-B27C-4F604401B6A7}"/>
              </a:ext>
            </a:extLst>
          </p:cNvPr>
          <p:cNvSpPr/>
          <p:nvPr/>
        </p:nvSpPr>
        <p:spPr>
          <a:xfrm>
            <a:off x="3139047" y="1798748"/>
            <a:ext cx="253855" cy="182880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CH" b="1" i="0" cap="none" spc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08" name="Rectangle 37">
            <a:extLst>
              <a:ext uri="{FF2B5EF4-FFF2-40B4-BE49-F238E27FC236}">
                <a16:creationId xmlns:a16="http://schemas.microsoft.com/office/drawing/2014/main" id="{6042DC5D-F7A6-48D7-F901-A0FB702B9FA0}"/>
              </a:ext>
            </a:extLst>
          </p:cNvPr>
          <p:cNvSpPr/>
          <p:nvPr/>
        </p:nvSpPr>
        <p:spPr>
          <a:xfrm>
            <a:off x="4159099" y="1799032"/>
            <a:ext cx="253855" cy="182880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CH" b="1" i="0" cap="none" spc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10" name="Rectangle 37">
            <a:extLst>
              <a:ext uri="{FF2B5EF4-FFF2-40B4-BE49-F238E27FC236}">
                <a16:creationId xmlns:a16="http://schemas.microsoft.com/office/drawing/2014/main" id="{B047F5C1-A759-B474-613F-6C032903A5AA}"/>
              </a:ext>
            </a:extLst>
          </p:cNvPr>
          <p:cNvSpPr/>
          <p:nvPr/>
        </p:nvSpPr>
        <p:spPr>
          <a:xfrm>
            <a:off x="3904062" y="1798170"/>
            <a:ext cx="253855" cy="182880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CH" b="1" i="0" cap="none" spc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12" name="Rectangle 37">
            <a:extLst>
              <a:ext uri="{FF2B5EF4-FFF2-40B4-BE49-F238E27FC236}">
                <a16:creationId xmlns:a16="http://schemas.microsoft.com/office/drawing/2014/main" id="{665AF7A1-9CC0-553E-8132-94A2B5634AA8}"/>
              </a:ext>
            </a:extLst>
          </p:cNvPr>
          <p:cNvSpPr/>
          <p:nvPr/>
        </p:nvSpPr>
        <p:spPr>
          <a:xfrm>
            <a:off x="3648162" y="1797031"/>
            <a:ext cx="253855" cy="182880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CH" b="1" i="0" cap="none" spc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14" name="Rectangle 37">
            <a:extLst>
              <a:ext uri="{FF2B5EF4-FFF2-40B4-BE49-F238E27FC236}">
                <a16:creationId xmlns:a16="http://schemas.microsoft.com/office/drawing/2014/main" id="{26B7E90C-A544-7A14-B0BA-015062013433}"/>
              </a:ext>
            </a:extLst>
          </p:cNvPr>
          <p:cNvSpPr/>
          <p:nvPr/>
        </p:nvSpPr>
        <p:spPr>
          <a:xfrm>
            <a:off x="3391918" y="1798694"/>
            <a:ext cx="253855" cy="182880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CH" b="1" i="0" cap="none" spc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9021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5" grpId="0"/>
      <p:bldP spid="55" grpId="0" animBg="1"/>
      <p:bldP spid="56" grpId="0" animBg="1"/>
      <p:bldP spid="22" grpId="0" animBg="1"/>
      <p:bldP spid="26" grpId="0" animBg="1"/>
      <p:bldP spid="34" grpId="0" animBg="1"/>
      <p:bldP spid="58" grpId="0" animBg="1"/>
      <p:bldP spid="60" grpId="0" animBg="1"/>
      <p:bldP spid="62" grpId="0" animBg="1"/>
      <p:bldP spid="64" grpId="0" animBg="1"/>
      <p:bldP spid="66" grpId="0" animBg="1"/>
      <p:bldP spid="68" grpId="0" animBg="1"/>
      <p:bldP spid="70" grpId="0" animBg="1"/>
      <p:bldP spid="72" grpId="0" animBg="1"/>
      <p:bldP spid="74" grpId="0" animBg="1"/>
      <p:bldP spid="76" grpId="0" animBg="1"/>
      <p:bldP spid="78" grpId="0" animBg="1"/>
      <p:bldP spid="80" grpId="0" animBg="1"/>
      <p:bldP spid="82" grpId="0" animBg="1"/>
      <p:bldP spid="100" grpId="0" animBg="1"/>
      <p:bldP spid="102" grpId="0" animBg="1"/>
      <p:bldP spid="104" grpId="0" animBg="1"/>
      <p:bldP spid="106" grpId="0" animBg="1"/>
      <p:bldP spid="108" grpId="0" animBg="1"/>
      <p:bldP spid="110" grpId="0" animBg="1"/>
      <p:bldP spid="112" grpId="0" animBg="1"/>
      <p:bldP spid="11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7E870-4BEC-6B28-9120-FE08C8A94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503" y="180326"/>
            <a:ext cx="10667548" cy="657050"/>
          </a:xfrm>
        </p:spPr>
        <p:txBody>
          <a:bodyPr vert="horz" lIns="0" tIns="0" rIns="0" bIns="0" rtlCol="0" anchor="ctr">
            <a:normAutofit/>
          </a:bodyPr>
          <a:lstStyle/>
          <a:p>
            <a:r>
              <a:rPr lang="en-US" sz="3800" b="0" i="0" kern="1200" spc="-106" baseline="0">
                <a:ln w="15875" cmpd="sng">
                  <a:noFill/>
                  <a:round/>
                </a:ln>
                <a:latin typeface="+mj-lt"/>
                <a:ea typeface="Roboto"/>
                <a:cs typeface="Roboto"/>
              </a:rPr>
              <a:t>Ara System</a:t>
            </a:r>
            <a:r>
              <a:rPr lang="en-US" sz="3800">
                <a:ea typeface="Roboto"/>
                <a:cs typeface="Roboto"/>
              </a:rPr>
              <a:t> – One step below</a:t>
            </a:r>
            <a:endParaRPr lang="en-US" b="0" i="0" kern="1200" spc="-106" baseline="0">
              <a:ln w="15875" cmpd="sng">
                <a:noFill/>
                <a:round/>
              </a:ln>
              <a:latin typeface="+mj-lt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61320FB5-118D-28BB-200B-7EB3CA416352}"/>
              </a:ext>
            </a:extLst>
          </p:cNvPr>
          <p:cNvSpPr>
            <a:spLocks noGrp="1"/>
          </p:cNvSpPr>
          <p:nvPr/>
        </p:nvSpPr>
        <p:spPr>
          <a:xfrm>
            <a:off x="316504" y="990573"/>
            <a:ext cx="6857709" cy="5524351"/>
          </a:xfrm>
          <a:prstGeom prst="rect">
            <a:avLst/>
          </a:prstGeom>
        </p:spPr>
        <p:txBody>
          <a:bodyPr vert="horz" lIns="0" tIns="46800" rIns="0" bIns="45720" rtlCol="0" anchor="t">
            <a:normAutofit/>
          </a:bodyPr>
          <a:lstStyle>
            <a:lvl1pPr marL="288004" indent="-288004" algn="l" defTabSz="72000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SzPct val="90000"/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504000" indent="-216004" algn="l" defTabSz="72000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2pPr>
            <a:lvl3pPr marL="720000" indent="-216004" algn="l" defTabSz="864017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3pPr>
            <a:lvl4pPr marL="936000" indent="-216004" algn="l" defTabSz="864017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4pPr>
            <a:lvl5pPr marL="1152000" indent="-216004" algn="l" defTabSz="864017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1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5pPr>
            <a:lvl6pPr marL="2376046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8054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40062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72070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tx1"/>
              </a:buClr>
              <a:buNone/>
            </a:pPr>
            <a:endParaRPr lang="en-US" sz="25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00450D-ECC8-2B43-FA34-FCC8F7896DC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0385676" y="6473766"/>
            <a:ext cx="598375" cy="308395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spcAft>
                <a:spcPts val="600"/>
              </a:spcAft>
            </a:pPr>
            <a:fld id="{6EE1B353-4058-44C7-8B8C-7EA0B6664E22}" type="slidenum">
              <a:rPr lang="LID4096" smtClean="0"/>
              <a:pPr>
                <a:spcAft>
                  <a:spcPts val="600"/>
                </a:spcAft>
              </a:pPr>
              <a:t>14</a:t>
            </a:fld>
            <a:endParaRPr lang="LID4096"/>
          </a:p>
        </p:txBody>
      </p:sp>
      <p:pic>
        <p:nvPicPr>
          <p:cNvPr id="10" name="Picture 10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F1711F9-FDF0-E68F-D0AD-7C62F36768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2364" y="1303898"/>
            <a:ext cx="5567082" cy="4287557"/>
          </a:xfrm>
          <a:prstGeom prst="rect">
            <a:avLst/>
          </a:prstGeom>
        </p:spPr>
      </p:pic>
      <p:sp>
        <p:nvSpPr>
          <p:cNvPr id="5" name="Rettangolo 4">
            <a:extLst>
              <a:ext uri="{FF2B5EF4-FFF2-40B4-BE49-F238E27FC236}">
                <a16:creationId xmlns:a16="http://schemas.microsoft.com/office/drawing/2014/main" id="{BCEDC81F-52BF-884B-228A-B6CB160A8A98}"/>
              </a:ext>
            </a:extLst>
          </p:cNvPr>
          <p:cNvSpPr/>
          <p:nvPr/>
        </p:nvSpPr>
        <p:spPr>
          <a:xfrm>
            <a:off x="9251244" y="1334912"/>
            <a:ext cx="1610548" cy="1507066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b="1" i="0" cap="none" spc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F26240F6-A1CE-061C-455E-BAB88FF6CC24}"/>
              </a:ext>
            </a:extLst>
          </p:cNvPr>
          <p:cNvSpPr/>
          <p:nvPr/>
        </p:nvSpPr>
        <p:spPr>
          <a:xfrm>
            <a:off x="8931392" y="2952986"/>
            <a:ext cx="1930399" cy="2532473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b="1" i="0" cap="none" spc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A8788FFB-AE57-E5B7-9F28-69D0B6F02E00}"/>
              </a:ext>
            </a:extLst>
          </p:cNvPr>
          <p:cNvSpPr/>
          <p:nvPr/>
        </p:nvSpPr>
        <p:spPr>
          <a:xfrm>
            <a:off x="5817540" y="2736616"/>
            <a:ext cx="754473" cy="1328325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b="1" i="0" cap="none" spc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E63BC91C-FE32-CD06-D166-23CCC43A8689}"/>
              </a:ext>
            </a:extLst>
          </p:cNvPr>
          <p:cNvSpPr/>
          <p:nvPr/>
        </p:nvSpPr>
        <p:spPr>
          <a:xfrm>
            <a:off x="9815688" y="1899356"/>
            <a:ext cx="1610548" cy="1507066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b="1" i="0" cap="none" spc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CBE765A5-020C-86C4-95A9-A2B57099088D}"/>
              </a:ext>
            </a:extLst>
          </p:cNvPr>
          <p:cNvSpPr/>
          <p:nvPr/>
        </p:nvSpPr>
        <p:spPr>
          <a:xfrm>
            <a:off x="9956799" y="2040467"/>
            <a:ext cx="1610548" cy="1507066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b="1" i="0" cap="none" spc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1A2F731E-F58B-DD2B-7445-133A53DA979E}"/>
              </a:ext>
            </a:extLst>
          </p:cNvPr>
          <p:cNvSpPr>
            <a:spLocks noGrp="1"/>
          </p:cNvSpPr>
          <p:nvPr/>
        </p:nvSpPr>
        <p:spPr>
          <a:xfrm>
            <a:off x="316504" y="990573"/>
            <a:ext cx="5333710" cy="5524351"/>
          </a:xfrm>
          <a:prstGeom prst="rect">
            <a:avLst/>
          </a:prstGeom>
        </p:spPr>
        <p:txBody>
          <a:bodyPr vert="horz" lIns="0" tIns="46800" rIns="0" bIns="45720" rtlCol="0" anchor="t">
            <a:normAutofit/>
          </a:bodyPr>
          <a:lstStyle>
            <a:lvl1pPr marL="288004" indent="-288004" algn="l" defTabSz="72000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SzPct val="90000"/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504000" indent="-216004" algn="l" defTabSz="72000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2pPr>
            <a:lvl3pPr marL="720000" indent="-216004" algn="l" defTabSz="864017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3pPr>
            <a:lvl4pPr marL="936000" indent="-216004" algn="l" defTabSz="864017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4pPr>
            <a:lvl5pPr marL="1152000" indent="-216004" algn="l" defTabSz="864017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1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5pPr>
            <a:lvl6pPr marL="2376046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8054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40062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72070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7655" indent="-287655">
              <a:buClr>
                <a:schemeClr val="tx1"/>
              </a:buClr>
            </a:pPr>
            <a:r>
              <a:rPr lang="en-US" sz="2500">
                <a:latin typeface="Calibri"/>
                <a:ea typeface="Roboto Light"/>
                <a:cs typeface="Roboto Light"/>
              </a:rPr>
              <a:t>Scalar core: </a:t>
            </a:r>
            <a:r>
              <a:rPr lang="en-US" sz="2500" b="1">
                <a:latin typeface="Calibri"/>
                <a:ea typeface="Roboto Light"/>
                <a:cs typeface="Roboto Light"/>
              </a:rPr>
              <a:t>CVA6</a:t>
            </a:r>
            <a:endParaRPr lang="it-IT"/>
          </a:p>
          <a:p>
            <a:pPr marL="287655" indent="-287655">
              <a:buClr>
                <a:srgbClr val="000000"/>
              </a:buClr>
            </a:pPr>
            <a:r>
              <a:rPr lang="en-US" sz="2500">
                <a:latin typeface="Calibri"/>
                <a:ea typeface="Roboto Light"/>
                <a:cs typeface="Roboto Light"/>
              </a:rPr>
              <a:t>Vector core:</a:t>
            </a:r>
            <a:r>
              <a:rPr lang="en-US" sz="2500" b="1">
                <a:latin typeface="Calibri"/>
                <a:ea typeface="Roboto Light"/>
                <a:cs typeface="Roboto Light"/>
              </a:rPr>
              <a:t> Ara</a:t>
            </a:r>
            <a:endParaRPr lang="en-US" sz="2500" b="1">
              <a:latin typeface="Calibri"/>
            </a:endParaRPr>
          </a:p>
          <a:p>
            <a:pPr marL="287655" indent="-287655">
              <a:buClr>
                <a:schemeClr val="tx1"/>
              </a:buClr>
            </a:pPr>
            <a:r>
              <a:rPr lang="en-US" sz="2500">
                <a:latin typeface="Calibri"/>
                <a:ea typeface="Roboto Light"/>
                <a:cs typeface="Roboto Light"/>
              </a:rPr>
              <a:t>Same </a:t>
            </a:r>
            <a:r>
              <a:rPr lang="en-US" sz="2500" b="1">
                <a:latin typeface="Calibri"/>
                <a:ea typeface="Roboto Light"/>
                <a:cs typeface="Roboto Light"/>
              </a:rPr>
              <a:t>AXI </a:t>
            </a:r>
            <a:r>
              <a:rPr lang="en-US" sz="2500">
                <a:latin typeface="Calibri"/>
                <a:ea typeface="Roboto Light"/>
                <a:cs typeface="Roboto Light"/>
              </a:rPr>
              <a:t>interconnect</a:t>
            </a:r>
            <a:endParaRPr lang="en-US" sz="2500">
              <a:latin typeface="Calibri"/>
            </a:endParaRPr>
          </a:p>
          <a:p>
            <a:pPr marL="503555" indent="-215900">
              <a:buClr>
                <a:schemeClr val="tx1"/>
              </a:buClr>
            </a:pPr>
            <a:endParaRPr lang="en-US" sz="2500"/>
          </a:p>
          <a:p>
            <a:pPr marL="287655" indent="-287655">
              <a:buClr>
                <a:schemeClr val="tx1"/>
              </a:buClr>
            </a:pPr>
            <a:endParaRPr lang="en-US" sz="2540"/>
          </a:p>
          <a:p>
            <a:pPr marL="503555" lvl="1" indent="-215900">
              <a:buClr>
                <a:schemeClr val="tx1"/>
              </a:buClr>
            </a:pPr>
            <a:endParaRPr lang="en-US" sz="2540"/>
          </a:p>
          <a:p>
            <a:pPr marL="503555" lvl="1" indent="-215900">
              <a:buClr>
                <a:schemeClr val="tx1"/>
              </a:buClr>
            </a:pPr>
            <a:endParaRPr lang="en-US" sz="2540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489CE97E-ED38-7391-3C11-DAFBE77AE9A4}"/>
              </a:ext>
            </a:extLst>
          </p:cNvPr>
          <p:cNvSpPr/>
          <p:nvPr/>
        </p:nvSpPr>
        <p:spPr>
          <a:xfrm>
            <a:off x="6240874" y="2736616"/>
            <a:ext cx="1902176" cy="218251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b="1" i="0" cap="none" spc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2C69AEB6-095F-08D5-A24D-2D1B5C0AECE7}"/>
              </a:ext>
            </a:extLst>
          </p:cNvPr>
          <p:cNvSpPr/>
          <p:nvPr/>
        </p:nvSpPr>
        <p:spPr>
          <a:xfrm>
            <a:off x="8639763" y="2736616"/>
            <a:ext cx="1902176" cy="218251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b="1" i="0" cap="none" spc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69B7F781-1EF2-F5E3-1D73-DFC30EA50671}"/>
              </a:ext>
            </a:extLst>
          </p:cNvPr>
          <p:cNvSpPr/>
          <p:nvPr/>
        </p:nvSpPr>
        <p:spPr>
          <a:xfrm>
            <a:off x="5648207" y="4213579"/>
            <a:ext cx="923806" cy="1271881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b="1" i="0" cap="none" spc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4476207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9E747E4-F8F4-981E-5C71-7131E0795794}"/>
              </a:ext>
            </a:extLst>
          </p:cNvPr>
          <p:cNvSpPr/>
          <p:nvPr/>
        </p:nvSpPr>
        <p:spPr>
          <a:xfrm>
            <a:off x="4520809" y="4314265"/>
            <a:ext cx="2144605" cy="1968201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CH" b="1" i="0" cap="none" spc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6A8FB83-0EBF-1BBB-BBE9-D6C1A6572DE6}"/>
              </a:ext>
            </a:extLst>
          </p:cNvPr>
          <p:cNvSpPr/>
          <p:nvPr/>
        </p:nvSpPr>
        <p:spPr>
          <a:xfrm>
            <a:off x="1129553" y="1169341"/>
            <a:ext cx="5535861" cy="2993867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CH" b="1" i="0" cap="none" spc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C25600-7844-C83D-AFB6-B5789A6BD5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>
                <a:ea typeface="+mj-lt"/>
                <a:cs typeface="+mj-lt"/>
              </a:rPr>
              <a:t>SIMD computation – tackle the VNB </a:t>
            </a:r>
            <a:endParaRPr lang="it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F034D3-A3E2-603F-435D-C6CFA6EF96E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EE1B353-4058-44C7-8B8C-7EA0B6664E22}" type="slidenum">
              <a:rPr lang="LID4096" smtClean="0"/>
              <a:t>140</a:t>
            </a:fld>
            <a:endParaRPr lang="LID4096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E809BBC-EBE9-6BFF-5F7D-6CD906005536}"/>
              </a:ext>
            </a:extLst>
          </p:cNvPr>
          <p:cNvSpPr/>
          <p:nvPr/>
        </p:nvSpPr>
        <p:spPr>
          <a:xfrm>
            <a:off x="7752430" y="1626338"/>
            <a:ext cx="2932434" cy="19452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i="0" cap="none" spc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Program</a:t>
            </a:r>
            <a:br>
              <a:rPr lang="en-US" b="1" i="0" cap="none" spc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</a:br>
            <a:r>
              <a:rPr lang="en-US" b="1" i="0" cap="none" spc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(</a:t>
            </a:r>
            <a:r>
              <a:rPr lang="en-US" b="1" i="0" cap="none" spc="0" err="1">
                <a:ln>
                  <a:noFill/>
                </a:ln>
                <a:solidFill>
                  <a:schemeClr val="bg2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  <a:cs typeface="Arial Narrow" panose="020B0604020202020204" pitchFamily="34" charset="0"/>
              </a:rPr>
              <a:t>matmul</a:t>
            </a:r>
            <a:r>
              <a:rPr lang="en-US" b="1" i="0" cap="none" spc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)</a:t>
            </a:r>
            <a:endParaRPr lang="de-CH" b="1" i="0" cap="none" spc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C224CD8-8986-95CC-9ACD-D057AAB8B710}"/>
              </a:ext>
            </a:extLst>
          </p:cNvPr>
          <p:cNvSpPr/>
          <p:nvPr/>
        </p:nvSpPr>
        <p:spPr>
          <a:xfrm>
            <a:off x="7752430" y="3571539"/>
            <a:ext cx="2932434" cy="25097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i="0" cap="none" spc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Matrix A</a:t>
            </a:r>
          </a:p>
          <a:p>
            <a:pPr algn="ctr"/>
            <a:r>
              <a:rPr lang="en-US" b="1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Matrix B</a:t>
            </a:r>
          </a:p>
          <a:p>
            <a:pPr algn="ctr"/>
            <a:r>
              <a:rPr lang="en-US" b="1" i="0" cap="none" spc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Matrix C</a:t>
            </a:r>
            <a:endParaRPr lang="de-CH" b="1" i="0" cap="none" spc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6F8BB29-A110-0F9E-F164-4AA08E14807E}"/>
              </a:ext>
            </a:extLst>
          </p:cNvPr>
          <p:cNvCxnSpPr/>
          <p:nvPr/>
        </p:nvCxnSpPr>
        <p:spPr>
          <a:xfrm>
            <a:off x="7752430" y="3582296"/>
            <a:ext cx="2932433" cy="0"/>
          </a:xfrm>
          <a:prstGeom prst="line">
            <a:avLst/>
          </a:prstGeom>
          <a:ln w="28575">
            <a:solidFill>
              <a:schemeClr val="bg2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77C4F651-B6A0-F1AF-CC1F-A1EB855F86F4}"/>
              </a:ext>
            </a:extLst>
          </p:cNvPr>
          <p:cNvSpPr txBox="1"/>
          <p:nvPr/>
        </p:nvSpPr>
        <p:spPr>
          <a:xfrm>
            <a:off x="7752430" y="805717"/>
            <a:ext cx="2144605" cy="36362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720000"/>
            <a:r>
              <a:rPr lang="en-US" sz="2400">
                <a:solidFill>
                  <a:schemeClr val="tx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 </a:t>
            </a:r>
            <a:br>
              <a:rPr lang="en-US" sz="2400">
                <a:solidFill>
                  <a:schemeClr val="tx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</a:br>
            <a:r>
              <a:rPr lang="en-US" sz="2400" b="0" i="0">
                <a:solidFill>
                  <a:schemeClr val="tx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Memory</a:t>
            </a:r>
            <a:endParaRPr lang="de-CH" sz="2400" b="0" i="0">
              <a:solidFill>
                <a:schemeClr val="tx2"/>
              </a:solidFill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5163037-14FA-5B6F-BE32-C25E54E013E9}"/>
              </a:ext>
            </a:extLst>
          </p:cNvPr>
          <p:cNvSpPr/>
          <p:nvPr/>
        </p:nvSpPr>
        <p:spPr>
          <a:xfrm>
            <a:off x="5329015" y="4723056"/>
            <a:ext cx="951928" cy="711348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b="1" i="0" cap="none" spc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3x3 </a:t>
            </a:r>
          </a:p>
          <a:p>
            <a:pPr algn="ctr"/>
            <a:r>
              <a:rPr lang="en-US" sz="1200" b="1" i="0" cap="none" spc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Matrix Tile</a:t>
            </a:r>
            <a:endParaRPr lang="de-CH" sz="1200" b="1" i="0" cap="none" spc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FABCF1A-A601-ED37-8A40-C9CA13EF5454}"/>
              </a:ext>
            </a:extLst>
          </p:cNvPr>
          <p:cNvSpPr/>
          <p:nvPr/>
        </p:nvSpPr>
        <p:spPr>
          <a:xfrm>
            <a:off x="5329015" y="5434404"/>
            <a:ext cx="951928" cy="43032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b="1" i="0" cap="none" spc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Pointers</a:t>
            </a:r>
            <a:endParaRPr lang="de-CH" sz="1200" b="1" i="0" cap="none" spc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3570F15-001B-08DC-71B4-6896917A5829}"/>
              </a:ext>
            </a:extLst>
          </p:cNvPr>
          <p:cNvSpPr/>
          <p:nvPr/>
        </p:nvSpPr>
        <p:spPr>
          <a:xfrm>
            <a:off x="5329015" y="5866154"/>
            <a:ext cx="951928" cy="21516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b="1" i="0" cap="none" spc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Housekeeping</a:t>
            </a:r>
            <a:endParaRPr lang="de-CH" sz="1200" b="1" i="0" cap="none" spc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C8F9D07-994A-673E-ED5F-B7E3397B4DDC}"/>
              </a:ext>
            </a:extLst>
          </p:cNvPr>
          <p:cNvCxnSpPr>
            <a:cxnSpLocks/>
          </p:cNvCxnSpPr>
          <p:nvPr/>
        </p:nvCxnSpPr>
        <p:spPr>
          <a:xfrm>
            <a:off x="5329015" y="5848586"/>
            <a:ext cx="983614" cy="0"/>
          </a:xfrm>
          <a:prstGeom prst="line">
            <a:avLst/>
          </a:prstGeom>
          <a:ln w="12700">
            <a:solidFill>
              <a:schemeClr val="bg2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126E545C-1897-89BC-1882-41AC2C0ABECA}"/>
              </a:ext>
            </a:extLst>
          </p:cNvPr>
          <p:cNvSpPr/>
          <p:nvPr/>
        </p:nvSpPr>
        <p:spPr>
          <a:xfrm>
            <a:off x="5329015" y="4721626"/>
            <a:ext cx="951928" cy="691625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b="1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Scalar</a:t>
            </a:r>
          </a:p>
          <a:p>
            <a:pPr algn="ctr"/>
            <a:r>
              <a:rPr lang="en-US" sz="1200" b="1" i="0" cap="none" spc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rPr>
              <a:t>Data</a:t>
            </a:r>
            <a:endParaRPr lang="de-CH" sz="1200" b="1" i="0" cap="none" spc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84FA463-BD35-9054-87E5-AA0718408450}"/>
              </a:ext>
            </a:extLst>
          </p:cNvPr>
          <p:cNvCxnSpPr>
            <a:cxnSpLocks/>
          </p:cNvCxnSpPr>
          <p:nvPr/>
        </p:nvCxnSpPr>
        <p:spPr>
          <a:xfrm>
            <a:off x="5346551" y="5414681"/>
            <a:ext cx="934391" cy="19723"/>
          </a:xfrm>
          <a:prstGeom prst="line">
            <a:avLst/>
          </a:prstGeom>
          <a:ln w="12700">
            <a:solidFill>
              <a:schemeClr val="bg2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1A243EB-9CA1-FB61-B36D-68DCA5746D41}"/>
              </a:ext>
            </a:extLst>
          </p:cNvPr>
          <p:cNvSpPr txBox="1"/>
          <p:nvPr/>
        </p:nvSpPr>
        <p:spPr>
          <a:xfrm>
            <a:off x="1219076" y="1191429"/>
            <a:ext cx="2144605" cy="363625"/>
          </a:xfrm>
          <a:prstGeom prst="rect">
            <a:avLst/>
          </a:prstGeom>
          <a:noFill/>
        </p:spPr>
        <p:txBody>
          <a:bodyPr wrap="none" lIns="0" tIns="0" rIns="0" bIns="0" rtlCol="0" anchor="t">
            <a:noAutofit/>
          </a:bodyPr>
          <a:lstStyle/>
          <a:p>
            <a:pPr algn="l" defTabSz="720000"/>
            <a:r>
              <a:rPr lang="en-US" sz="2800">
                <a:solidFill>
                  <a:schemeClr val="bg2"/>
                </a:solidFill>
                <a:latin typeface="Arial Narrow"/>
                <a:cs typeface="Arial Narrow" panose="020B0604020202020204" pitchFamily="34" charset="0"/>
              </a:rPr>
              <a:t>VEC</a:t>
            </a:r>
            <a:endParaRPr lang="de-CH" sz="2400" b="0" i="0">
              <a:solidFill>
                <a:schemeClr val="bg2"/>
              </a:solidFill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2577CE6-31EA-1EB2-9DD5-24202BB9513D}"/>
              </a:ext>
            </a:extLst>
          </p:cNvPr>
          <p:cNvSpPr txBox="1"/>
          <p:nvPr/>
        </p:nvSpPr>
        <p:spPr>
          <a:xfrm>
            <a:off x="4577974" y="4341860"/>
            <a:ext cx="2144605" cy="363625"/>
          </a:xfrm>
          <a:prstGeom prst="rect">
            <a:avLst/>
          </a:prstGeom>
          <a:noFill/>
        </p:spPr>
        <p:txBody>
          <a:bodyPr wrap="none" lIns="0" tIns="0" rIns="0" bIns="0" rtlCol="0" anchor="t">
            <a:noAutofit/>
          </a:bodyPr>
          <a:lstStyle/>
          <a:p>
            <a:pPr defTabSz="720000"/>
            <a:r>
              <a:rPr lang="en-US" sz="2400">
                <a:solidFill>
                  <a:schemeClr val="bg2"/>
                </a:solidFill>
                <a:latin typeface="Arial Narrow"/>
                <a:cs typeface="Arial Narrow" panose="020B0604020202020204" pitchFamily="34" charset="0"/>
              </a:rPr>
              <a:t>SCALAR CORE</a:t>
            </a:r>
            <a:endParaRPr lang="de-CH" sz="2400" b="0" i="0">
              <a:solidFill>
                <a:schemeClr val="bg2"/>
              </a:solidFill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24847AC-31C2-3849-8D9B-CD2E1DE00B8B}"/>
              </a:ext>
            </a:extLst>
          </p:cNvPr>
          <p:cNvSpPr txBox="1"/>
          <p:nvPr/>
        </p:nvSpPr>
        <p:spPr>
          <a:xfrm>
            <a:off x="5346551" y="4720196"/>
            <a:ext cx="2144605" cy="36362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720000"/>
            <a:r>
              <a:rPr lang="en-US" sz="1600" b="0" i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RF</a:t>
            </a:r>
            <a:endParaRPr lang="de-CH" sz="2400" b="0" i="0">
              <a:solidFill>
                <a:schemeClr val="bg2"/>
              </a:solidFill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01EB25A-123D-E0DB-0EF6-B6D505AEC092}"/>
              </a:ext>
            </a:extLst>
          </p:cNvPr>
          <p:cNvSpPr/>
          <p:nvPr/>
        </p:nvSpPr>
        <p:spPr>
          <a:xfrm>
            <a:off x="2377439" y="1624801"/>
            <a:ext cx="3903503" cy="230287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Large Matrix Tile</a:t>
            </a:r>
            <a:endParaRPr lang="de-CH" b="1" i="0" cap="none" spc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A5743C5-4861-553C-55E6-8A0443E9DE3A}"/>
              </a:ext>
            </a:extLst>
          </p:cNvPr>
          <p:cNvSpPr txBox="1"/>
          <p:nvPr/>
        </p:nvSpPr>
        <p:spPr>
          <a:xfrm>
            <a:off x="2377439" y="1204146"/>
            <a:ext cx="2144605" cy="36362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720000"/>
            <a:r>
              <a:rPr lang="en-US" sz="2400">
                <a:solidFill>
                  <a:schemeClr val="tx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Vector </a:t>
            </a:r>
            <a:r>
              <a:rPr lang="en-US" sz="2400" b="0" i="0">
                <a:solidFill>
                  <a:schemeClr val="tx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Register File</a:t>
            </a:r>
            <a:endParaRPr lang="de-CH" sz="2400" b="0" i="0">
              <a:solidFill>
                <a:schemeClr val="tx2"/>
              </a:solidFill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EB60CCA-F641-6715-4A84-55B831091101}"/>
              </a:ext>
            </a:extLst>
          </p:cNvPr>
          <p:cNvCxnSpPr/>
          <p:nvPr/>
        </p:nvCxnSpPr>
        <p:spPr>
          <a:xfrm flipH="1">
            <a:off x="1819830" y="1904103"/>
            <a:ext cx="505609" cy="0"/>
          </a:xfrm>
          <a:prstGeom prst="straightConnector1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B31181A-F1AF-9CCE-60C8-5C7BA0064713}"/>
              </a:ext>
            </a:extLst>
          </p:cNvPr>
          <p:cNvCxnSpPr/>
          <p:nvPr/>
        </p:nvCxnSpPr>
        <p:spPr>
          <a:xfrm flipH="1">
            <a:off x="1819831" y="2303929"/>
            <a:ext cx="505609" cy="0"/>
          </a:xfrm>
          <a:prstGeom prst="straightConnector1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4B6FE51-3F3C-85A5-B037-65DB46D60764}"/>
              </a:ext>
            </a:extLst>
          </p:cNvPr>
          <p:cNvCxnSpPr/>
          <p:nvPr/>
        </p:nvCxnSpPr>
        <p:spPr>
          <a:xfrm flipH="1">
            <a:off x="1825212" y="3582296"/>
            <a:ext cx="505609" cy="0"/>
          </a:xfrm>
          <a:prstGeom prst="straightConnector1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04D9541A-41CE-B85A-78AB-B7CF4D85C932}"/>
              </a:ext>
            </a:extLst>
          </p:cNvPr>
          <p:cNvSpPr/>
          <p:nvPr/>
        </p:nvSpPr>
        <p:spPr>
          <a:xfrm>
            <a:off x="2072634" y="2764718"/>
            <a:ext cx="96819" cy="86061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CH" b="1" i="0" cap="none" spc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E60E8EE-5EEC-A3C0-DD39-EFE4B4E03E22}"/>
              </a:ext>
            </a:extLst>
          </p:cNvPr>
          <p:cNvSpPr/>
          <p:nvPr/>
        </p:nvSpPr>
        <p:spPr>
          <a:xfrm>
            <a:off x="2074422" y="2917118"/>
            <a:ext cx="96819" cy="86061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CH" b="1" i="0" cap="none" spc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8004724E-8035-1296-5EE7-A0712FCAE89C}"/>
              </a:ext>
            </a:extLst>
          </p:cNvPr>
          <p:cNvSpPr/>
          <p:nvPr/>
        </p:nvSpPr>
        <p:spPr>
          <a:xfrm>
            <a:off x="2076217" y="3080276"/>
            <a:ext cx="96819" cy="86061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CH" b="1" i="0" cap="none" spc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28" name="Multiplication Sign 27">
            <a:extLst>
              <a:ext uri="{FF2B5EF4-FFF2-40B4-BE49-F238E27FC236}">
                <a16:creationId xmlns:a16="http://schemas.microsoft.com/office/drawing/2014/main" id="{0CFC5FB0-FCBB-59F1-0533-95E0E55DB965}"/>
              </a:ext>
            </a:extLst>
          </p:cNvPr>
          <p:cNvSpPr/>
          <p:nvPr/>
        </p:nvSpPr>
        <p:spPr>
          <a:xfrm>
            <a:off x="1440640" y="1769632"/>
            <a:ext cx="275197" cy="268941"/>
          </a:xfrm>
          <a:prstGeom prst="mathMultiply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CH" b="1" i="0" cap="none" spc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29" name="Multiplication Sign 28">
            <a:extLst>
              <a:ext uri="{FF2B5EF4-FFF2-40B4-BE49-F238E27FC236}">
                <a16:creationId xmlns:a16="http://schemas.microsoft.com/office/drawing/2014/main" id="{A5B2DCBE-264D-43ED-3633-3D3B6D0AAF3C}"/>
              </a:ext>
            </a:extLst>
          </p:cNvPr>
          <p:cNvSpPr/>
          <p:nvPr/>
        </p:nvSpPr>
        <p:spPr>
          <a:xfrm>
            <a:off x="1440640" y="2172409"/>
            <a:ext cx="275197" cy="268941"/>
          </a:xfrm>
          <a:prstGeom prst="mathMultiply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CH" b="1" i="0" cap="none" spc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30" name="Multiplication Sign 29">
            <a:extLst>
              <a:ext uri="{FF2B5EF4-FFF2-40B4-BE49-F238E27FC236}">
                <a16:creationId xmlns:a16="http://schemas.microsoft.com/office/drawing/2014/main" id="{159BC126-D963-2DB6-3B06-E8F3E6F2CCAD}"/>
              </a:ext>
            </a:extLst>
          </p:cNvPr>
          <p:cNvSpPr/>
          <p:nvPr/>
        </p:nvSpPr>
        <p:spPr>
          <a:xfrm>
            <a:off x="1449718" y="3447825"/>
            <a:ext cx="275197" cy="268941"/>
          </a:xfrm>
          <a:prstGeom prst="mathMultiply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CH" b="1" i="0" cap="none" spc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31033FA-B53C-A62E-432E-ED08A546ACF1}"/>
              </a:ext>
            </a:extLst>
          </p:cNvPr>
          <p:cNvSpPr txBox="1"/>
          <p:nvPr/>
        </p:nvSpPr>
        <p:spPr>
          <a:xfrm>
            <a:off x="2046126" y="1676081"/>
            <a:ext cx="275197" cy="21093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720000"/>
            <a:r>
              <a:rPr lang="en-US" sz="1200" b="0" i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64</a:t>
            </a:r>
            <a:endParaRPr lang="de-CH" sz="2400" b="0" i="0">
              <a:solidFill>
                <a:schemeClr val="bg2"/>
              </a:solidFill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C979D55-3278-2A77-50CB-92783CCA3E5E}"/>
              </a:ext>
            </a:extLst>
          </p:cNvPr>
          <p:cNvSpPr txBox="1"/>
          <p:nvPr/>
        </p:nvSpPr>
        <p:spPr>
          <a:xfrm>
            <a:off x="2055624" y="2098372"/>
            <a:ext cx="275197" cy="21093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720000"/>
            <a:r>
              <a:rPr lang="en-US" sz="1200" b="0" i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64</a:t>
            </a:r>
            <a:endParaRPr lang="de-CH" sz="2400" b="0" i="0">
              <a:solidFill>
                <a:schemeClr val="bg2"/>
              </a:solidFill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8CF35DD-44BD-9227-3DB3-BB00BF03A223}"/>
              </a:ext>
            </a:extLst>
          </p:cNvPr>
          <p:cNvSpPr txBox="1"/>
          <p:nvPr/>
        </p:nvSpPr>
        <p:spPr>
          <a:xfrm>
            <a:off x="2074818" y="3368272"/>
            <a:ext cx="275197" cy="21093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720000"/>
            <a:r>
              <a:rPr lang="en-US" sz="1200" b="0" i="0">
                <a:solidFill>
                  <a:schemeClr val="bg2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64</a:t>
            </a:r>
            <a:endParaRPr lang="de-CH" sz="2400" b="0" i="0">
              <a:solidFill>
                <a:schemeClr val="bg2"/>
              </a:solidFill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F18073B9-B44F-BC78-7D28-EA7CF4999CB4}"/>
              </a:ext>
            </a:extLst>
          </p:cNvPr>
          <p:cNvCxnSpPr>
            <a:cxnSpLocks/>
          </p:cNvCxnSpPr>
          <p:nvPr/>
        </p:nvCxnSpPr>
        <p:spPr>
          <a:xfrm flipV="1">
            <a:off x="2061876" y="3536145"/>
            <a:ext cx="111090" cy="85605"/>
          </a:xfrm>
          <a:prstGeom prst="line">
            <a:avLst/>
          </a:prstGeom>
          <a:ln>
            <a:solidFill>
              <a:schemeClr val="bg2"/>
            </a:solidFill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C8EA035E-100B-3664-E348-ADA443568FF8}"/>
              </a:ext>
            </a:extLst>
          </p:cNvPr>
          <p:cNvCxnSpPr>
            <a:cxnSpLocks/>
          </p:cNvCxnSpPr>
          <p:nvPr/>
        </p:nvCxnSpPr>
        <p:spPr>
          <a:xfrm flipV="1">
            <a:off x="2061876" y="2257602"/>
            <a:ext cx="111090" cy="85605"/>
          </a:xfrm>
          <a:prstGeom prst="line">
            <a:avLst/>
          </a:prstGeom>
          <a:ln>
            <a:solidFill>
              <a:schemeClr val="bg2"/>
            </a:solidFill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43619178-498A-E913-EAF2-A78936ACDEA8}"/>
              </a:ext>
            </a:extLst>
          </p:cNvPr>
          <p:cNvCxnSpPr>
            <a:cxnSpLocks/>
          </p:cNvCxnSpPr>
          <p:nvPr/>
        </p:nvCxnSpPr>
        <p:spPr>
          <a:xfrm flipV="1">
            <a:off x="2055624" y="1861421"/>
            <a:ext cx="111090" cy="85605"/>
          </a:xfrm>
          <a:prstGeom prst="line">
            <a:avLst/>
          </a:prstGeom>
          <a:ln>
            <a:solidFill>
              <a:schemeClr val="bg2"/>
            </a:solidFill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2055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30" grpId="0" animBg="1"/>
    </p:bld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7E870-4BEC-6B28-9120-FE08C8A94C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0" tIns="0" rIns="0" bIns="0" rtlCol="0" anchor="ctr">
            <a:normAutofit/>
          </a:bodyPr>
          <a:lstStyle/>
          <a:p>
            <a:r>
              <a:rPr lang="en-US" sz="3800">
                <a:ea typeface="Roboto"/>
                <a:cs typeface="Roboto"/>
              </a:rPr>
              <a:t>Example of vector code</a:t>
            </a:r>
            <a:endParaRPr lang="it-IT"/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17A22788-6FA4-AEA3-2380-3165866621A6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 vert="horz" lIns="468000" tIns="252000" rIns="0" bIns="45720" rtlCol="0" anchor="t">
            <a:noAutofit/>
          </a:bodyPr>
          <a:lstStyle/>
          <a:p>
            <a:r>
              <a:rPr lang="en-US" sz="1900">
                <a:solidFill>
                  <a:schemeClr val="bg1">
                    <a:lumMod val="20000"/>
                    <a:lumOff val="80000"/>
                  </a:schemeClr>
                </a:solidFill>
                <a:latin typeface="Consolas"/>
                <a:ea typeface="Roboto Light"/>
                <a:cs typeface="Roboto Light"/>
              </a:rPr>
              <a:t>// Scalar code</a:t>
            </a:r>
          </a:p>
          <a:p>
            <a:r>
              <a:rPr lang="en-US" sz="1900">
                <a:solidFill>
                  <a:schemeClr val="accent1">
                    <a:lumMod val="60000"/>
                    <a:lumOff val="40000"/>
                  </a:schemeClr>
                </a:solidFill>
                <a:latin typeface="Consolas"/>
                <a:ea typeface="Roboto Light"/>
                <a:cs typeface="Roboto Light"/>
              </a:rPr>
              <a:t>for </a:t>
            </a:r>
            <a:r>
              <a:rPr lang="en-US" sz="1900">
                <a:latin typeface="Consolas"/>
                <a:ea typeface="Roboto Light"/>
                <a:cs typeface="Roboto Light"/>
              </a:rPr>
              <a:t>(</a:t>
            </a:r>
            <a:r>
              <a:rPr lang="en-US" sz="1900">
                <a:solidFill>
                  <a:schemeClr val="accent2">
                    <a:lumMod val="20000"/>
                    <a:lumOff val="80000"/>
                  </a:schemeClr>
                </a:solidFill>
                <a:latin typeface="Consolas"/>
                <a:ea typeface="Roboto Light"/>
                <a:cs typeface="Roboto Light"/>
              </a:rPr>
              <a:t>int </a:t>
            </a:r>
            <a:r>
              <a:rPr lang="en-US" sz="1900" err="1">
                <a:latin typeface="Consolas"/>
                <a:ea typeface="Roboto Light"/>
                <a:cs typeface="Roboto Light"/>
              </a:rPr>
              <a:t>i</a:t>
            </a:r>
            <a:r>
              <a:rPr lang="en-US" sz="1900">
                <a:latin typeface="Consolas"/>
                <a:ea typeface="Roboto Light"/>
                <a:cs typeface="Roboto Light"/>
              </a:rPr>
              <a:t> = N; </a:t>
            </a:r>
            <a:r>
              <a:rPr lang="en-US" sz="1900" err="1">
                <a:latin typeface="Consolas"/>
                <a:ea typeface="Roboto Light"/>
                <a:cs typeface="Roboto Light"/>
              </a:rPr>
              <a:t>i</a:t>
            </a:r>
            <a:r>
              <a:rPr lang="en-US" sz="1900">
                <a:latin typeface="Consolas"/>
                <a:ea typeface="Roboto Light"/>
                <a:cs typeface="Roboto Light"/>
              </a:rPr>
              <a:t> &gt; 0; --</a:t>
            </a:r>
            <a:r>
              <a:rPr lang="en-US" sz="1900" err="1">
                <a:latin typeface="Consolas"/>
                <a:ea typeface="Roboto Light"/>
                <a:cs typeface="Roboto Light"/>
              </a:rPr>
              <a:t>i</a:t>
            </a:r>
            <a:r>
              <a:rPr lang="en-US" sz="1900">
                <a:latin typeface="Consolas"/>
                <a:ea typeface="Roboto Light"/>
                <a:cs typeface="Roboto Light"/>
              </a:rPr>
              <a:t>) {</a:t>
            </a:r>
            <a:endParaRPr lang="en-US"/>
          </a:p>
          <a:p>
            <a:r>
              <a:rPr lang="en-US" sz="1900" b="1">
                <a:latin typeface="Consolas"/>
                <a:ea typeface="Roboto Light"/>
                <a:cs typeface="Roboto Light"/>
              </a:rPr>
              <a:t>  </a:t>
            </a:r>
            <a:r>
              <a:rPr lang="en-US" sz="1900" b="1" err="1">
                <a:solidFill>
                  <a:schemeClr val="accent5">
                    <a:lumMod val="20000"/>
                    <a:lumOff val="80000"/>
                  </a:schemeClr>
                </a:solidFill>
                <a:latin typeface="Consolas"/>
                <a:ea typeface="Roboto Light"/>
                <a:cs typeface="Roboto Light"/>
              </a:rPr>
              <a:t>ld</a:t>
            </a:r>
            <a:r>
              <a:rPr lang="en-US" sz="1900" b="1">
                <a:solidFill>
                  <a:schemeClr val="accent5">
                    <a:lumMod val="20000"/>
                    <a:lumOff val="80000"/>
                  </a:schemeClr>
                </a:solidFill>
                <a:latin typeface="Consolas"/>
                <a:ea typeface="Roboto Light"/>
                <a:cs typeface="Roboto Light"/>
              </a:rPr>
              <a:t> </a:t>
            </a:r>
            <a:r>
              <a:rPr lang="en-US" sz="1900" b="1">
                <a:latin typeface="Consolas"/>
                <a:ea typeface="Roboto Light"/>
                <a:cs typeface="Roboto Light"/>
              </a:rPr>
              <a:t>a</a:t>
            </a:r>
            <a:endParaRPr lang="en-US" sz="1900">
              <a:latin typeface="Consolas"/>
              <a:ea typeface="Roboto Light"/>
              <a:cs typeface="Roboto Light"/>
            </a:endParaRPr>
          </a:p>
          <a:p>
            <a:r>
              <a:rPr lang="en-US" sz="1900" b="1">
                <a:latin typeface="Consolas"/>
                <a:ea typeface="Roboto Light"/>
                <a:cs typeface="Roboto Light"/>
              </a:rPr>
              <a:t>  </a:t>
            </a:r>
            <a:r>
              <a:rPr lang="en-US" sz="1900" b="1" err="1">
                <a:solidFill>
                  <a:schemeClr val="accent5">
                    <a:lumMod val="20000"/>
                    <a:lumOff val="80000"/>
                  </a:schemeClr>
                </a:solidFill>
                <a:latin typeface="Consolas"/>
                <a:ea typeface="Roboto Light"/>
                <a:cs typeface="Roboto Light"/>
              </a:rPr>
              <a:t>ld</a:t>
            </a:r>
            <a:r>
              <a:rPr lang="en-US" sz="1900" b="1">
                <a:solidFill>
                  <a:schemeClr val="accent5">
                    <a:lumMod val="20000"/>
                    <a:lumOff val="80000"/>
                  </a:schemeClr>
                </a:solidFill>
                <a:latin typeface="Consolas"/>
                <a:ea typeface="Roboto Light"/>
                <a:cs typeface="Roboto Light"/>
              </a:rPr>
              <a:t> </a:t>
            </a:r>
            <a:r>
              <a:rPr lang="en-US" sz="1900" b="1">
                <a:latin typeface="Consolas"/>
                <a:ea typeface="Roboto Light"/>
                <a:cs typeface="Roboto Light"/>
              </a:rPr>
              <a:t>b</a:t>
            </a:r>
            <a:endParaRPr lang="en-US" sz="1900">
              <a:latin typeface="Consolas"/>
              <a:ea typeface="Roboto Light"/>
              <a:cs typeface="Roboto Light"/>
            </a:endParaRPr>
          </a:p>
          <a:p>
            <a:r>
              <a:rPr lang="en-US" sz="1900" b="1">
                <a:latin typeface="Consolas"/>
                <a:ea typeface="Roboto Light"/>
                <a:cs typeface="Roboto Light"/>
              </a:rPr>
              <a:t>  </a:t>
            </a:r>
            <a:r>
              <a:rPr lang="en-US" sz="1900" b="1">
                <a:solidFill>
                  <a:schemeClr val="accent5">
                    <a:lumMod val="20000"/>
                    <a:lumOff val="80000"/>
                  </a:schemeClr>
                </a:solidFill>
                <a:latin typeface="Consolas"/>
                <a:ea typeface="Roboto Light"/>
                <a:cs typeface="Roboto Light"/>
              </a:rPr>
              <a:t>add</a:t>
            </a:r>
            <a:r>
              <a:rPr lang="en-US" sz="1900" b="1">
                <a:latin typeface="Consolas"/>
                <a:ea typeface="Roboto Light"/>
                <a:cs typeface="Roboto Light"/>
              </a:rPr>
              <a:t>(c, a,</a:t>
            </a:r>
            <a:r>
              <a:rPr lang="en-US" sz="1900" b="1">
                <a:solidFill>
                  <a:schemeClr val="accent5">
                    <a:lumMod val="20000"/>
                    <a:lumOff val="80000"/>
                  </a:schemeClr>
                </a:solidFill>
                <a:latin typeface="Consolas"/>
                <a:ea typeface="Roboto Light"/>
                <a:cs typeface="Roboto Light"/>
              </a:rPr>
              <a:t> </a:t>
            </a:r>
            <a:r>
              <a:rPr lang="en-US" sz="1900" b="1">
                <a:latin typeface="Consolas"/>
                <a:ea typeface="Roboto Light"/>
                <a:cs typeface="Roboto Light"/>
              </a:rPr>
              <a:t>b)</a:t>
            </a:r>
            <a:endParaRPr lang="en-US" sz="1900">
              <a:latin typeface="Consolas"/>
              <a:ea typeface="Roboto Light"/>
              <a:cs typeface="Roboto Light"/>
            </a:endParaRPr>
          </a:p>
          <a:p>
            <a:r>
              <a:rPr lang="en-US" sz="1900" b="1">
                <a:latin typeface="Consolas"/>
                <a:ea typeface="Roboto Light"/>
                <a:cs typeface="Roboto Light"/>
              </a:rPr>
              <a:t>  </a:t>
            </a:r>
            <a:r>
              <a:rPr lang="en-US" sz="1900" b="1" err="1">
                <a:solidFill>
                  <a:schemeClr val="accent5">
                    <a:lumMod val="20000"/>
                    <a:lumOff val="80000"/>
                  </a:schemeClr>
                </a:solidFill>
                <a:latin typeface="Consolas"/>
                <a:ea typeface="Roboto Light"/>
                <a:cs typeface="Roboto Light"/>
              </a:rPr>
              <a:t>st</a:t>
            </a:r>
            <a:r>
              <a:rPr lang="en-US" sz="1900" b="1">
                <a:solidFill>
                  <a:schemeClr val="accent5">
                    <a:lumMod val="20000"/>
                    <a:lumOff val="80000"/>
                  </a:schemeClr>
                </a:solidFill>
                <a:latin typeface="Consolas"/>
                <a:ea typeface="Roboto Light"/>
                <a:cs typeface="Roboto Light"/>
              </a:rPr>
              <a:t> </a:t>
            </a:r>
            <a:r>
              <a:rPr lang="en-US" sz="1900" b="1">
                <a:latin typeface="Consolas"/>
                <a:ea typeface="Roboto Light"/>
                <a:cs typeface="Roboto Light"/>
              </a:rPr>
              <a:t>c</a:t>
            </a:r>
            <a:endParaRPr lang="en-US" sz="1900">
              <a:latin typeface="Consolas"/>
              <a:ea typeface="Roboto Light"/>
              <a:cs typeface="Roboto Light"/>
            </a:endParaRPr>
          </a:p>
          <a:p>
            <a:r>
              <a:rPr lang="en-US" sz="1900">
                <a:solidFill>
                  <a:schemeClr val="bg1">
                    <a:lumMod val="20000"/>
                    <a:lumOff val="80000"/>
                  </a:schemeClr>
                </a:solidFill>
                <a:latin typeface="Consolas"/>
                <a:ea typeface="Roboto Light"/>
                <a:cs typeface="Roboto Light"/>
              </a:rPr>
              <a:t>  // bump pointers</a:t>
            </a:r>
          </a:p>
          <a:p>
            <a:r>
              <a:rPr lang="en-US" sz="1900">
                <a:latin typeface="Consolas"/>
                <a:ea typeface="Roboto Light"/>
                <a:cs typeface="Roboto Light"/>
              </a:rPr>
              <a:t>}</a:t>
            </a:r>
          </a:p>
          <a:p>
            <a:br>
              <a:rPr lang="en-US" sz="1900"/>
            </a:br>
            <a:endParaRPr lang="en-US" sz="19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00450D-ECC8-2B43-FA34-FCC8F7896DC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pPr>
              <a:spcAft>
                <a:spcPts val="600"/>
              </a:spcAft>
            </a:pPr>
            <a:fld id="{6EE1B353-4058-44C7-8B8C-7EA0B6664E22}" type="slidenum">
              <a:rPr lang="LID4096" smtClean="0"/>
              <a:pPr>
                <a:spcAft>
                  <a:spcPts val="600"/>
                </a:spcAft>
              </a:pPr>
              <a:t>141</a:t>
            </a:fld>
            <a:endParaRPr lang="LID4096"/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37265343-180E-6919-6D10-4907A24B2CD9}"/>
              </a:ext>
            </a:extLst>
          </p:cNvPr>
          <p:cNvSpPr>
            <a:spLocks noGrp="1"/>
          </p:cNvSpPr>
          <p:nvPr/>
        </p:nvSpPr>
        <p:spPr>
          <a:xfrm>
            <a:off x="6541033" y="72500"/>
            <a:ext cx="4195301" cy="878907"/>
          </a:xfrm>
          <a:prstGeom prst="rect">
            <a:avLst/>
          </a:prstGeom>
        </p:spPr>
        <p:txBody>
          <a:bodyPr vert="horz" lIns="0" tIns="46800" rIns="0" bIns="45720" rtlCol="0" anchor="t">
            <a:normAutofit fontScale="92500" lnSpcReduction="10000"/>
          </a:bodyPr>
          <a:lstStyle>
            <a:lvl1pPr marL="288004" indent="-288004" algn="l" defTabSz="72000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SzPct val="90000"/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504000" indent="-216004" algn="l" defTabSz="72000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2pPr>
            <a:lvl3pPr marL="720000" indent="-216004" algn="l" defTabSz="864017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3pPr>
            <a:lvl4pPr marL="936000" indent="-216004" algn="l" defTabSz="864017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4pPr>
            <a:lvl5pPr marL="1152000" indent="-216004" algn="l" defTabSz="864017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1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5pPr>
            <a:lvl6pPr marL="2376046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8054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40062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72070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tx1"/>
              </a:buClr>
              <a:buNone/>
            </a:pPr>
            <a:r>
              <a:rPr lang="en-US" sz="2500" b="1">
                <a:solidFill>
                  <a:schemeClr val="bg1">
                    <a:lumMod val="20000"/>
                    <a:lumOff val="80000"/>
                  </a:schemeClr>
                </a:solidFill>
                <a:ea typeface="Roboto Light"/>
                <a:cs typeface="Roboto Light"/>
              </a:rPr>
              <a:t>Vector Addition </a:t>
            </a:r>
            <a:endParaRPr lang="en-US" sz="2500" b="1">
              <a:solidFill>
                <a:schemeClr val="bg1">
                  <a:lumMod val="20000"/>
                  <a:lumOff val="80000"/>
                </a:schemeClr>
              </a:solidFill>
            </a:endParaRPr>
          </a:p>
          <a:p>
            <a:pPr marL="0" indent="0">
              <a:buNone/>
            </a:pPr>
            <a:r>
              <a:rPr lang="en-US" sz="2500" b="1">
                <a:solidFill>
                  <a:schemeClr val="bg1">
                    <a:lumMod val="20000"/>
                    <a:lumOff val="80000"/>
                  </a:schemeClr>
                </a:solidFill>
                <a:ea typeface="Roboto Light"/>
                <a:cs typeface="Roboto Light"/>
              </a:rPr>
              <a:t>C[</a:t>
            </a:r>
            <a:r>
              <a:rPr lang="en-US" sz="2500" b="1" err="1">
                <a:solidFill>
                  <a:schemeClr val="bg1">
                    <a:lumMod val="20000"/>
                    <a:lumOff val="80000"/>
                  </a:schemeClr>
                </a:solidFill>
                <a:ea typeface="Roboto Light"/>
                <a:cs typeface="Roboto Light"/>
              </a:rPr>
              <a:t>i</a:t>
            </a:r>
            <a:r>
              <a:rPr lang="en-US" sz="2500" b="1">
                <a:solidFill>
                  <a:schemeClr val="bg1">
                    <a:lumMod val="20000"/>
                    <a:lumOff val="80000"/>
                  </a:schemeClr>
                </a:solidFill>
                <a:ea typeface="Roboto Light"/>
                <a:cs typeface="Roboto Light"/>
              </a:rPr>
              <a:t>]=A[</a:t>
            </a:r>
            <a:r>
              <a:rPr lang="en-US" sz="2500" b="1" err="1">
                <a:solidFill>
                  <a:schemeClr val="bg1">
                    <a:lumMod val="20000"/>
                    <a:lumOff val="80000"/>
                  </a:schemeClr>
                </a:solidFill>
                <a:ea typeface="Roboto Light"/>
                <a:cs typeface="Roboto Light"/>
              </a:rPr>
              <a:t>i</a:t>
            </a:r>
            <a:r>
              <a:rPr lang="en-US" sz="2500" b="1">
                <a:solidFill>
                  <a:schemeClr val="bg1">
                    <a:lumMod val="20000"/>
                    <a:lumOff val="80000"/>
                  </a:schemeClr>
                </a:solidFill>
                <a:ea typeface="Roboto Light"/>
                <a:cs typeface="Roboto Light"/>
              </a:rPr>
              <a:t>]+B[</a:t>
            </a:r>
            <a:r>
              <a:rPr lang="en-US" sz="2500" b="1" err="1">
                <a:solidFill>
                  <a:schemeClr val="bg1">
                    <a:lumMod val="20000"/>
                    <a:lumOff val="80000"/>
                  </a:schemeClr>
                </a:solidFill>
                <a:ea typeface="Roboto Light"/>
                <a:cs typeface="Roboto Light"/>
              </a:rPr>
              <a:t>i</a:t>
            </a:r>
            <a:r>
              <a:rPr lang="en-US" sz="2500" b="1">
                <a:solidFill>
                  <a:schemeClr val="bg1">
                    <a:lumMod val="20000"/>
                    <a:lumOff val="80000"/>
                  </a:schemeClr>
                </a:solidFill>
                <a:ea typeface="Roboto Light"/>
                <a:cs typeface="Roboto Light"/>
              </a:rPr>
              <a:t>]</a:t>
            </a:r>
            <a:endParaRPr lang="en-US" sz="2500" b="1">
              <a:solidFill>
                <a:schemeClr val="bg1">
                  <a:lumMod val="20000"/>
                  <a:lumOff val="80000"/>
                </a:schemeClr>
              </a:solidFill>
            </a:endParaRPr>
          </a:p>
          <a:p>
            <a:pPr marL="287655" indent="-287655">
              <a:buClr>
                <a:schemeClr val="tx1"/>
              </a:buClr>
            </a:pPr>
            <a:endParaRPr lang="en-US" sz="2540"/>
          </a:p>
          <a:p>
            <a:pPr marL="503555" lvl="1" indent="-215900">
              <a:buClr>
                <a:schemeClr val="tx1"/>
              </a:buClr>
            </a:pPr>
            <a:endParaRPr lang="en-US" sz="2540"/>
          </a:p>
          <a:p>
            <a:pPr marL="503555" lvl="1" indent="-215900">
              <a:buClr>
                <a:schemeClr val="tx1"/>
              </a:buClr>
            </a:pPr>
            <a:endParaRPr lang="en-US" sz="2540"/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4C1BD27C-973E-8026-6CFD-83136AA971D3}"/>
              </a:ext>
            </a:extLst>
          </p:cNvPr>
          <p:cNvSpPr>
            <a:spLocks noGrp="1"/>
          </p:cNvSpPr>
          <p:nvPr/>
        </p:nvSpPr>
        <p:spPr>
          <a:xfrm>
            <a:off x="316504" y="990573"/>
            <a:ext cx="5333710" cy="3219990"/>
          </a:xfrm>
          <a:prstGeom prst="rect">
            <a:avLst/>
          </a:prstGeom>
        </p:spPr>
        <p:txBody>
          <a:bodyPr vert="horz" lIns="0" tIns="46800" rIns="0" bIns="45720" rtlCol="0" anchor="t">
            <a:normAutofit/>
          </a:bodyPr>
          <a:lstStyle>
            <a:lvl1pPr marL="288004" indent="-288004" algn="l" defTabSz="72000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SzPct val="90000"/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504000" indent="-216004" algn="l" defTabSz="72000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2pPr>
            <a:lvl3pPr marL="720000" indent="-216004" algn="l" defTabSz="864017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3pPr>
            <a:lvl4pPr marL="936000" indent="-216004" algn="l" defTabSz="864017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4pPr>
            <a:lvl5pPr marL="1152000" indent="-216004" algn="l" defTabSz="864017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1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5pPr>
            <a:lvl6pPr marL="2376046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8054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40062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72070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000000"/>
              </a:buClr>
              <a:buNone/>
            </a:pPr>
            <a:r>
              <a:rPr lang="en-US" sz="2500" b="1">
                <a:latin typeface="Calibri"/>
                <a:ea typeface="+mn-lt"/>
                <a:cs typeface="+mn-lt"/>
              </a:rPr>
              <a:t>Why</a:t>
            </a:r>
            <a:r>
              <a:rPr lang="en-US" sz="2500">
                <a:latin typeface="Calibri"/>
                <a:ea typeface="+mn-lt"/>
                <a:cs typeface="+mn-lt"/>
              </a:rPr>
              <a:t> </a:t>
            </a:r>
            <a:r>
              <a:rPr lang="en-US" sz="2500" b="1">
                <a:latin typeface="Calibri"/>
                <a:ea typeface="+mn-lt"/>
                <a:cs typeface="+mn-lt"/>
              </a:rPr>
              <a:t>Vector?</a:t>
            </a:r>
            <a:endParaRPr lang="en-US">
              <a:latin typeface="Calibri"/>
            </a:endParaRPr>
          </a:p>
          <a:p>
            <a:pPr marL="503555" lvl="1" indent="-215900"/>
            <a:r>
              <a:rPr lang="en-US" sz="2500">
                <a:ea typeface="+mn-lt"/>
                <a:cs typeface="+mn-lt"/>
              </a:rPr>
              <a:t>Reduce Von-Neumann Bottleneck</a:t>
            </a:r>
            <a:endParaRPr lang="en-US"/>
          </a:p>
          <a:p>
            <a:pPr marL="503555" lvl="1" indent="-215900"/>
            <a:r>
              <a:rPr lang="en-US" sz="2500">
                <a:ea typeface="+mn-lt"/>
                <a:cs typeface="+mn-lt"/>
              </a:rPr>
              <a:t>Higher buffering capabilities</a:t>
            </a:r>
          </a:p>
          <a:p>
            <a:pPr marL="503555" lvl="1" indent="-215900"/>
            <a:r>
              <a:rPr lang="en-US" sz="2500">
                <a:ea typeface="+mn-lt"/>
                <a:cs typeface="+mn-lt"/>
              </a:rPr>
              <a:t>Vector length agnostic, reduced ISA</a:t>
            </a:r>
            <a:endParaRPr lang="en-US"/>
          </a:p>
          <a:p>
            <a:pPr marL="503555" lvl="1" indent="-215900"/>
            <a:endParaRPr lang="en-US" sz="2500">
              <a:cs typeface="Calibri Light"/>
            </a:endParaRPr>
          </a:p>
          <a:p>
            <a:pPr marL="287655" indent="-287655"/>
            <a:endParaRPr lang="en-US" sz="2500"/>
          </a:p>
          <a:p>
            <a:pPr marL="287655" indent="-287655">
              <a:buClr>
                <a:schemeClr val="tx1"/>
              </a:buClr>
            </a:pPr>
            <a:endParaRPr lang="en-US" sz="2540"/>
          </a:p>
          <a:p>
            <a:pPr marL="503555" lvl="1" indent="-215900">
              <a:buClr>
                <a:schemeClr val="tx1"/>
              </a:buClr>
            </a:pPr>
            <a:endParaRPr lang="en-US" sz="2540"/>
          </a:p>
          <a:p>
            <a:pPr marL="503555" lvl="1" indent="-215900">
              <a:buClr>
                <a:schemeClr val="tx1"/>
              </a:buClr>
            </a:pPr>
            <a:endParaRPr lang="en-US" sz="2540"/>
          </a:p>
        </p:txBody>
      </p:sp>
    </p:spTree>
    <p:extLst>
      <p:ext uri="{BB962C8B-B14F-4D97-AF65-F5344CB8AC3E}">
        <p14:creationId xmlns:p14="http://schemas.microsoft.com/office/powerpoint/2010/main" val="3815266095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7E870-4BEC-6B28-9120-FE08C8A94C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0" tIns="0" rIns="0" bIns="0" rtlCol="0" anchor="ctr">
            <a:normAutofit/>
          </a:bodyPr>
          <a:lstStyle/>
          <a:p>
            <a:r>
              <a:rPr lang="en-US" sz="3800">
                <a:ea typeface="+mj-lt"/>
                <a:cs typeface="+mj-lt"/>
              </a:rPr>
              <a:t>Example of vector code</a:t>
            </a:r>
            <a:endParaRPr lang="it-IT"/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17A22788-6FA4-AEA3-2380-3165866621A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96000" y="990573"/>
            <a:ext cx="6102077" cy="5524351"/>
          </a:xfrm>
        </p:spPr>
        <p:txBody>
          <a:bodyPr vert="horz" lIns="468000" tIns="252000" rIns="0" bIns="45720" rtlCol="0" anchor="t">
            <a:noAutofit/>
          </a:bodyPr>
          <a:lstStyle/>
          <a:p>
            <a:r>
              <a:rPr lang="en-US" sz="1900">
                <a:solidFill>
                  <a:schemeClr val="bg1">
                    <a:lumMod val="20000"/>
                    <a:lumOff val="80000"/>
                  </a:schemeClr>
                </a:solidFill>
                <a:latin typeface="Consolas"/>
                <a:ea typeface="Roboto Light"/>
                <a:cs typeface="Roboto Light"/>
              </a:rPr>
              <a:t>// Scalar code</a:t>
            </a:r>
          </a:p>
          <a:p>
            <a:r>
              <a:rPr lang="en-US" sz="1900">
                <a:solidFill>
                  <a:schemeClr val="accent1">
                    <a:lumMod val="60000"/>
                    <a:lumOff val="40000"/>
                  </a:schemeClr>
                </a:solidFill>
                <a:latin typeface="Consolas"/>
                <a:ea typeface="Roboto Light"/>
                <a:cs typeface="Roboto Light"/>
              </a:rPr>
              <a:t>for </a:t>
            </a:r>
            <a:r>
              <a:rPr lang="en-US" sz="1900">
                <a:latin typeface="Consolas"/>
                <a:ea typeface="Roboto Light"/>
                <a:cs typeface="Roboto Light"/>
              </a:rPr>
              <a:t>(</a:t>
            </a:r>
            <a:r>
              <a:rPr lang="en-US" sz="1900">
                <a:solidFill>
                  <a:schemeClr val="accent2">
                    <a:lumMod val="20000"/>
                    <a:lumOff val="80000"/>
                  </a:schemeClr>
                </a:solidFill>
                <a:latin typeface="Consolas"/>
                <a:ea typeface="Roboto Light"/>
                <a:cs typeface="Roboto Light"/>
              </a:rPr>
              <a:t>int </a:t>
            </a:r>
            <a:r>
              <a:rPr lang="en-US" sz="1900" err="1">
                <a:latin typeface="Consolas"/>
                <a:ea typeface="Roboto Light"/>
                <a:cs typeface="Roboto Light"/>
              </a:rPr>
              <a:t>i</a:t>
            </a:r>
            <a:r>
              <a:rPr lang="en-US" sz="1900">
                <a:latin typeface="Consolas"/>
                <a:ea typeface="Roboto Light"/>
                <a:cs typeface="Roboto Light"/>
              </a:rPr>
              <a:t> = N; </a:t>
            </a:r>
            <a:r>
              <a:rPr lang="en-US" sz="1900" err="1">
                <a:latin typeface="Consolas"/>
                <a:ea typeface="Roboto Light"/>
                <a:cs typeface="Roboto Light"/>
              </a:rPr>
              <a:t>i</a:t>
            </a:r>
            <a:r>
              <a:rPr lang="en-US" sz="1900">
                <a:latin typeface="Consolas"/>
                <a:ea typeface="Roboto Light"/>
                <a:cs typeface="Roboto Light"/>
              </a:rPr>
              <a:t> &gt; 0; --</a:t>
            </a:r>
            <a:r>
              <a:rPr lang="en-US" sz="1900" err="1">
                <a:latin typeface="Consolas"/>
                <a:ea typeface="Roboto Light"/>
                <a:cs typeface="Roboto Light"/>
              </a:rPr>
              <a:t>i</a:t>
            </a:r>
            <a:r>
              <a:rPr lang="en-US" sz="1900">
                <a:latin typeface="Consolas"/>
                <a:ea typeface="Roboto Light"/>
                <a:cs typeface="Roboto Light"/>
              </a:rPr>
              <a:t>) {</a:t>
            </a:r>
            <a:endParaRPr lang="en-US"/>
          </a:p>
          <a:p>
            <a:r>
              <a:rPr lang="en-US" sz="1900" b="1">
                <a:latin typeface="Consolas"/>
                <a:ea typeface="Roboto Light"/>
                <a:cs typeface="Roboto Light"/>
              </a:rPr>
              <a:t>  </a:t>
            </a:r>
            <a:r>
              <a:rPr lang="en-US" sz="1900" b="1" err="1">
                <a:solidFill>
                  <a:schemeClr val="accent5">
                    <a:lumMod val="20000"/>
                    <a:lumOff val="80000"/>
                  </a:schemeClr>
                </a:solidFill>
                <a:latin typeface="Consolas"/>
                <a:ea typeface="Roboto Light"/>
                <a:cs typeface="Roboto Light"/>
              </a:rPr>
              <a:t>ld</a:t>
            </a:r>
            <a:r>
              <a:rPr lang="en-US" sz="1900" b="1">
                <a:solidFill>
                  <a:schemeClr val="accent5">
                    <a:lumMod val="20000"/>
                    <a:lumOff val="80000"/>
                  </a:schemeClr>
                </a:solidFill>
                <a:latin typeface="Consolas"/>
                <a:ea typeface="Roboto Light"/>
                <a:cs typeface="Roboto Light"/>
              </a:rPr>
              <a:t> </a:t>
            </a:r>
            <a:r>
              <a:rPr lang="en-US" sz="1900" b="1">
                <a:latin typeface="Consolas"/>
                <a:ea typeface="Roboto Light"/>
                <a:cs typeface="Roboto Light"/>
              </a:rPr>
              <a:t>a</a:t>
            </a:r>
            <a:endParaRPr lang="en-US" sz="1900">
              <a:latin typeface="Consolas"/>
              <a:ea typeface="Roboto Light"/>
              <a:cs typeface="Roboto Light"/>
            </a:endParaRPr>
          </a:p>
          <a:p>
            <a:r>
              <a:rPr lang="en-US" sz="1900" b="1">
                <a:latin typeface="Consolas"/>
                <a:ea typeface="Roboto Light"/>
                <a:cs typeface="Roboto Light"/>
              </a:rPr>
              <a:t>  </a:t>
            </a:r>
            <a:r>
              <a:rPr lang="en-US" sz="1900" b="1" err="1">
                <a:solidFill>
                  <a:schemeClr val="accent5">
                    <a:lumMod val="20000"/>
                    <a:lumOff val="80000"/>
                  </a:schemeClr>
                </a:solidFill>
                <a:latin typeface="Consolas"/>
                <a:ea typeface="Roboto Light"/>
                <a:cs typeface="Roboto Light"/>
              </a:rPr>
              <a:t>ld</a:t>
            </a:r>
            <a:r>
              <a:rPr lang="en-US" sz="1900" b="1">
                <a:solidFill>
                  <a:schemeClr val="accent5">
                    <a:lumMod val="20000"/>
                    <a:lumOff val="80000"/>
                  </a:schemeClr>
                </a:solidFill>
                <a:latin typeface="Consolas"/>
                <a:ea typeface="Roboto Light"/>
                <a:cs typeface="Roboto Light"/>
              </a:rPr>
              <a:t> </a:t>
            </a:r>
            <a:r>
              <a:rPr lang="en-US" sz="1900" b="1">
                <a:latin typeface="Consolas"/>
                <a:ea typeface="Roboto Light"/>
                <a:cs typeface="Roboto Light"/>
              </a:rPr>
              <a:t>b</a:t>
            </a:r>
            <a:endParaRPr lang="en-US" sz="1900">
              <a:latin typeface="Consolas"/>
              <a:ea typeface="Roboto Light"/>
              <a:cs typeface="Roboto Light"/>
            </a:endParaRPr>
          </a:p>
          <a:p>
            <a:r>
              <a:rPr lang="en-US" sz="1900" b="1">
                <a:latin typeface="Consolas"/>
                <a:ea typeface="Roboto Light"/>
                <a:cs typeface="Roboto Light"/>
              </a:rPr>
              <a:t>  </a:t>
            </a:r>
            <a:r>
              <a:rPr lang="en-US" sz="1900" b="1">
                <a:solidFill>
                  <a:schemeClr val="accent5">
                    <a:lumMod val="20000"/>
                    <a:lumOff val="80000"/>
                  </a:schemeClr>
                </a:solidFill>
                <a:latin typeface="Consolas"/>
                <a:ea typeface="Roboto Light"/>
                <a:cs typeface="Roboto Light"/>
              </a:rPr>
              <a:t>add</a:t>
            </a:r>
            <a:r>
              <a:rPr lang="en-US" sz="1900" b="1">
                <a:latin typeface="Consolas"/>
                <a:ea typeface="Roboto Light"/>
                <a:cs typeface="Roboto Light"/>
              </a:rPr>
              <a:t>(c, a</a:t>
            </a:r>
            <a:r>
              <a:rPr lang="en-US" sz="1900" b="1">
                <a:solidFill>
                  <a:srgbClr val="FFFFFF"/>
                </a:solidFill>
                <a:latin typeface="Consolas"/>
                <a:ea typeface="Roboto Light"/>
                <a:cs typeface="Roboto Light"/>
              </a:rPr>
              <a:t>,</a:t>
            </a:r>
            <a:r>
              <a:rPr lang="en-US" sz="1900" b="1">
                <a:solidFill>
                  <a:schemeClr val="accent5">
                    <a:lumMod val="20000"/>
                    <a:lumOff val="80000"/>
                  </a:schemeClr>
                </a:solidFill>
                <a:latin typeface="Consolas"/>
                <a:ea typeface="Roboto Light"/>
                <a:cs typeface="Roboto Light"/>
              </a:rPr>
              <a:t> </a:t>
            </a:r>
            <a:r>
              <a:rPr lang="en-US" sz="1900" b="1">
                <a:latin typeface="Consolas"/>
                <a:ea typeface="Roboto Light"/>
                <a:cs typeface="Roboto Light"/>
              </a:rPr>
              <a:t>b)</a:t>
            </a:r>
            <a:endParaRPr lang="en-US" sz="1900">
              <a:latin typeface="Consolas"/>
              <a:ea typeface="Roboto Light"/>
              <a:cs typeface="Roboto Light"/>
            </a:endParaRPr>
          </a:p>
          <a:p>
            <a:r>
              <a:rPr lang="en-US" sz="1900" b="1">
                <a:latin typeface="Consolas"/>
                <a:ea typeface="Roboto Light"/>
                <a:cs typeface="Roboto Light"/>
              </a:rPr>
              <a:t>  </a:t>
            </a:r>
            <a:r>
              <a:rPr lang="en-US" sz="1900" b="1" err="1">
                <a:solidFill>
                  <a:schemeClr val="accent5">
                    <a:lumMod val="20000"/>
                    <a:lumOff val="80000"/>
                  </a:schemeClr>
                </a:solidFill>
                <a:latin typeface="Consolas"/>
                <a:ea typeface="Roboto Light"/>
                <a:cs typeface="Roboto Light"/>
              </a:rPr>
              <a:t>st</a:t>
            </a:r>
            <a:r>
              <a:rPr lang="en-US" sz="1900" b="1">
                <a:solidFill>
                  <a:schemeClr val="accent5">
                    <a:lumMod val="20000"/>
                    <a:lumOff val="80000"/>
                  </a:schemeClr>
                </a:solidFill>
                <a:latin typeface="Consolas"/>
                <a:ea typeface="Roboto Light"/>
                <a:cs typeface="Roboto Light"/>
              </a:rPr>
              <a:t> </a:t>
            </a:r>
            <a:r>
              <a:rPr lang="en-US" sz="1900" b="1">
                <a:latin typeface="Consolas"/>
                <a:ea typeface="Roboto Light"/>
                <a:cs typeface="Roboto Light"/>
              </a:rPr>
              <a:t>c</a:t>
            </a:r>
            <a:endParaRPr lang="en-US" sz="1900">
              <a:latin typeface="Consolas"/>
              <a:ea typeface="Roboto Light"/>
              <a:cs typeface="Roboto Light"/>
            </a:endParaRPr>
          </a:p>
          <a:p>
            <a:r>
              <a:rPr lang="en-US" sz="1900">
                <a:solidFill>
                  <a:schemeClr val="bg1">
                    <a:lumMod val="20000"/>
                    <a:lumOff val="80000"/>
                  </a:schemeClr>
                </a:solidFill>
                <a:latin typeface="Consolas"/>
                <a:ea typeface="Roboto Light"/>
                <a:cs typeface="Roboto Light"/>
              </a:rPr>
              <a:t>  // bump pointers</a:t>
            </a:r>
          </a:p>
          <a:p>
            <a:r>
              <a:rPr lang="en-US" sz="1900">
                <a:latin typeface="Consolas"/>
                <a:ea typeface="Roboto Light"/>
                <a:cs typeface="Roboto Light"/>
              </a:rPr>
              <a:t>}</a:t>
            </a:r>
          </a:p>
          <a:p>
            <a:br>
              <a:rPr lang="en-US" sz="1900"/>
            </a:br>
            <a:endParaRPr lang="en-US" sz="1900"/>
          </a:p>
          <a:p>
            <a:r>
              <a:rPr lang="en-US" sz="1900">
                <a:solidFill>
                  <a:schemeClr val="bg1">
                    <a:lumMod val="20000"/>
                    <a:lumOff val="80000"/>
                  </a:schemeClr>
                </a:solidFill>
                <a:latin typeface="Consolas"/>
                <a:ea typeface="Roboto Light"/>
                <a:cs typeface="Roboto Light"/>
              </a:rPr>
              <a:t>// Vector code</a:t>
            </a:r>
            <a:endParaRPr lang="en-US" sz="1900">
              <a:solidFill>
                <a:schemeClr val="bg1">
                  <a:lumMod val="20000"/>
                  <a:lumOff val="80000"/>
                </a:schemeClr>
              </a:solidFill>
            </a:endParaRPr>
          </a:p>
          <a:p>
            <a:r>
              <a:rPr lang="en-US" sz="1900">
                <a:solidFill>
                  <a:schemeClr val="accent1">
                    <a:lumMod val="60000"/>
                    <a:lumOff val="40000"/>
                  </a:schemeClr>
                </a:solidFill>
                <a:latin typeface="Consolas"/>
                <a:ea typeface="Roboto Light"/>
                <a:cs typeface="Roboto Light"/>
              </a:rPr>
              <a:t>for </a:t>
            </a:r>
            <a:r>
              <a:rPr lang="en-US" sz="1900">
                <a:latin typeface="Consolas"/>
                <a:ea typeface="Roboto Light"/>
                <a:cs typeface="Roboto Light"/>
              </a:rPr>
              <a:t>(</a:t>
            </a:r>
            <a:r>
              <a:rPr lang="en-US" sz="1900">
                <a:solidFill>
                  <a:schemeClr val="accent2">
                    <a:lumMod val="20000"/>
                    <a:lumOff val="80000"/>
                  </a:schemeClr>
                </a:solidFill>
                <a:latin typeface="Consolas"/>
                <a:ea typeface="Roboto Light"/>
                <a:cs typeface="Roboto Light"/>
              </a:rPr>
              <a:t>int </a:t>
            </a:r>
            <a:r>
              <a:rPr lang="en-US" sz="1900" err="1">
                <a:latin typeface="Consolas"/>
                <a:ea typeface="Roboto Light"/>
                <a:cs typeface="Roboto Light"/>
              </a:rPr>
              <a:t>vl</a:t>
            </a:r>
            <a:r>
              <a:rPr lang="en-US" sz="1900">
                <a:latin typeface="Consolas"/>
                <a:ea typeface="Roboto Light"/>
                <a:cs typeface="Roboto Light"/>
              </a:rPr>
              <a:t> = </a:t>
            </a:r>
            <a:r>
              <a:rPr lang="en-US" sz="1900" err="1">
                <a:latin typeface="Consolas"/>
                <a:ea typeface="Roboto Light"/>
                <a:cs typeface="Roboto Light"/>
              </a:rPr>
              <a:t>get_vl</a:t>
            </a:r>
            <a:r>
              <a:rPr lang="en-US" sz="1900">
                <a:latin typeface="Consolas"/>
                <a:ea typeface="Roboto Light"/>
                <a:cs typeface="Roboto Light"/>
              </a:rPr>
              <a:t>(N); N &gt; 0; N -= </a:t>
            </a:r>
            <a:r>
              <a:rPr lang="en-US" sz="1900" err="1">
                <a:latin typeface="Consolas"/>
                <a:ea typeface="Roboto Light"/>
                <a:cs typeface="Roboto Light"/>
              </a:rPr>
              <a:t>vl</a:t>
            </a:r>
            <a:r>
              <a:rPr lang="en-US" sz="1900">
                <a:latin typeface="Consolas"/>
                <a:ea typeface="Roboto Light"/>
                <a:cs typeface="Roboto Light"/>
              </a:rPr>
              <a:t>) {</a:t>
            </a:r>
          </a:p>
          <a:p>
            <a:r>
              <a:rPr lang="en-US" sz="1900" b="1">
                <a:solidFill>
                  <a:srgbClr val="FFFFFF"/>
                </a:solidFill>
                <a:latin typeface="Consolas"/>
                <a:ea typeface="Roboto Light"/>
                <a:cs typeface="Roboto Light"/>
              </a:rPr>
              <a:t>  </a:t>
            </a:r>
            <a:r>
              <a:rPr lang="en-US" sz="1900" b="1" err="1">
                <a:solidFill>
                  <a:schemeClr val="accent5">
                    <a:lumMod val="20000"/>
                    <a:lumOff val="80000"/>
                  </a:schemeClr>
                </a:solidFill>
                <a:latin typeface="Consolas"/>
                <a:ea typeface="Roboto Light"/>
                <a:cs typeface="Roboto Light"/>
              </a:rPr>
              <a:t>vld</a:t>
            </a:r>
            <a:r>
              <a:rPr lang="en-US" sz="1900" b="1">
                <a:solidFill>
                  <a:schemeClr val="accent5">
                    <a:lumMod val="20000"/>
                    <a:lumOff val="80000"/>
                  </a:schemeClr>
                </a:solidFill>
                <a:latin typeface="Consolas"/>
                <a:ea typeface="Roboto Light"/>
                <a:cs typeface="Roboto Light"/>
              </a:rPr>
              <a:t> </a:t>
            </a:r>
            <a:r>
              <a:rPr lang="en-US" sz="1900" b="1" err="1">
                <a:latin typeface="Consolas"/>
                <a:ea typeface="Roboto Light"/>
                <a:cs typeface="Roboto Light"/>
              </a:rPr>
              <a:t>va</a:t>
            </a:r>
            <a:endParaRPr lang="en-US" sz="1900" err="1">
              <a:latin typeface="Consolas"/>
              <a:ea typeface="Roboto Light"/>
              <a:cs typeface="Roboto Light"/>
            </a:endParaRPr>
          </a:p>
          <a:p>
            <a:r>
              <a:rPr lang="en-US" sz="1900" b="1">
                <a:latin typeface="Consolas"/>
                <a:ea typeface="Roboto Light"/>
                <a:cs typeface="Roboto Light"/>
              </a:rPr>
              <a:t>  </a:t>
            </a:r>
            <a:r>
              <a:rPr lang="en-US" sz="1900" b="1" err="1">
                <a:solidFill>
                  <a:schemeClr val="accent5">
                    <a:lumMod val="20000"/>
                    <a:lumOff val="80000"/>
                  </a:schemeClr>
                </a:solidFill>
                <a:latin typeface="Consolas"/>
                <a:ea typeface="Roboto Light"/>
                <a:cs typeface="Roboto Light"/>
              </a:rPr>
              <a:t>vld</a:t>
            </a:r>
            <a:r>
              <a:rPr lang="en-US" sz="1900" b="1">
                <a:solidFill>
                  <a:schemeClr val="accent5">
                    <a:lumMod val="20000"/>
                    <a:lumOff val="80000"/>
                  </a:schemeClr>
                </a:solidFill>
                <a:latin typeface="Consolas"/>
                <a:ea typeface="Roboto Light"/>
                <a:cs typeface="Roboto Light"/>
              </a:rPr>
              <a:t> </a:t>
            </a:r>
            <a:r>
              <a:rPr lang="en-US" sz="1900" b="1" err="1">
                <a:latin typeface="Consolas"/>
                <a:ea typeface="Roboto Light"/>
                <a:cs typeface="Roboto Light"/>
              </a:rPr>
              <a:t>vb</a:t>
            </a:r>
            <a:endParaRPr lang="en-US" sz="1900" err="1">
              <a:latin typeface="Consolas"/>
              <a:ea typeface="Roboto Light"/>
              <a:cs typeface="Roboto Light"/>
            </a:endParaRPr>
          </a:p>
          <a:p>
            <a:r>
              <a:rPr lang="en-US" sz="1900" b="1">
                <a:latin typeface="Consolas"/>
                <a:ea typeface="Roboto Light"/>
                <a:cs typeface="Roboto Light"/>
              </a:rPr>
              <a:t>  </a:t>
            </a:r>
            <a:r>
              <a:rPr lang="en-US" sz="1900" b="1" err="1">
                <a:solidFill>
                  <a:schemeClr val="accent5">
                    <a:lumMod val="20000"/>
                    <a:lumOff val="80000"/>
                  </a:schemeClr>
                </a:solidFill>
                <a:latin typeface="Consolas"/>
                <a:ea typeface="Roboto Light"/>
                <a:cs typeface="Roboto Light"/>
              </a:rPr>
              <a:t>vadd</a:t>
            </a:r>
            <a:r>
              <a:rPr lang="en-US" sz="1900" b="1">
                <a:latin typeface="Consolas"/>
                <a:ea typeface="Roboto Light"/>
                <a:cs typeface="Roboto Light"/>
              </a:rPr>
              <a:t>(</a:t>
            </a:r>
            <a:r>
              <a:rPr lang="en-US" sz="1900" b="1" err="1">
                <a:latin typeface="Consolas"/>
                <a:ea typeface="Roboto Light"/>
                <a:cs typeface="Roboto Light"/>
              </a:rPr>
              <a:t>vc</a:t>
            </a:r>
            <a:r>
              <a:rPr lang="en-US" sz="1900" b="1">
                <a:latin typeface="Consolas"/>
                <a:ea typeface="Roboto Light"/>
                <a:cs typeface="Roboto Light"/>
              </a:rPr>
              <a:t>, </a:t>
            </a:r>
            <a:r>
              <a:rPr lang="en-US" sz="1900" b="1" err="1">
                <a:latin typeface="Consolas"/>
                <a:ea typeface="Roboto Light"/>
                <a:cs typeface="Roboto Light"/>
              </a:rPr>
              <a:t>va</a:t>
            </a:r>
            <a:r>
              <a:rPr lang="en-US" sz="1900" b="1">
                <a:latin typeface="Consolas"/>
                <a:ea typeface="Roboto Light"/>
                <a:cs typeface="Roboto Light"/>
              </a:rPr>
              <a:t>, </a:t>
            </a:r>
            <a:r>
              <a:rPr lang="en-US" sz="1900" b="1" err="1">
                <a:latin typeface="Consolas"/>
                <a:ea typeface="Roboto Light"/>
                <a:cs typeface="Roboto Light"/>
              </a:rPr>
              <a:t>vb</a:t>
            </a:r>
            <a:r>
              <a:rPr lang="en-US" sz="1900" b="1">
                <a:latin typeface="Consolas"/>
                <a:ea typeface="Roboto Light"/>
                <a:cs typeface="Roboto Light"/>
              </a:rPr>
              <a:t>)</a:t>
            </a:r>
            <a:endParaRPr lang="en-US" sz="1900" b="1"/>
          </a:p>
          <a:p>
            <a:r>
              <a:rPr lang="en-US" sz="1900" b="1">
                <a:latin typeface="Consolas"/>
                <a:ea typeface="Roboto Light"/>
                <a:cs typeface="Roboto Light"/>
              </a:rPr>
              <a:t>  </a:t>
            </a:r>
            <a:r>
              <a:rPr lang="en-US" sz="1900" b="1" err="1">
                <a:solidFill>
                  <a:schemeClr val="accent5">
                    <a:lumMod val="20000"/>
                    <a:lumOff val="80000"/>
                  </a:schemeClr>
                </a:solidFill>
                <a:latin typeface="Consolas"/>
                <a:ea typeface="Roboto Light"/>
                <a:cs typeface="Roboto Light"/>
              </a:rPr>
              <a:t>vst</a:t>
            </a:r>
            <a:r>
              <a:rPr lang="en-US" sz="1900" b="1">
                <a:solidFill>
                  <a:schemeClr val="accent5">
                    <a:lumMod val="20000"/>
                    <a:lumOff val="80000"/>
                  </a:schemeClr>
                </a:solidFill>
                <a:latin typeface="Consolas"/>
                <a:ea typeface="Roboto Light"/>
                <a:cs typeface="Roboto Light"/>
              </a:rPr>
              <a:t> </a:t>
            </a:r>
            <a:r>
              <a:rPr lang="en-US" sz="1900" b="1" err="1">
                <a:latin typeface="Consolas"/>
                <a:ea typeface="Roboto Light"/>
                <a:cs typeface="Roboto Light"/>
              </a:rPr>
              <a:t>vc</a:t>
            </a:r>
            <a:endParaRPr lang="en-US" sz="1900" err="1"/>
          </a:p>
          <a:p>
            <a:r>
              <a:rPr lang="en-US" sz="1900">
                <a:solidFill>
                  <a:schemeClr val="bg1">
                    <a:lumMod val="20000"/>
                    <a:lumOff val="80000"/>
                  </a:schemeClr>
                </a:solidFill>
                <a:latin typeface="Consolas"/>
                <a:ea typeface="Roboto Light"/>
                <a:cs typeface="Roboto Light"/>
              </a:rPr>
              <a:t>  // bump pointers and get </a:t>
            </a:r>
            <a:r>
              <a:rPr lang="en-US" sz="1900" err="1">
                <a:solidFill>
                  <a:schemeClr val="bg1">
                    <a:lumMod val="20000"/>
                    <a:lumOff val="80000"/>
                  </a:schemeClr>
                </a:solidFill>
                <a:latin typeface="Consolas"/>
                <a:ea typeface="Roboto Light"/>
                <a:cs typeface="Roboto Light"/>
              </a:rPr>
              <a:t>vl</a:t>
            </a:r>
            <a:endParaRPr lang="en-US" sz="1900" err="1">
              <a:solidFill>
                <a:schemeClr val="bg1">
                  <a:lumMod val="20000"/>
                  <a:lumOff val="80000"/>
                </a:schemeClr>
              </a:solidFill>
              <a:ea typeface="Roboto Light"/>
              <a:cs typeface="Roboto Light"/>
            </a:endParaRPr>
          </a:p>
          <a:p>
            <a:r>
              <a:rPr lang="en-US" sz="1900">
                <a:latin typeface="Consolas"/>
                <a:ea typeface="Roboto Light"/>
                <a:cs typeface="Roboto Light"/>
              </a:rPr>
              <a:t>}</a:t>
            </a:r>
            <a:endParaRPr lang="en-US">
              <a:latin typeface="Consolas"/>
              <a:ea typeface="Roboto Light"/>
              <a:cs typeface="Roboto Ligh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00450D-ECC8-2B43-FA34-FCC8F7896DC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pPr>
              <a:spcAft>
                <a:spcPts val="600"/>
              </a:spcAft>
            </a:pPr>
            <a:fld id="{6EE1B353-4058-44C7-8B8C-7EA0B6664E22}" type="slidenum">
              <a:rPr lang="LID4096" smtClean="0"/>
              <a:pPr>
                <a:spcAft>
                  <a:spcPts val="600"/>
                </a:spcAft>
              </a:pPr>
              <a:t>142</a:t>
            </a:fld>
            <a:endParaRPr lang="LID4096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679CA86A-7317-B345-39C1-73D5E9A33E8C}"/>
              </a:ext>
            </a:extLst>
          </p:cNvPr>
          <p:cNvSpPr>
            <a:spLocks noGrp="1"/>
          </p:cNvSpPr>
          <p:nvPr/>
        </p:nvSpPr>
        <p:spPr>
          <a:xfrm>
            <a:off x="6541033" y="72500"/>
            <a:ext cx="4195301" cy="878907"/>
          </a:xfrm>
          <a:prstGeom prst="rect">
            <a:avLst/>
          </a:prstGeom>
        </p:spPr>
        <p:txBody>
          <a:bodyPr vert="horz" lIns="0" tIns="46800" rIns="0" bIns="45720" rtlCol="0" anchor="t">
            <a:normAutofit fontScale="92500" lnSpcReduction="10000"/>
          </a:bodyPr>
          <a:lstStyle>
            <a:lvl1pPr marL="288004" indent="-288004" algn="l" defTabSz="72000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SzPct val="90000"/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504000" indent="-216004" algn="l" defTabSz="72000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2pPr>
            <a:lvl3pPr marL="720000" indent="-216004" algn="l" defTabSz="864017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3pPr>
            <a:lvl4pPr marL="936000" indent="-216004" algn="l" defTabSz="864017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4pPr>
            <a:lvl5pPr marL="1152000" indent="-216004" algn="l" defTabSz="864017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1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5pPr>
            <a:lvl6pPr marL="2376046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8054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40062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72070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tx1"/>
              </a:buClr>
              <a:buNone/>
            </a:pPr>
            <a:r>
              <a:rPr lang="en-US" sz="2500" b="1">
                <a:solidFill>
                  <a:schemeClr val="bg1">
                    <a:lumMod val="20000"/>
                    <a:lumOff val="80000"/>
                  </a:schemeClr>
                </a:solidFill>
                <a:ea typeface="Roboto Light"/>
                <a:cs typeface="Roboto Light"/>
              </a:rPr>
              <a:t>Vector Addition </a:t>
            </a:r>
            <a:endParaRPr lang="en-US" sz="2500" b="1">
              <a:solidFill>
                <a:schemeClr val="bg1">
                  <a:lumMod val="20000"/>
                  <a:lumOff val="80000"/>
                </a:schemeClr>
              </a:solidFill>
            </a:endParaRPr>
          </a:p>
          <a:p>
            <a:pPr marL="0" indent="0">
              <a:buNone/>
            </a:pPr>
            <a:r>
              <a:rPr lang="en-US" sz="2500" b="1">
                <a:solidFill>
                  <a:schemeClr val="bg1">
                    <a:lumMod val="20000"/>
                    <a:lumOff val="80000"/>
                  </a:schemeClr>
                </a:solidFill>
                <a:ea typeface="Roboto Light"/>
                <a:cs typeface="Roboto Light"/>
              </a:rPr>
              <a:t>C[</a:t>
            </a:r>
            <a:r>
              <a:rPr lang="en-US" sz="2500" b="1" err="1">
                <a:solidFill>
                  <a:schemeClr val="bg1">
                    <a:lumMod val="20000"/>
                    <a:lumOff val="80000"/>
                  </a:schemeClr>
                </a:solidFill>
                <a:ea typeface="Roboto Light"/>
                <a:cs typeface="Roboto Light"/>
              </a:rPr>
              <a:t>i</a:t>
            </a:r>
            <a:r>
              <a:rPr lang="en-US" sz="2500" b="1">
                <a:solidFill>
                  <a:schemeClr val="bg1">
                    <a:lumMod val="20000"/>
                    <a:lumOff val="80000"/>
                  </a:schemeClr>
                </a:solidFill>
                <a:ea typeface="Roboto Light"/>
                <a:cs typeface="Roboto Light"/>
              </a:rPr>
              <a:t>]=A[</a:t>
            </a:r>
            <a:r>
              <a:rPr lang="en-US" sz="2500" b="1" err="1">
                <a:solidFill>
                  <a:schemeClr val="bg1">
                    <a:lumMod val="20000"/>
                    <a:lumOff val="80000"/>
                  </a:schemeClr>
                </a:solidFill>
                <a:ea typeface="Roboto Light"/>
                <a:cs typeface="Roboto Light"/>
              </a:rPr>
              <a:t>i</a:t>
            </a:r>
            <a:r>
              <a:rPr lang="en-US" sz="2500" b="1">
                <a:solidFill>
                  <a:schemeClr val="bg1">
                    <a:lumMod val="20000"/>
                    <a:lumOff val="80000"/>
                  </a:schemeClr>
                </a:solidFill>
                <a:ea typeface="Roboto Light"/>
                <a:cs typeface="Roboto Light"/>
              </a:rPr>
              <a:t>]+B[</a:t>
            </a:r>
            <a:r>
              <a:rPr lang="en-US" sz="2500" b="1" err="1">
                <a:solidFill>
                  <a:schemeClr val="bg1">
                    <a:lumMod val="20000"/>
                    <a:lumOff val="80000"/>
                  </a:schemeClr>
                </a:solidFill>
                <a:ea typeface="Roboto Light"/>
                <a:cs typeface="Roboto Light"/>
              </a:rPr>
              <a:t>i</a:t>
            </a:r>
            <a:r>
              <a:rPr lang="en-US" sz="2500" b="1">
                <a:solidFill>
                  <a:schemeClr val="bg1">
                    <a:lumMod val="20000"/>
                    <a:lumOff val="80000"/>
                  </a:schemeClr>
                </a:solidFill>
                <a:ea typeface="Roboto Light"/>
                <a:cs typeface="Roboto Light"/>
              </a:rPr>
              <a:t>]</a:t>
            </a:r>
            <a:endParaRPr lang="en-US" sz="2500" b="1">
              <a:solidFill>
                <a:schemeClr val="bg1">
                  <a:lumMod val="20000"/>
                  <a:lumOff val="80000"/>
                </a:schemeClr>
              </a:solidFill>
            </a:endParaRPr>
          </a:p>
          <a:p>
            <a:pPr marL="287655" indent="-287655">
              <a:buClr>
                <a:schemeClr val="tx1"/>
              </a:buClr>
            </a:pPr>
            <a:endParaRPr lang="en-US" sz="2540"/>
          </a:p>
          <a:p>
            <a:pPr marL="503555" lvl="1" indent="-215900">
              <a:buClr>
                <a:schemeClr val="tx1"/>
              </a:buClr>
            </a:pPr>
            <a:endParaRPr lang="en-US" sz="2540"/>
          </a:p>
          <a:p>
            <a:pPr marL="503555" lvl="1" indent="-215900">
              <a:buClr>
                <a:schemeClr val="tx1"/>
              </a:buClr>
            </a:pPr>
            <a:endParaRPr lang="en-US" sz="2540"/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D5B592B1-A417-1341-3CFF-3745C8412197}"/>
              </a:ext>
            </a:extLst>
          </p:cNvPr>
          <p:cNvSpPr>
            <a:spLocks noGrp="1"/>
          </p:cNvSpPr>
          <p:nvPr/>
        </p:nvSpPr>
        <p:spPr>
          <a:xfrm>
            <a:off x="316504" y="990573"/>
            <a:ext cx="5333710" cy="3219990"/>
          </a:xfrm>
          <a:prstGeom prst="rect">
            <a:avLst/>
          </a:prstGeom>
        </p:spPr>
        <p:txBody>
          <a:bodyPr vert="horz" lIns="0" tIns="46800" rIns="0" bIns="45720" rtlCol="0" anchor="t">
            <a:normAutofit/>
          </a:bodyPr>
          <a:lstStyle>
            <a:lvl1pPr marL="288004" indent="-288004" algn="l" defTabSz="72000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SzPct val="90000"/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504000" indent="-216004" algn="l" defTabSz="72000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2pPr>
            <a:lvl3pPr marL="720000" indent="-216004" algn="l" defTabSz="864017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3pPr>
            <a:lvl4pPr marL="936000" indent="-216004" algn="l" defTabSz="864017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4pPr>
            <a:lvl5pPr marL="1152000" indent="-216004" algn="l" defTabSz="864017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1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5pPr>
            <a:lvl6pPr marL="2376046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8054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40062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72070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000000"/>
              </a:buClr>
              <a:buNone/>
            </a:pPr>
            <a:r>
              <a:rPr lang="en-US" sz="2500" b="1">
                <a:latin typeface="Calibri"/>
                <a:ea typeface="+mn-lt"/>
                <a:cs typeface="+mn-lt"/>
              </a:rPr>
              <a:t>Why</a:t>
            </a:r>
            <a:r>
              <a:rPr lang="en-US" sz="2500">
                <a:latin typeface="Calibri"/>
                <a:ea typeface="+mn-lt"/>
                <a:cs typeface="+mn-lt"/>
              </a:rPr>
              <a:t> </a:t>
            </a:r>
            <a:r>
              <a:rPr lang="en-US" sz="2500" b="1">
                <a:latin typeface="Calibri"/>
                <a:ea typeface="+mn-lt"/>
                <a:cs typeface="+mn-lt"/>
              </a:rPr>
              <a:t>Vector?</a:t>
            </a:r>
            <a:endParaRPr lang="en-US">
              <a:latin typeface="Calibri"/>
            </a:endParaRPr>
          </a:p>
          <a:p>
            <a:pPr marL="503555" lvl="1" indent="-215900"/>
            <a:r>
              <a:rPr lang="en-US" sz="2500">
                <a:ea typeface="+mn-lt"/>
                <a:cs typeface="+mn-lt"/>
              </a:rPr>
              <a:t>Reduce Von-Neumann Bottleneck</a:t>
            </a:r>
            <a:endParaRPr lang="en-US"/>
          </a:p>
          <a:p>
            <a:pPr marL="503555" lvl="1" indent="-215900"/>
            <a:r>
              <a:rPr lang="en-US" sz="2500">
                <a:ea typeface="+mn-lt"/>
                <a:cs typeface="+mn-lt"/>
              </a:rPr>
              <a:t>Higher buffering capabilities</a:t>
            </a:r>
          </a:p>
          <a:p>
            <a:pPr marL="503555" lvl="1" indent="-215900"/>
            <a:r>
              <a:rPr lang="en-US" sz="2500">
                <a:ea typeface="+mn-lt"/>
                <a:cs typeface="+mn-lt"/>
              </a:rPr>
              <a:t>Vector length agnostic, reduced ISA</a:t>
            </a:r>
            <a:endParaRPr lang="en-US"/>
          </a:p>
          <a:p>
            <a:pPr marL="503555" lvl="1" indent="-215900"/>
            <a:endParaRPr lang="en-US" sz="2500">
              <a:cs typeface="Calibri Light"/>
            </a:endParaRPr>
          </a:p>
          <a:p>
            <a:pPr marL="287655" indent="-287655"/>
            <a:endParaRPr lang="en-US" sz="2500"/>
          </a:p>
          <a:p>
            <a:pPr marL="287655" indent="-287655">
              <a:buClr>
                <a:schemeClr val="tx1"/>
              </a:buClr>
            </a:pPr>
            <a:endParaRPr lang="en-US" sz="2540"/>
          </a:p>
          <a:p>
            <a:pPr marL="503555" lvl="1" indent="-215900">
              <a:buClr>
                <a:schemeClr val="tx1"/>
              </a:buClr>
            </a:pPr>
            <a:endParaRPr lang="en-US" sz="2540"/>
          </a:p>
          <a:p>
            <a:pPr marL="503555" lvl="1" indent="-215900">
              <a:buClr>
                <a:schemeClr val="tx1"/>
              </a:buClr>
            </a:pPr>
            <a:endParaRPr lang="en-US" sz="2540"/>
          </a:p>
        </p:txBody>
      </p:sp>
    </p:spTree>
    <p:extLst>
      <p:ext uri="{BB962C8B-B14F-4D97-AF65-F5344CB8AC3E}">
        <p14:creationId xmlns:p14="http://schemas.microsoft.com/office/powerpoint/2010/main" val="4089597775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7E870-4BEC-6B28-9120-FE08C8A94C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0" tIns="0" rIns="0" bIns="0" rtlCol="0" anchor="ctr">
            <a:normAutofit/>
          </a:bodyPr>
          <a:lstStyle/>
          <a:p>
            <a:r>
              <a:rPr lang="en-US" sz="3800">
                <a:ea typeface="+mj-lt"/>
                <a:cs typeface="+mj-lt"/>
              </a:rPr>
              <a:t>Example of vector code</a:t>
            </a:r>
            <a:endParaRPr lang="it-IT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D5127D1-6D6D-1415-4349-BC86719222E9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 vert="horz" lIns="468000" tIns="252000" rIns="0" bIns="45720" rtlCol="0" anchor="t">
            <a:noAutofit/>
          </a:bodyPr>
          <a:lstStyle/>
          <a:p>
            <a:r>
              <a:rPr lang="en-US" sz="1900">
                <a:solidFill>
                  <a:schemeClr val="bg1">
                    <a:lumMod val="20000"/>
                    <a:lumOff val="80000"/>
                  </a:schemeClr>
                </a:solidFill>
              </a:rPr>
              <a:t>// Scalar code</a:t>
            </a:r>
            <a:endParaRPr lang="en-US" sz="1900"/>
          </a:p>
          <a:p>
            <a:r>
              <a:rPr lang="en-US" sz="1900">
                <a:solidFill>
                  <a:schemeClr val="accent1">
                    <a:lumMod val="60000"/>
                    <a:lumOff val="40000"/>
                  </a:schemeClr>
                </a:solidFill>
                <a:latin typeface="Consolas"/>
                <a:ea typeface="Roboto Light"/>
                <a:cs typeface="Roboto Light"/>
              </a:rPr>
              <a:t>for </a:t>
            </a:r>
            <a:r>
              <a:rPr lang="en-US" sz="1900">
                <a:latin typeface="Consolas"/>
                <a:ea typeface="Roboto Light"/>
                <a:cs typeface="Roboto Light"/>
              </a:rPr>
              <a:t>(</a:t>
            </a:r>
            <a:r>
              <a:rPr lang="en-US" sz="1900">
                <a:solidFill>
                  <a:schemeClr val="accent2">
                    <a:lumMod val="20000"/>
                    <a:lumOff val="80000"/>
                  </a:schemeClr>
                </a:solidFill>
                <a:latin typeface="Consolas"/>
                <a:ea typeface="Roboto Light"/>
                <a:cs typeface="Roboto Light"/>
              </a:rPr>
              <a:t>int </a:t>
            </a:r>
            <a:r>
              <a:rPr lang="en-US" sz="1900" err="1">
                <a:latin typeface="Consolas"/>
                <a:ea typeface="Roboto Light"/>
                <a:cs typeface="Roboto Light"/>
              </a:rPr>
              <a:t>i</a:t>
            </a:r>
            <a:r>
              <a:rPr lang="en-US" sz="1900">
                <a:latin typeface="Consolas"/>
                <a:ea typeface="Roboto Light"/>
                <a:cs typeface="Roboto Light"/>
              </a:rPr>
              <a:t> = N; </a:t>
            </a:r>
            <a:r>
              <a:rPr lang="en-US" sz="1900" err="1">
                <a:latin typeface="Consolas"/>
                <a:ea typeface="Roboto Light"/>
                <a:cs typeface="Roboto Light"/>
              </a:rPr>
              <a:t>i</a:t>
            </a:r>
            <a:r>
              <a:rPr lang="en-US" sz="1900">
                <a:latin typeface="Consolas"/>
                <a:ea typeface="Roboto Light"/>
                <a:cs typeface="Roboto Light"/>
              </a:rPr>
              <a:t> &gt; 0; --</a:t>
            </a:r>
            <a:r>
              <a:rPr lang="en-US" sz="1900" err="1">
                <a:latin typeface="Consolas"/>
                <a:ea typeface="Roboto Light"/>
                <a:cs typeface="Roboto Light"/>
              </a:rPr>
              <a:t>i</a:t>
            </a:r>
            <a:r>
              <a:rPr lang="en-US" sz="1900">
                <a:latin typeface="Consolas"/>
                <a:ea typeface="Roboto Light"/>
                <a:cs typeface="Roboto Light"/>
              </a:rPr>
              <a:t>) {</a:t>
            </a:r>
          </a:p>
          <a:p>
            <a:r>
              <a:rPr lang="en-US" sz="1900" b="1">
                <a:latin typeface="Consolas"/>
                <a:ea typeface="Roboto Light"/>
                <a:cs typeface="Roboto Light"/>
              </a:rPr>
              <a:t>  </a:t>
            </a:r>
            <a:r>
              <a:rPr lang="en-US" sz="1900" b="1" err="1">
                <a:solidFill>
                  <a:schemeClr val="accent5">
                    <a:lumMod val="20000"/>
                    <a:lumOff val="80000"/>
                  </a:schemeClr>
                </a:solidFill>
                <a:latin typeface="Consolas"/>
                <a:ea typeface="Roboto Light"/>
                <a:cs typeface="Roboto Light"/>
              </a:rPr>
              <a:t>ld</a:t>
            </a:r>
            <a:r>
              <a:rPr lang="en-US" sz="1900" b="1">
                <a:solidFill>
                  <a:schemeClr val="accent5">
                    <a:lumMod val="20000"/>
                    <a:lumOff val="80000"/>
                  </a:schemeClr>
                </a:solidFill>
                <a:latin typeface="Consolas"/>
                <a:ea typeface="Roboto Light"/>
                <a:cs typeface="Roboto Light"/>
              </a:rPr>
              <a:t> </a:t>
            </a:r>
            <a:r>
              <a:rPr lang="en-US" sz="1900" b="1">
                <a:latin typeface="Consolas"/>
                <a:ea typeface="Roboto Light"/>
                <a:cs typeface="Roboto Light"/>
              </a:rPr>
              <a:t>a</a:t>
            </a:r>
            <a:endParaRPr lang="en-US" sz="1900">
              <a:latin typeface="Consolas"/>
              <a:ea typeface="Roboto Light"/>
              <a:cs typeface="Roboto Light"/>
            </a:endParaRPr>
          </a:p>
          <a:p>
            <a:r>
              <a:rPr lang="en-US" sz="1900" b="1">
                <a:latin typeface="Consolas"/>
                <a:ea typeface="Roboto Light"/>
                <a:cs typeface="Roboto Light"/>
              </a:rPr>
              <a:t>  </a:t>
            </a:r>
            <a:r>
              <a:rPr lang="en-US" sz="1900" b="1" err="1">
                <a:solidFill>
                  <a:schemeClr val="accent5">
                    <a:lumMod val="20000"/>
                    <a:lumOff val="80000"/>
                  </a:schemeClr>
                </a:solidFill>
                <a:latin typeface="Consolas"/>
                <a:ea typeface="Roboto Light"/>
                <a:cs typeface="Roboto Light"/>
              </a:rPr>
              <a:t>ld</a:t>
            </a:r>
            <a:r>
              <a:rPr lang="en-US" sz="1900" b="1">
                <a:solidFill>
                  <a:schemeClr val="accent5">
                    <a:lumMod val="20000"/>
                    <a:lumOff val="80000"/>
                  </a:schemeClr>
                </a:solidFill>
                <a:latin typeface="Consolas"/>
                <a:ea typeface="Roboto Light"/>
                <a:cs typeface="Roboto Light"/>
              </a:rPr>
              <a:t> </a:t>
            </a:r>
            <a:r>
              <a:rPr lang="en-US" sz="1900" b="1">
                <a:latin typeface="Consolas"/>
                <a:ea typeface="Roboto Light"/>
                <a:cs typeface="Roboto Light"/>
              </a:rPr>
              <a:t>b</a:t>
            </a:r>
            <a:endParaRPr lang="en-US" sz="1900">
              <a:latin typeface="Consolas"/>
              <a:ea typeface="Roboto Light"/>
              <a:cs typeface="Roboto Light"/>
            </a:endParaRPr>
          </a:p>
          <a:p>
            <a:r>
              <a:rPr lang="en-US" sz="1900" b="1">
                <a:latin typeface="Consolas"/>
                <a:ea typeface="Roboto Light"/>
                <a:cs typeface="Roboto Light"/>
              </a:rPr>
              <a:t>  </a:t>
            </a:r>
            <a:r>
              <a:rPr lang="en-US" sz="1900" b="1">
                <a:solidFill>
                  <a:schemeClr val="accent5">
                    <a:lumMod val="20000"/>
                    <a:lumOff val="80000"/>
                  </a:schemeClr>
                </a:solidFill>
                <a:latin typeface="Consolas"/>
                <a:ea typeface="Roboto Light"/>
                <a:cs typeface="Roboto Light"/>
              </a:rPr>
              <a:t>add</a:t>
            </a:r>
            <a:r>
              <a:rPr lang="en-US" sz="1900" b="1">
                <a:latin typeface="Consolas"/>
                <a:ea typeface="Roboto Light"/>
                <a:cs typeface="Roboto Light"/>
              </a:rPr>
              <a:t>(c, a,</a:t>
            </a:r>
            <a:r>
              <a:rPr lang="en-US" sz="1900" b="1">
                <a:solidFill>
                  <a:schemeClr val="accent5">
                    <a:lumMod val="20000"/>
                    <a:lumOff val="80000"/>
                  </a:schemeClr>
                </a:solidFill>
                <a:latin typeface="Consolas"/>
                <a:ea typeface="Roboto Light"/>
                <a:cs typeface="Roboto Light"/>
              </a:rPr>
              <a:t> </a:t>
            </a:r>
            <a:r>
              <a:rPr lang="en-US" sz="1900" b="1">
                <a:latin typeface="Consolas"/>
                <a:ea typeface="Roboto Light"/>
                <a:cs typeface="Roboto Light"/>
              </a:rPr>
              <a:t>b)</a:t>
            </a:r>
            <a:endParaRPr lang="en-US" sz="1900">
              <a:latin typeface="Consolas"/>
              <a:ea typeface="Roboto Light"/>
              <a:cs typeface="Roboto Light"/>
            </a:endParaRPr>
          </a:p>
          <a:p>
            <a:r>
              <a:rPr lang="en-US" sz="1900" b="1">
                <a:latin typeface="Consolas"/>
                <a:ea typeface="Roboto Light"/>
                <a:cs typeface="Roboto Light"/>
              </a:rPr>
              <a:t>  </a:t>
            </a:r>
            <a:r>
              <a:rPr lang="en-US" sz="1900" b="1" err="1">
                <a:solidFill>
                  <a:schemeClr val="accent5">
                    <a:lumMod val="20000"/>
                    <a:lumOff val="80000"/>
                  </a:schemeClr>
                </a:solidFill>
                <a:latin typeface="Consolas"/>
                <a:ea typeface="Roboto Light"/>
                <a:cs typeface="Roboto Light"/>
              </a:rPr>
              <a:t>st</a:t>
            </a:r>
            <a:r>
              <a:rPr lang="en-US" sz="1900" b="1">
                <a:solidFill>
                  <a:schemeClr val="accent5">
                    <a:lumMod val="20000"/>
                    <a:lumOff val="80000"/>
                  </a:schemeClr>
                </a:solidFill>
                <a:latin typeface="Consolas"/>
                <a:ea typeface="Roboto Light"/>
                <a:cs typeface="Roboto Light"/>
              </a:rPr>
              <a:t> </a:t>
            </a:r>
            <a:r>
              <a:rPr lang="en-US" sz="1900" b="1">
                <a:latin typeface="Consolas"/>
                <a:ea typeface="Roboto Light"/>
                <a:cs typeface="Roboto Light"/>
              </a:rPr>
              <a:t>c</a:t>
            </a:r>
            <a:endParaRPr lang="en-US" sz="1900">
              <a:latin typeface="Consolas"/>
              <a:ea typeface="Roboto Light"/>
              <a:cs typeface="Roboto Light"/>
            </a:endParaRPr>
          </a:p>
          <a:p>
            <a:r>
              <a:rPr lang="en-US" sz="1900">
                <a:solidFill>
                  <a:schemeClr val="bg1">
                    <a:lumMod val="20000"/>
                    <a:lumOff val="80000"/>
                  </a:schemeClr>
                </a:solidFill>
                <a:latin typeface="Consolas"/>
                <a:ea typeface="Roboto Light"/>
                <a:cs typeface="Roboto Light"/>
              </a:rPr>
              <a:t>  // bump pointers</a:t>
            </a:r>
          </a:p>
          <a:p>
            <a:r>
              <a:rPr lang="en-US" sz="1900">
                <a:latin typeface="Consolas"/>
                <a:ea typeface="Roboto Light"/>
                <a:cs typeface="Roboto Light"/>
              </a:rPr>
              <a:t>}</a:t>
            </a:r>
          </a:p>
          <a:p>
            <a:br>
              <a:rPr lang="en-US" sz="1900"/>
            </a:br>
            <a:endParaRPr lang="en-US" sz="1900"/>
          </a:p>
          <a:p>
            <a:r>
              <a:rPr lang="en-US" sz="1900">
                <a:solidFill>
                  <a:schemeClr val="bg1">
                    <a:lumMod val="20000"/>
                    <a:lumOff val="80000"/>
                  </a:schemeClr>
                </a:solidFill>
              </a:rPr>
              <a:t>// Vector code</a:t>
            </a:r>
            <a:endParaRPr lang="en-US" sz="1900"/>
          </a:p>
          <a:p>
            <a:r>
              <a:rPr lang="en-US" sz="1900">
                <a:solidFill>
                  <a:schemeClr val="accent1">
                    <a:lumMod val="60000"/>
                    <a:lumOff val="40000"/>
                  </a:schemeClr>
                </a:solidFill>
              </a:rPr>
              <a:t>for </a:t>
            </a:r>
            <a:r>
              <a:rPr lang="en-US" sz="1900"/>
              <a:t>(</a:t>
            </a:r>
            <a:r>
              <a:rPr lang="en-US" sz="1900">
                <a:solidFill>
                  <a:schemeClr val="accent2">
                    <a:lumMod val="20000"/>
                    <a:lumOff val="80000"/>
                  </a:schemeClr>
                </a:solidFill>
              </a:rPr>
              <a:t>int </a:t>
            </a:r>
            <a:r>
              <a:rPr lang="en-US" sz="1900" err="1"/>
              <a:t>vl</a:t>
            </a:r>
            <a:r>
              <a:rPr lang="en-US" sz="1900"/>
              <a:t> = </a:t>
            </a:r>
            <a:r>
              <a:rPr lang="en-US" sz="1900" err="1"/>
              <a:t>get_vl</a:t>
            </a:r>
            <a:r>
              <a:rPr lang="en-US" sz="1900"/>
              <a:t>(N); N &gt; 0; N -= </a:t>
            </a:r>
            <a:r>
              <a:rPr lang="en-US" sz="1900" err="1"/>
              <a:t>vl</a:t>
            </a:r>
            <a:r>
              <a:rPr lang="en-US" sz="1900"/>
              <a:t>) {</a:t>
            </a:r>
          </a:p>
          <a:p>
            <a:r>
              <a:rPr lang="en-US" sz="1900" b="1">
                <a:latin typeface="Consolas"/>
                <a:ea typeface="Roboto Light"/>
                <a:cs typeface="Roboto Light"/>
              </a:rPr>
              <a:t>  </a:t>
            </a:r>
            <a:r>
              <a:rPr lang="en-US" sz="1900" b="1" err="1">
                <a:solidFill>
                  <a:schemeClr val="accent5">
                    <a:lumMod val="20000"/>
                    <a:lumOff val="80000"/>
                  </a:schemeClr>
                </a:solidFill>
                <a:latin typeface="Consolas"/>
                <a:ea typeface="Roboto Light"/>
                <a:cs typeface="Roboto Light"/>
              </a:rPr>
              <a:t>vld</a:t>
            </a:r>
            <a:r>
              <a:rPr lang="en-US" sz="1900" b="1">
                <a:solidFill>
                  <a:schemeClr val="accent5">
                    <a:lumMod val="20000"/>
                    <a:lumOff val="80000"/>
                  </a:schemeClr>
                </a:solidFill>
                <a:latin typeface="Consolas"/>
                <a:ea typeface="Roboto Light"/>
                <a:cs typeface="Roboto Light"/>
              </a:rPr>
              <a:t> </a:t>
            </a:r>
            <a:r>
              <a:rPr lang="en-US" sz="1900" b="1" err="1">
                <a:latin typeface="Consolas"/>
                <a:ea typeface="Roboto Light"/>
                <a:cs typeface="Roboto Light"/>
              </a:rPr>
              <a:t>va</a:t>
            </a:r>
            <a:endParaRPr lang="en-US" sz="1900">
              <a:latin typeface="Consolas"/>
              <a:ea typeface="Roboto Light"/>
              <a:cs typeface="Roboto Light"/>
            </a:endParaRPr>
          </a:p>
          <a:p>
            <a:r>
              <a:rPr lang="en-US" sz="1900" b="1">
                <a:latin typeface="Consolas"/>
                <a:ea typeface="Roboto Light"/>
                <a:cs typeface="Roboto Light"/>
              </a:rPr>
              <a:t>  </a:t>
            </a:r>
            <a:r>
              <a:rPr lang="en-US" sz="1900" b="1" err="1">
                <a:solidFill>
                  <a:schemeClr val="accent5">
                    <a:lumMod val="20000"/>
                    <a:lumOff val="80000"/>
                  </a:schemeClr>
                </a:solidFill>
                <a:latin typeface="Consolas"/>
                <a:ea typeface="Roboto Light"/>
                <a:cs typeface="Roboto Light"/>
              </a:rPr>
              <a:t>vld</a:t>
            </a:r>
            <a:r>
              <a:rPr lang="en-US" sz="1900" b="1">
                <a:solidFill>
                  <a:schemeClr val="accent5">
                    <a:lumMod val="20000"/>
                    <a:lumOff val="80000"/>
                  </a:schemeClr>
                </a:solidFill>
                <a:latin typeface="Consolas"/>
                <a:ea typeface="Roboto Light"/>
                <a:cs typeface="Roboto Light"/>
              </a:rPr>
              <a:t> </a:t>
            </a:r>
            <a:r>
              <a:rPr lang="en-US" sz="1900" b="1" err="1">
                <a:latin typeface="Consolas"/>
                <a:ea typeface="Roboto Light"/>
                <a:cs typeface="Roboto Light"/>
              </a:rPr>
              <a:t>vb</a:t>
            </a:r>
            <a:endParaRPr lang="en-US" sz="1900">
              <a:latin typeface="Consolas"/>
              <a:ea typeface="Roboto Light"/>
              <a:cs typeface="Roboto Light"/>
            </a:endParaRPr>
          </a:p>
          <a:p>
            <a:r>
              <a:rPr lang="en-US" sz="1900" b="1">
                <a:latin typeface="Consolas"/>
                <a:ea typeface="Roboto Light"/>
                <a:cs typeface="Roboto Light"/>
              </a:rPr>
              <a:t>  </a:t>
            </a:r>
            <a:r>
              <a:rPr lang="en-US" sz="1900" b="1" err="1">
                <a:solidFill>
                  <a:schemeClr val="accent5">
                    <a:lumMod val="20000"/>
                    <a:lumOff val="80000"/>
                  </a:schemeClr>
                </a:solidFill>
                <a:latin typeface="Consolas"/>
                <a:ea typeface="Roboto Light"/>
                <a:cs typeface="Roboto Light"/>
              </a:rPr>
              <a:t>vadd</a:t>
            </a:r>
            <a:r>
              <a:rPr lang="en-US" sz="1900" b="1">
                <a:latin typeface="Consolas"/>
                <a:ea typeface="Roboto Light"/>
                <a:cs typeface="Roboto Light"/>
              </a:rPr>
              <a:t>(</a:t>
            </a:r>
            <a:r>
              <a:rPr lang="en-US" sz="1900" b="1" err="1">
                <a:latin typeface="Consolas"/>
                <a:ea typeface="Roboto Light"/>
                <a:cs typeface="Roboto Light"/>
              </a:rPr>
              <a:t>vc</a:t>
            </a:r>
            <a:r>
              <a:rPr lang="en-US" sz="1900" b="1">
                <a:latin typeface="Consolas"/>
                <a:ea typeface="Roboto Light"/>
                <a:cs typeface="Roboto Light"/>
              </a:rPr>
              <a:t>, </a:t>
            </a:r>
            <a:r>
              <a:rPr lang="en-US" sz="1900" b="1" err="1">
                <a:latin typeface="Consolas"/>
                <a:ea typeface="Roboto Light"/>
                <a:cs typeface="Roboto Light"/>
              </a:rPr>
              <a:t>va</a:t>
            </a:r>
            <a:r>
              <a:rPr lang="en-US" sz="1900" b="1">
                <a:latin typeface="Consolas"/>
                <a:ea typeface="Roboto Light"/>
                <a:cs typeface="Roboto Light"/>
              </a:rPr>
              <a:t>, </a:t>
            </a:r>
            <a:r>
              <a:rPr lang="en-US" sz="1900" b="1" err="1">
                <a:latin typeface="Consolas"/>
                <a:ea typeface="Roboto Light"/>
                <a:cs typeface="Roboto Light"/>
              </a:rPr>
              <a:t>vb</a:t>
            </a:r>
            <a:r>
              <a:rPr lang="en-US" sz="1900" b="1">
                <a:latin typeface="Consolas"/>
                <a:ea typeface="Roboto Light"/>
                <a:cs typeface="Roboto Light"/>
              </a:rPr>
              <a:t>)</a:t>
            </a:r>
            <a:endParaRPr lang="en-US" sz="1900">
              <a:latin typeface="Consolas"/>
              <a:ea typeface="Roboto Light"/>
              <a:cs typeface="Roboto Light"/>
            </a:endParaRPr>
          </a:p>
          <a:p>
            <a:r>
              <a:rPr lang="en-US" sz="1900" b="1">
                <a:latin typeface="Consolas"/>
                <a:ea typeface="Roboto Light"/>
                <a:cs typeface="Roboto Light"/>
              </a:rPr>
              <a:t>  </a:t>
            </a:r>
            <a:r>
              <a:rPr lang="en-US" sz="1900" b="1" err="1">
                <a:solidFill>
                  <a:schemeClr val="accent5">
                    <a:lumMod val="20000"/>
                    <a:lumOff val="80000"/>
                  </a:schemeClr>
                </a:solidFill>
                <a:latin typeface="Consolas"/>
                <a:ea typeface="Roboto Light"/>
                <a:cs typeface="Roboto Light"/>
              </a:rPr>
              <a:t>vst</a:t>
            </a:r>
            <a:r>
              <a:rPr lang="en-US" sz="1900" b="1">
                <a:solidFill>
                  <a:schemeClr val="accent5">
                    <a:lumMod val="20000"/>
                    <a:lumOff val="80000"/>
                  </a:schemeClr>
                </a:solidFill>
                <a:latin typeface="Consolas"/>
                <a:ea typeface="Roboto Light"/>
                <a:cs typeface="Roboto Light"/>
              </a:rPr>
              <a:t> </a:t>
            </a:r>
            <a:r>
              <a:rPr lang="en-US" sz="1900" b="1" err="1">
                <a:latin typeface="Consolas"/>
                <a:ea typeface="Roboto Light"/>
                <a:cs typeface="Roboto Light"/>
              </a:rPr>
              <a:t>vc</a:t>
            </a:r>
            <a:endParaRPr lang="en-US" sz="1900">
              <a:latin typeface="Consolas"/>
              <a:ea typeface="Roboto Light"/>
              <a:cs typeface="Roboto Light"/>
            </a:endParaRPr>
          </a:p>
          <a:p>
            <a:r>
              <a:rPr lang="en-US" sz="1900">
                <a:solidFill>
                  <a:schemeClr val="bg1">
                    <a:lumMod val="20000"/>
                    <a:lumOff val="80000"/>
                  </a:schemeClr>
                </a:solidFill>
              </a:rPr>
              <a:t>  // bump pointers and get </a:t>
            </a:r>
            <a:r>
              <a:rPr lang="en-US" sz="1900" err="1">
                <a:solidFill>
                  <a:schemeClr val="bg1">
                    <a:lumMod val="20000"/>
                    <a:lumOff val="80000"/>
                  </a:schemeClr>
                </a:solidFill>
              </a:rPr>
              <a:t>vl</a:t>
            </a:r>
            <a:endParaRPr lang="en-US" sz="1900"/>
          </a:p>
          <a:p>
            <a:r>
              <a:rPr lang="en-US" sz="1900"/>
              <a:t>}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00450D-ECC8-2B43-FA34-FCC8F7896DC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pPr>
              <a:spcAft>
                <a:spcPts val="600"/>
              </a:spcAft>
            </a:pPr>
            <a:fld id="{6EE1B353-4058-44C7-8B8C-7EA0B6664E22}" type="slidenum">
              <a:rPr lang="LID4096" smtClean="0"/>
              <a:pPr>
                <a:spcAft>
                  <a:spcPts val="600"/>
                </a:spcAft>
              </a:pPr>
              <a:t>143</a:t>
            </a:fld>
            <a:endParaRPr lang="LID4096"/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EA4A2ACD-2D10-757C-351E-CDACC2E833B5}"/>
              </a:ext>
            </a:extLst>
          </p:cNvPr>
          <p:cNvSpPr>
            <a:spLocks noGrp="1"/>
          </p:cNvSpPr>
          <p:nvPr/>
        </p:nvSpPr>
        <p:spPr>
          <a:xfrm>
            <a:off x="316504" y="990573"/>
            <a:ext cx="5333710" cy="3219990"/>
          </a:xfrm>
          <a:prstGeom prst="rect">
            <a:avLst/>
          </a:prstGeom>
        </p:spPr>
        <p:txBody>
          <a:bodyPr vert="horz" lIns="0" tIns="46800" rIns="0" bIns="45720" rtlCol="0" anchor="t">
            <a:normAutofit/>
          </a:bodyPr>
          <a:lstStyle>
            <a:lvl1pPr marL="288004" indent="-288004" algn="l" defTabSz="72000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SzPct val="90000"/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504000" indent="-216004" algn="l" defTabSz="72000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2pPr>
            <a:lvl3pPr marL="720000" indent="-216004" algn="l" defTabSz="864017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3pPr>
            <a:lvl4pPr marL="936000" indent="-216004" algn="l" defTabSz="864017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4pPr>
            <a:lvl5pPr marL="1152000" indent="-216004" algn="l" defTabSz="864017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1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5pPr>
            <a:lvl6pPr marL="2376046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8054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40062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72070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000000"/>
              </a:buClr>
              <a:buNone/>
            </a:pPr>
            <a:r>
              <a:rPr lang="en-US" sz="2500" b="1">
                <a:latin typeface="Calibri"/>
                <a:ea typeface="+mn-lt"/>
                <a:cs typeface="+mn-lt"/>
              </a:rPr>
              <a:t>Why</a:t>
            </a:r>
            <a:r>
              <a:rPr lang="en-US" sz="2500">
                <a:latin typeface="Calibri"/>
                <a:ea typeface="+mn-lt"/>
                <a:cs typeface="+mn-lt"/>
              </a:rPr>
              <a:t> </a:t>
            </a:r>
            <a:r>
              <a:rPr lang="en-US" sz="2500" b="1">
                <a:latin typeface="Calibri"/>
                <a:ea typeface="+mn-lt"/>
                <a:cs typeface="+mn-lt"/>
              </a:rPr>
              <a:t>Vector?</a:t>
            </a:r>
            <a:endParaRPr lang="en-US">
              <a:latin typeface="Calibri"/>
            </a:endParaRPr>
          </a:p>
          <a:p>
            <a:pPr marL="503555" lvl="1" indent="-215900"/>
            <a:r>
              <a:rPr lang="en-US" sz="2500">
                <a:ea typeface="+mn-lt"/>
                <a:cs typeface="+mn-lt"/>
              </a:rPr>
              <a:t>Reduce Von-Neumann Bottleneck</a:t>
            </a:r>
            <a:endParaRPr lang="en-US"/>
          </a:p>
          <a:p>
            <a:pPr marL="503555" lvl="1" indent="-215900"/>
            <a:r>
              <a:rPr lang="en-US" sz="2500">
                <a:ea typeface="+mn-lt"/>
                <a:cs typeface="+mn-lt"/>
              </a:rPr>
              <a:t>Higher buffering capabilities</a:t>
            </a:r>
          </a:p>
          <a:p>
            <a:pPr marL="503555" lvl="1" indent="-215900"/>
            <a:r>
              <a:rPr lang="en-US" sz="2500">
                <a:ea typeface="+mn-lt"/>
                <a:cs typeface="+mn-lt"/>
              </a:rPr>
              <a:t>Vector length agnostic, reduced ISA</a:t>
            </a:r>
            <a:endParaRPr lang="en-US"/>
          </a:p>
          <a:p>
            <a:pPr marL="503555" lvl="1" indent="-215900"/>
            <a:endParaRPr lang="en-US" sz="2500">
              <a:cs typeface="Calibri Light"/>
            </a:endParaRPr>
          </a:p>
          <a:p>
            <a:pPr marL="287655" indent="-287655"/>
            <a:endParaRPr lang="en-US" sz="2500"/>
          </a:p>
          <a:p>
            <a:pPr marL="287655" indent="-287655">
              <a:buClr>
                <a:schemeClr val="tx1"/>
              </a:buClr>
            </a:pPr>
            <a:endParaRPr lang="en-US" sz="2540"/>
          </a:p>
          <a:p>
            <a:pPr marL="503555" lvl="1" indent="-215900">
              <a:buClr>
                <a:schemeClr val="tx1"/>
              </a:buClr>
            </a:pPr>
            <a:endParaRPr lang="en-US" sz="2540"/>
          </a:p>
          <a:p>
            <a:pPr marL="503555" lvl="1" indent="-215900">
              <a:buClr>
                <a:schemeClr val="tx1"/>
              </a:buClr>
            </a:pPr>
            <a:endParaRPr lang="en-US" sz="2540"/>
          </a:p>
        </p:txBody>
      </p:sp>
      <p:sp>
        <p:nvSpPr>
          <p:cNvPr id="7" name="Content Placeholder 15">
            <a:extLst>
              <a:ext uri="{FF2B5EF4-FFF2-40B4-BE49-F238E27FC236}">
                <a16:creationId xmlns:a16="http://schemas.microsoft.com/office/drawing/2014/main" id="{D652E67B-2AF3-3263-58F2-09CB1E55A97B}"/>
              </a:ext>
            </a:extLst>
          </p:cNvPr>
          <p:cNvSpPr txBox="1">
            <a:spLocks/>
          </p:cNvSpPr>
          <p:nvPr/>
        </p:nvSpPr>
        <p:spPr>
          <a:xfrm>
            <a:off x="6248400" y="1142973"/>
            <a:ext cx="6102077" cy="5524351"/>
          </a:xfrm>
          <a:prstGeom prst="rect">
            <a:avLst/>
          </a:prstGeom>
        </p:spPr>
        <p:txBody>
          <a:bodyPr vert="horz" lIns="468000" tIns="252000" rIns="0" bIns="45720" rtlCol="0" anchor="t">
            <a:noAutofit/>
          </a:bodyPr>
          <a:lstStyle>
            <a:lvl1pPr marL="0" indent="0" algn="l" defTabSz="761976" rtl="0" eaLnBrk="1" latinLnBrk="0" hangingPunct="1">
              <a:lnSpc>
                <a:spcPts val="1058"/>
              </a:lnSpc>
              <a:spcBef>
                <a:spcPts val="1270"/>
              </a:spcBef>
              <a:buClr>
                <a:schemeClr val="tx1"/>
              </a:buClr>
              <a:buSzPct val="90000"/>
              <a:buFont typeface="Arial" panose="020B0604020202020204" pitchFamily="34" charset="0"/>
              <a:buNone/>
              <a:defRPr sz="1905" b="0" i="0" kern="1200">
                <a:solidFill>
                  <a:schemeClr val="bg2"/>
                </a:solidFill>
                <a:latin typeface="Consolas" panose="020B0609020204030204" pitchFamily="49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533383" indent="-228597" algn="l" defTabSz="761976" rtl="0" eaLnBrk="1" latinLnBrk="0" hangingPunct="1">
              <a:lnSpc>
                <a:spcPct val="100000"/>
              </a:lnSpc>
              <a:spcBef>
                <a:spcPts val="635"/>
              </a:spcBef>
              <a:buClr>
                <a:schemeClr val="tx1"/>
              </a:buClr>
              <a:buSzPct val="90000"/>
              <a:buFont typeface="Arial" panose="020B0604020202020204" pitchFamily="34" charset="0"/>
              <a:buChar char="•"/>
              <a:defRPr sz="2117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2pPr>
            <a:lvl3pPr marL="761976" indent="-228597" algn="l" defTabSz="914389" rtl="0" eaLnBrk="1" latinLnBrk="0" hangingPunct="1">
              <a:lnSpc>
                <a:spcPct val="100000"/>
              </a:lnSpc>
              <a:spcBef>
                <a:spcPts val="635"/>
              </a:spcBef>
              <a:buClr>
                <a:schemeClr val="tx1"/>
              </a:buClr>
              <a:buSzPct val="90000"/>
              <a:buFont typeface="Arial" panose="020B0604020202020204" pitchFamily="34" charset="0"/>
              <a:buChar char="•"/>
              <a:defRPr sz="1905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3pPr>
            <a:lvl4pPr marL="990569" indent="-228597" algn="l" defTabSz="914389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SzPct val="90000"/>
              <a:buFont typeface="Arial" panose="020B0604020202020204" pitchFamily="34" charset="0"/>
              <a:buChar char="•"/>
              <a:defRPr sz="127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4pPr>
            <a:lvl5pPr marL="1219162" indent="-228597" algn="l" defTabSz="914389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SzPct val="90000"/>
              <a:buFont typeface="Arial" panose="020B0604020202020204" pitchFamily="34" charset="0"/>
              <a:buChar char="•"/>
              <a:defRPr sz="1164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5pPr>
            <a:lvl6pPr marL="2514569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64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58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52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900">
              <a:solidFill>
                <a:schemeClr val="bg1">
                  <a:lumMod val="20000"/>
                  <a:lumOff val="80000"/>
                </a:schemeClr>
              </a:solidFill>
              <a:latin typeface="Consolas"/>
              <a:ea typeface="Roboto Light"/>
              <a:cs typeface="Roboto Light"/>
            </a:endParaRP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693DC0B2-5287-499C-BB4C-840D945E0DCA}"/>
              </a:ext>
            </a:extLst>
          </p:cNvPr>
          <p:cNvSpPr>
            <a:spLocks noGrp="1"/>
          </p:cNvSpPr>
          <p:nvPr/>
        </p:nvSpPr>
        <p:spPr>
          <a:xfrm>
            <a:off x="9346423" y="4740865"/>
            <a:ext cx="1318781" cy="1027857"/>
          </a:xfrm>
          <a:prstGeom prst="rect">
            <a:avLst/>
          </a:prstGeom>
        </p:spPr>
        <p:txBody>
          <a:bodyPr vert="horz" lIns="0" tIns="46800" rIns="0" bIns="45720" rtlCol="0" anchor="t">
            <a:normAutofit fontScale="92500" lnSpcReduction="20000"/>
          </a:bodyPr>
          <a:lstStyle>
            <a:lvl1pPr marL="288004" indent="-288004" algn="l" defTabSz="72000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SzPct val="90000"/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504000" indent="-216004" algn="l" defTabSz="72000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2pPr>
            <a:lvl3pPr marL="720000" indent="-216004" algn="l" defTabSz="864017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3pPr>
            <a:lvl4pPr marL="936000" indent="-216004" algn="l" defTabSz="864017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4pPr>
            <a:lvl5pPr marL="1152000" indent="-216004" algn="l" defTabSz="864017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1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5pPr>
            <a:lvl6pPr marL="2376046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8054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40062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72070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>
                <a:solidFill>
                  <a:schemeClr val="accent6">
                    <a:lumMod val="60000"/>
                    <a:lumOff val="40000"/>
                  </a:schemeClr>
                </a:solidFill>
              </a:rPr>
              <a:t>2N/</a:t>
            </a:r>
            <a:r>
              <a:rPr lang="en-US" sz="1800" b="1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vl</a:t>
            </a:r>
            <a:r>
              <a:rPr lang="en-US" sz="1800" b="1">
                <a:solidFill>
                  <a:schemeClr val="accent6">
                    <a:lumMod val="60000"/>
                    <a:lumOff val="40000"/>
                  </a:schemeClr>
                </a:solidFill>
              </a:rPr>
              <a:t> loads</a:t>
            </a:r>
          </a:p>
          <a:p>
            <a:pPr marL="0" indent="0">
              <a:buNone/>
            </a:pPr>
            <a:r>
              <a:rPr lang="en-US" sz="1800" b="1">
                <a:solidFill>
                  <a:schemeClr val="accent6">
                    <a:lumMod val="60000"/>
                    <a:lumOff val="40000"/>
                  </a:schemeClr>
                </a:solidFill>
              </a:rPr>
              <a:t>N/</a:t>
            </a:r>
            <a:r>
              <a:rPr lang="en-US" sz="1800" b="1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vl</a:t>
            </a:r>
            <a:r>
              <a:rPr lang="en-US" sz="1800" b="1">
                <a:solidFill>
                  <a:schemeClr val="accent6">
                    <a:lumMod val="60000"/>
                    <a:lumOff val="40000"/>
                  </a:schemeClr>
                </a:solidFill>
              </a:rPr>
              <a:t> add</a:t>
            </a:r>
          </a:p>
          <a:p>
            <a:pPr marL="0" indent="0">
              <a:buNone/>
            </a:pPr>
            <a:r>
              <a:rPr lang="en-US" sz="1800" b="1">
                <a:solidFill>
                  <a:schemeClr val="accent6">
                    <a:lumMod val="60000"/>
                    <a:lumOff val="40000"/>
                  </a:schemeClr>
                </a:solidFill>
              </a:rPr>
              <a:t>N/</a:t>
            </a:r>
            <a:r>
              <a:rPr lang="en-US" sz="1800" b="1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vl</a:t>
            </a:r>
            <a:r>
              <a:rPr lang="en-US" sz="1800" b="1">
                <a:solidFill>
                  <a:schemeClr val="accent6">
                    <a:lumMod val="60000"/>
                    <a:lumOff val="40000"/>
                  </a:schemeClr>
                </a:solidFill>
              </a:rPr>
              <a:t> stores</a:t>
            </a:r>
          </a:p>
          <a:p>
            <a:pPr marL="287655" indent="-287655">
              <a:buClr>
                <a:schemeClr val="tx1"/>
              </a:buClr>
            </a:pPr>
            <a:endParaRPr lang="en-US" sz="2540"/>
          </a:p>
          <a:p>
            <a:pPr marL="503555" lvl="1" indent="-215900">
              <a:buClr>
                <a:schemeClr val="tx1"/>
              </a:buClr>
            </a:pPr>
            <a:endParaRPr lang="en-US" sz="2540"/>
          </a:p>
          <a:p>
            <a:pPr marL="503555" lvl="1" indent="-215900">
              <a:buClr>
                <a:schemeClr val="tx1"/>
              </a:buClr>
            </a:pPr>
            <a:endParaRPr lang="en-US" sz="2540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042731B0-C869-60E8-7863-06619BA6239C}"/>
              </a:ext>
            </a:extLst>
          </p:cNvPr>
          <p:cNvSpPr>
            <a:spLocks noGrp="1"/>
          </p:cNvSpPr>
          <p:nvPr/>
        </p:nvSpPr>
        <p:spPr>
          <a:xfrm>
            <a:off x="9299438" y="1841840"/>
            <a:ext cx="1318781" cy="1027857"/>
          </a:xfrm>
          <a:prstGeom prst="rect">
            <a:avLst/>
          </a:prstGeom>
        </p:spPr>
        <p:txBody>
          <a:bodyPr vert="horz" lIns="0" tIns="46800" rIns="0" bIns="45720" rtlCol="0" anchor="t">
            <a:normAutofit fontScale="92500" lnSpcReduction="20000"/>
          </a:bodyPr>
          <a:lstStyle>
            <a:lvl1pPr marL="288004" indent="-288004" algn="l" defTabSz="72000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SzPct val="90000"/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504000" indent="-216004" algn="l" defTabSz="72000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2pPr>
            <a:lvl3pPr marL="720000" indent="-216004" algn="l" defTabSz="864017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3pPr>
            <a:lvl4pPr marL="936000" indent="-216004" algn="l" defTabSz="864017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4pPr>
            <a:lvl5pPr marL="1152000" indent="-216004" algn="l" defTabSz="864017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1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5pPr>
            <a:lvl6pPr marL="2376046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8054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40062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72070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2N loads</a:t>
            </a:r>
          </a:p>
          <a:p>
            <a:pPr marL="0" indent="0">
              <a:buNone/>
            </a:pPr>
            <a:r>
              <a:rPr lang="en-US" sz="18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N add</a:t>
            </a:r>
          </a:p>
          <a:p>
            <a:pPr marL="0" indent="0">
              <a:buNone/>
            </a:pPr>
            <a:r>
              <a:rPr lang="en-US" sz="18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N stores</a:t>
            </a:r>
          </a:p>
          <a:p>
            <a:pPr marL="287655" indent="-287655">
              <a:buClr>
                <a:schemeClr val="tx1"/>
              </a:buClr>
            </a:pPr>
            <a:endParaRPr lang="en-US" sz="2540"/>
          </a:p>
          <a:p>
            <a:pPr marL="503555" lvl="1" indent="-215900">
              <a:buClr>
                <a:schemeClr val="tx1"/>
              </a:buClr>
            </a:pPr>
            <a:endParaRPr lang="en-US" sz="2540"/>
          </a:p>
          <a:p>
            <a:pPr marL="503555" lvl="1" indent="-215900">
              <a:buClr>
                <a:schemeClr val="tx1"/>
              </a:buClr>
            </a:pPr>
            <a:endParaRPr lang="en-US" sz="254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B2899D9C-213D-1CE5-D42F-4C0500A6567F}"/>
              </a:ext>
            </a:extLst>
          </p:cNvPr>
          <p:cNvSpPr>
            <a:spLocks noGrp="1"/>
          </p:cNvSpPr>
          <p:nvPr/>
        </p:nvSpPr>
        <p:spPr>
          <a:xfrm>
            <a:off x="8805670" y="3187530"/>
            <a:ext cx="2450365" cy="1027857"/>
          </a:xfrm>
          <a:prstGeom prst="rect">
            <a:avLst/>
          </a:prstGeom>
        </p:spPr>
        <p:txBody>
          <a:bodyPr vert="horz" lIns="0" tIns="46800" rIns="0" bIns="45720" rtlCol="0" anchor="t">
            <a:normAutofit/>
          </a:bodyPr>
          <a:lstStyle>
            <a:lvl1pPr marL="288004" indent="-288004" algn="l" defTabSz="72000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SzPct val="90000"/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504000" indent="-216004" algn="l" defTabSz="72000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2pPr>
            <a:lvl3pPr marL="720000" indent="-216004" algn="l" defTabSz="864017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3pPr>
            <a:lvl4pPr marL="936000" indent="-216004" algn="l" defTabSz="864017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4pPr>
            <a:lvl5pPr marL="1152000" indent="-216004" algn="l" defTabSz="864017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1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5pPr>
            <a:lvl6pPr marL="2376046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8054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40062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72070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4N FETCHED, DECODED</a:t>
            </a:r>
          </a:p>
          <a:p>
            <a:pPr marL="287655" indent="-287655">
              <a:buClr>
                <a:schemeClr val="tx1"/>
              </a:buClr>
            </a:pPr>
            <a:endParaRPr lang="en-US" sz="2540"/>
          </a:p>
          <a:p>
            <a:pPr marL="503555" lvl="1" indent="-215900">
              <a:buClr>
                <a:schemeClr val="tx1"/>
              </a:buClr>
            </a:pPr>
            <a:endParaRPr lang="en-US" sz="2540"/>
          </a:p>
          <a:p>
            <a:pPr marL="503555" lvl="1" indent="-215900">
              <a:buClr>
                <a:schemeClr val="tx1"/>
              </a:buClr>
            </a:pPr>
            <a:endParaRPr lang="en-US" sz="2540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74EF6F56-32A0-9234-C355-4DF13BD2CBF4}"/>
              </a:ext>
            </a:extLst>
          </p:cNvPr>
          <p:cNvSpPr>
            <a:spLocks noGrp="1"/>
          </p:cNvSpPr>
          <p:nvPr/>
        </p:nvSpPr>
        <p:spPr>
          <a:xfrm>
            <a:off x="8805670" y="6161576"/>
            <a:ext cx="2450365" cy="484299"/>
          </a:xfrm>
          <a:prstGeom prst="rect">
            <a:avLst/>
          </a:prstGeom>
        </p:spPr>
        <p:txBody>
          <a:bodyPr vert="horz" lIns="0" tIns="46800" rIns="0" bIns="45720" rtlCol="0" anchor="t">
            <a:normAutofit/>
          </a:bodyPr>
          <a:lstStyle>
            <a:lvl1pPr marL="288004" indent="-288004" algn="l" defTabSz="72000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SzPct val="90000"/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504000" indent="-216004" algn="l" defTabSz="72000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2pPr>
            <a:lvl3pPr marL="720000" indent="-216004" algn="l" defTabSz="864017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3pPr>
            <a:lvl4pPr marL="936000" indent="-216004" algn="l" defTabSz="864017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4pPr>
            <a:lvl5pPr marL="1152000" indent="-216004" algn="l" defTabSz="864017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1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5pPr>
            <a:lvl6pPr marL="2376046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8054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40062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72070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>
                <a:solidFill>
                  <a:schemeClr val="accent6">
                    <a:lumMod val="60000"/>
                    <a:lumOff val="40000"/>
                  </a:schemeClr>
                </a:solidFill>
              </a:rPr>
              <a:t>4N/</a:t>
            </a:r>
            <a:r>
              <a:rPr lang="en-US" sz="1800" b="1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vl</a:t>
            </a:r>
            <a:r>
              <a:rPr lang="en-US" sz="1800" b="1">
                <a:solidFill>
                  <a:schemeClr val="accent6">
                    <a:lumMod val="60000"/>
                    <a:lumOff val="40000"/>
                  </a:schemeClr>
                </a:solidFill>
              </a:rPr>
              <a:t> FETCHED, DECODED</a:t>
            </a:r>
          </a:p>
          <a:p>
            <a:pPr marL="287655" indent="-287655">
              <a:buClr>
                <a:schemeClr val="tx1"/>
              </a:buClr>
            </a:pPr>
            <a:endParaRPr lang="en-US" sz="2540"/>
          </a:p>
          <a:p>
            <a:pPr marL="503555" lvl="1" indent="-215900">
              <a:buClr>
                <a:schemeClr val="tx1"/>
              </a:buClr>
            </a:pPr>
            <a:endParaRPr lang="en-US" sz="2540"/>
          </a:p>
          <a:p>
            <a:pPr marL="503555" lvl="1" indent="-215900">
              <a:buClr>
                <a:schemeClr val="tx1"/>
              </a:buClr>
            </a:pPr>
            <a:endParaRPr lang="en-US" sz="2540"/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3486E27F-2F07-81D1-79DA-69EA7AB17681}"/>
              </a:ext>
            </a:extLst>
          </p:cNvPr>
          <p:cNvSpPr>
            <a:spLocks noGrp="1"/>
          </p:cNvSpPr>
          <p:nvPr/>
        </p:nvSpPr>
        <p:spPr>
          <a:xfrm>
            <a:off x="6541033" y="72500"/>
            <a:ext cx="4195301" cy="878907"/>
          </a:xfrm>
          <a:prstGeom prst="rect">
            <a:avLst/>
          </a:prstGeom>
        </p:spPr>
        <p:txBody>
          <a:bodyPr vert="horz" lIns="0" tIns="46800" rIns="0" bIns="45720" rtlCol="0" anchor="t">
            <a:normAutofit fontScale="92500" lnSpcReduction="10000"/>
          </a:bodyPr>
          <a:lstStyle>
            <a:lvl1pPr marL="288004" indent="-288004" algn="l" defTabSz="72000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SzPct val="90000"/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504000" indent="-216004" algn="l" defTabSz="72000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2pPr>
            <a:lvl3pPr marL="720000" indent="-216004" algn="l" defTabSz="864017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3pPr>
            <a:lvl4pPr marL="936000" indent="-216004" algn="l" defTabSz="864017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4pPr>
            <a:lvl5pPr marL="1152000" indent="-216004" algn="l" defTabSz="864017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1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5pPr>
            <a:lvl6pPr marL="2376046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8054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40062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72070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tx1"/>
              </a:buClr>
              <a:buNone/>
            </a:pPr>
            <a:r>
              <a:rPr lang="en-US" sz="2500" b="1">
                <a:solidFill>
                  <a:schemeClr val="bg1">
                    <a:lumMod val="20000"/>
                    <a:lumOff val="80000"/>
                  </a:schemeClr>
                </a:solidFill>
                <a:ea typeface="Roboto Light"/>
                <a:cs typeface="Roboto Light"/>
              </a:rPr>
              <a:t>Vector Addition </a:t>
            </a:r>
            <a:endParaRPr lang="en-US" sz="2500" b="1">
              <a:solidFill>
                <a:schemeClr val="bg1">
                  <a:lumMod val="20000"/>
                  <a:lumOff val="80000"/>
                </a:schemeClr>
              </a:solidFill>
            </a:endParaRPr>
          </a:p>
          <a:p>
            <a:pPr marL="0" indent="0">
              <a:buNone/>
            </a:pPr>
            <a:r>
              <a:rPr lang="en-US" sz="2500" b="1">
                <a:solidFill>
                  <a:schemeClr val="bg1">
                    <a:lumMod val="20000"/>
                    <a:lumOff val="80000"/>
                  </a:schemeClr>
                </a:solidFill>
                <a:ea typeface="Roboto Light"/>
                <a:cs typeface="Roboto Light"/>
              </a:rPr>
              <a:t>C[</a:t>
            </a:r>
            <a:r>
              <a:rPr lang="en-US" sz="2500" b="1" err="1">
                <a:solidFill>
                  <a:schemeClr val="bg1">
                    <a:lumMod val="20000"/>
                    <a:lumOff val="80000"/>
                  </a:schemeClr>
                </a:solidFill>
                <a:ea typeface="Roboto Light"/>
                <a:cs typeface="Roboto Light"/>
              </a:rPr>
              <a:t>i</a:t>
            </a:r>
            <a:r>
              <a:rPr lang="en-US" sz="2500" b="1">
                <a:solidFill>
                  <a:schemeClr val="bg1">
                    <a:lumMod val="20000"/>
                    <a:lumOff val="80000"/>
                  </a:schemeClr>
                </a:solidFill>
                <a:ea typeface="Roboto Light"/>
                <a:cs typeface="Roboto Light"/>
              </a:rPr>
              <a:t>]=A[</a:t>
            </a:r>
            <a:r>
              <a:rPr lang="en-US" sz="2500" b="1" err="1">
                <a:solidFill>
                  <a:schemeClr val="bg1">
                    <a:lumMod val="20000"/>
                    <a:lumOff val="80000"/>
                  </a:schemeClr>
                </a:solidFill>
                <a:ea typeface="Roboto Light"/>
                <a:cs typeface="Roboto Light"/>
              </a:rPr>
              <a:t>i</a:t>
            </a:r>
            <a:r>
              <a:rPr lang="en-US" sz="2500" b="1">
                <a:solidFill>
                  <a:schemeClr val="bg1">
                    <a:lumMod val="20000"/>
                    <a:lumOff val="80000"/>
                  </a:schemeClr>
                </a:solidFill>
                <a:ea typeface="Roboto Light"/>
                <a:cs typeface="Roboto Light"/>
              </a:rPr>
              <a:t>]+B[</a:t>
            </a:r>
            <a:r>
              <a:rPr lang="en-US" sz="2500" b="1" err="1">
                <a:solidFill>
                  <a:schemeClr val="bg1">
                    <a:lumMod val="20000"/>
                    <a:lumOff val="80000"/>
                  </a:schemeClr>
                </a:solidFill>
                <a:ea typeface="Roboto Light"/>
                <a:cs typeface="Roboto Light"/>
              </a:rPr>
              <a:t>i</a:t>
            </a:r>
            <a:r>
              <a:rPr lang="en-US" sz="2500" b="1">
                <a:solidFill>
                  <a:schemeClr val="bg1">
                    <a:lumMod val="20000"/>
                    <a:lumOff val="80000"/>
                  </a:schemeClr>
                </a:solidFill>
                <a:ea typeface="Roboto Light"/>
                <a:cs typeface="Roboto Light"/>
              </a:rPr>
              <a:t>]</a:t>
            </a:r>
            <a:endParaRPr lang="en-US" sz="2500" b="1">
              <a:solidFill>
                <a:schemeClr val="bg1">
                  <a:lumMod val="20000"/>
                  <a:lumOff val="80000"/>
                </a:schemeClr>
              </a:solidFill>
            </a:endParaRPr>
          </a:p>
          <a:p>
            <a:pPr marL="287655" indent="-287655">
              <a:buClr>
                <a:schemeClr val="tx1"/>
              </a:buClr>
            </a:pPr>
            <a:endParaRPr lang="en-US" sz="2540"/>
          </a:p>
          <a:p>
            <a:pPr marL="503555" lvl="1" indent="-215900">
              <a:buClr>
                <a:schemeClr val="tx1"/>
              </a:buClr>
            </a:pPr>
            <a:endParaRPr lang="en-US" sz="2540"/>
          </a:p>
          <a:p>
            <a:pPr marL="503555" lvl="1" indent="-215900">
              <a:buClr>
                <a:schemeClr val="tx1"/>
              </a:buClr>
            </a:pPr>
            <a:endParaRPr lang="en-US" sz="2540"/>
          </a:p>
        </p:txBody>
      </p:sp>
      <p:sp>
        <p:nvSpPr>
          <p:cNvPr id="17" name="Rectangle 2">
            <a:extLst>
              <a:ext uri="{FF2B5EF4-FFF2-40B4-BE49-F238E27FC236}">
                <a16:creationId xmlns:a16="http://schemas.microsoft.com/office/drawing/2014/main" id="{5650246F-6BFE-A7D4-83AE-66C222616F18}"/>
              </a:ext>
            </a:extLst>
          </p:cNvPr>
          <p:cNvSpPr/>
          <p:nvPr/>
        </p:nvSpPr>
        <p:spPr>
          <a:xfrm>
            <a:off x="672029" y="3756691"/>
            <a:ext cx="354375" cy="326833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i="0" cap="none" spc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9" name="Rectangle 11">
            <a:extLst>
              <a:ext uri="{FF2B5EF4-FFF2-40B4-BE49-F238E27FC236}">
                <a16:creationId xmlns:a16="http://schemas.microsoft.com/office/drawing/2014/main" id="{EC5C1DED-46AB-008B-CCB2-D43B647C1A04}"/>
              </a:ext>
            </a:extLst>
          </p:cNvPr>
          <p:cNvSpPr/>
          <p:nvPr/>
        </p:nvSpPr>
        <p:spPr>
          <a:xfrm>
            <a:off x="677193" y="4624842"/>
            <a:ext cx="4586688" cy="32683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i="0" cap="none" spc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21" name="TextBox 13">
            <a:extLst>
              <a:ext uri="{FF2B5EF4-FFF2-40B4-BE49-F238E27FC236}">
                <a16:creationId xmlns:a16="http://schemas.microsoft.com/office/drawing/2014/main" id="{B319DF0E-4E11-7689-9DE2-9DB0DE69F8B5}"/>
              </a:ext>
            </a:extLst>
          </p:cNvPr>
          <p:cNvSpPr txBox="1"/>
          <p:nvPr/>
        </p:nvSpPr>
        <p:spPr>
          <a:xfrm>
            <a:off x="679374" y="3410577"/>
            <a:ext cx="3001847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720000"/>
            <a:r>
              <a:rPr lang="en-US" sz="1600">
                <a:solidFill>
                  <a:schemeClr val="tx2"/>
                </a:solidFill>
                <a:latin typeface="Calibri"/>
                <a:cs typeface="Arial Narrow" panose="020B0604020202020204" pitchFamily="34" charset="0"/>
              </a:rPr>
              <a:t>Scalar – 1 instruction == 1 operation</a:t>
            </a:r>
            <a:endParaRPr lang="en-US" sz="1600" b="0" i="0">
              <a:solidFill>
                <a:schemeClr val="tx2"/>
              </a:solidFill>
              <a:latin typeface="Calibri"/>
              <a:cs typeface="Arial Narrow" panose="020B0604020202020204" pitchFamily="34" charset="0"/>
            </a:endParaRPr>
          </a:p>
        </p:txBody>
      </p:sp>
      <p:sp>
        <p:nvSpPr>
          <p:cNvPr id="23" name="TextBox 14">
            <a:extLst>
              <a:ext uri="{FF2B5EF4-FFF2-40B4-BE49-F238E27FC236}">
                <a16:creationId xmlns:a16="http://schemas.microsoft.com/office/drawing/2014/main" id="{5376A68F-8AF9-1F6C-D115-5B3AF34C4942}"/>
              </a:ext>
            </a:extLst>
          </p:cNvPr>
          <p:cNvSpPr txBox="1"/>
          <p:nvPr/>
        </p:nvSpPr>
        <p:spPr>
          <a:xfrm>
            <a:off x="679373" y="4291926"/>
            <a:ext cx="3292761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720000"/>
            <a:r>
              <a:rPr lang="en-US" sz="1600">
                <a:solidFill>
                  <a:schemeClr val="tx2"/>
                </a:solidFill>
                <a:latin typeface="Calibri"/>
                <a:cs typeface="Arial Narrow" panose="020B0604020202020204" pitchFamily="34" charset="0"/>
              </a:rPr>
              <a:t>Vector – 1 instruction == [</a:t>
            </a:r>
            <a:r>
              <a:rPr lang="en-US" sz="1600" err="1">
                <a:solidFill>
                  <a:schemeClr val="tx2"/>
                </a:solidFill>
                <a:latin typeface="Calibri"/>
                <a:cs typeface="Arial Narrow" panose="020B0604020202020204" pitchFamily="34" charset="0"/>
              </a:rPr>
              <a:t>vl</a:t>
            </a:r>
            <a:r>
              <a:rPr lang="en-US" sz="1600">
                <a:solidFill>
                  <a:schemeClr val="tx2"/>
                </a:solidFill>
                <a:latin typeface="Calibri"/>
                <a:cs typeface="Arial Narrow" panose="020B0604020202020204" pitchFamily="34" charset="0"/>
              </a:rPr>
              <a:t>] operations</a:t>
            </a:r>
            <a:endParaRPr lang="en-US" sz="1600" b="0" i="0">
              <a:solidFill>
                <a:schemeClr val="tx2"/>
              </a:solidFill>
              <a:latin typeface="Calibri"/>
              <a:cs typeface="Arial Narrow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6017329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7E870-4BEC-6B28-9120-FE08C8A94C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0" tIns="0" rIns="0" bIns="0" rtlCol="0" anchor="ctr">
            <a:normAutofit/>
          </a:bodyPr>
          <a:lstStyle/>
          <a:p>
            <a:r>
              <a:rPr lang="en-US" sz="3800">
                <a:ea typeface="+mj-lt"/>
                <a:cs typeface="+mj-lt"/>
              </a:rPr>
              <a:t>Example of vector code</a:t>
            </a:r>
            <a:endParaRPr lang="it-IT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D5127D1-6D6D-1415-4349-BC86719222E9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 vert="horz" lIns="468000" tIns="252000" rIns="0" bIns="45720" rtlCol="0" anchor="t">
            <a:noAutofit/>
          </a:bodyPr>
          <a:lstStyle/>
          <a:p>
            <a:r>
              <a:rPr lang="en-US" sz="1900">
                <a:solidFill>
                  <a:schemeClr val="bg1">
                    <a:lumMod val="20000"/>
                    <a:lumOff val="80000"/>
                  </a:schemeClr>
                </a:solidFill>
              </a:rPr>
              <a:t>// Scalar code</a:t>
            </a:r>
            <a:endParaRPr lang="en-US" sz="1900"/>
          </a:p>
          <a:p>
            <a:r>
              <a:rPr lang="en-US" sz="1900">
                <a:solidFill>
                  <a:schemeClr val="accent1">
                    <a:lumMod val="60000"/>
                    <a:lumOff val="40000"/>
                  </a:schemeClr>
                </a:solidFill>
                <a:latin typeface="Consolas"/>
                <a:ea typeface="Roboto Light"/>
                <a:cs typeface="Roboto Light"/>
              </a:rPr>
              <a:t>for </a:t>
            </a:r>
            <a:r>
              <a:rPr lang="en-US" sz="1900">
                <a:latin typeface="Consolas"/>
                <a:ea typeface="Roboto Light"/>
                <a:cs typeface="Roboto Light"/>
              </a:rPr>
              <a:t>(</a:t>
            </a:r>
            <a:r>
              <a:rPr lang="en-US" sz="1900">
                <a:solidFill>
                  <a:schemeClr val="accent2">
                    <a:lumMod val="20000"/>
                    <a:lumOff val="80000"/>
                  </a:schemeClr>
                </a:solidFill>
                <a:latin typeface="Consolas"/>
                <a:ea typeface="Roboto Light"/>
                <a:cs typeface="Roboto Light"/>
              </a:rPr>
              <a:t>int </a:t>
            </a:r>
            <a:r>
              <a:rPr lang="en-US" sz="1900" err="1">
                <a:latin typeface="Consolas"/>
                <a:ea typeface="Roboto Light"/>
                <a:cs typeface="Roboto Light"/>
              </a:rPr>
              <a:t>i</a:t>
            </a:r>
            <a:r>
              <a:rPr lang="en-US" sz="1900">
                <a:latin typeface="Consolas"/>
                <a:ea typeface="Roboto Light"/>
                <a:cs typeface="Roboto Light"/>
              </a:rPr>
              <a:t> = N; </a:t>
            </a:r>
            <a:r>
              <a:rPr lang="en-US" sz="1900" err="1">
                <a:latin typeface="Consolas"/>
                <a:ea typeface="Roboto Light"/>
                <a:cs typeface="Roboto Light"/>
              </a:rPr>
              <a:t>i</a:t>
            </a:r>
            <a:r>
              <a:rPr lang="en-US" sz="1900">
                <a:latin typeface="Consolas"/>
                <a:ea typeface="Roboto Light"/>
                <a:cs typeface="Roboto Light"/>
              </a:rPr>
              <a:t> &gt; 0; --</a:t>
            </a:r>
            <a:r>
              <a:rPr lang="en-US" sz="1900" err="1">
                <a:latin typeface="Consolas"/>
                <a:ea typeface="Roboto Light"/>
                <a:cs typeface="Roboto Light"/>
              </a:rPr>
              <a:t>i</a:t>
            </a:r>
            <a:r>
              <a:rPr lang="en-US" sz="1900">
                <a:latin typeface="Consolas"/>
                <a:ea typeface="Roboto Light"/>
                <a:cs typeface="Roboto Light"/>
              </a:rPr>
              <a:t>) {</a:t>
            </a:r>
          </a:p>
          <a:p>
            <a:r>
              <a:rPr lang="en-US" sz="1900" b="1">
                <a:latin typeface="Consolas"/>
                <a:ea typeface="Roboto Light"/>
                <a:cs typeface="Roboto Light"/>
              </a:rPr>
              <a:t>  </a:t>
            </a:r>
            <a:r>
              <a:rPr lang="en-US" sz="1900" b="1" err="1">
                <a:solidFill>
                  <a:schemeClr val="accent5">
                    <a:lumMod val="20000"/>
                    <a:lumOff val="80000"/>
                  </a:schemeClr>
                </a:solidFill>
                <a:latin typeface="Consolas"/>
                <a:ea typeface="Roboto Light"/>
                <a:cs typeface="Roboto Light"/>
              </a:rPr>
              <a:t>ld</a:t>
            </a:r>
            <a:r>
              <a:rPr lang="en-US" sz="1900" b="1">
                <a:solidFill>
                  <a:schemeClr val="accent5">
                    <a:lumMod val="20000"/>
                    <a:lumOff val="80000"/>
                  </a:schemeClr>
                </a:solidFill>
                <a:latin typeface="Consolas"/>
                <a:ea typeface="Roboto Light"/>
                <a:cs typeface="Roboto Light"/>
              </a:rPr>
              <a:t> </a:t>
            </a:r>
            <a:r>
              <a:rPr lang="en-US" sz="1900" b="1">
                <a:latin typeface="Consolas"/>
                <a:ea typeface="Roboto Light"/>
                <a:cs typeface="Roboto Light"/>
              </a:rPr>
              <a:t>a</a:t>
            </a:r>
            <a:endParaRPr lang="en-US" sz="1900">
              <a:latin typeface="Consolas"/>
              <a:ea typeface="Roboto Light"/>
              <a:cs typeface="Roboto Light"/>
            </a:endParaRPr>
          </a:p>
          <a:p>
            <a:r>
              <a:rPr lang="en-US" sz="1900" b="1">
                <a:latin typeface="Consolas"/>
                <a:ea typeface="Roboto Light"/>
                <a:cs typeface="Roboto Light"/>
              </a:rPr>
              <a:t>  </a:t>
            </a:r>
            <a:r>
              <a:rPr lang="en-US" sz="1900" b="1" err="1">
                <a:solidFill>
                  <a:schemeClr val="accent5">
                    <a:lumMod val="20000"/>
                    <a:lumOff val="80000"/>
                  </a:schemeClr>
                </a:solidFill>
                <a:latin typeface="Consolas"/>
                <a:ea typeface="Roboto Light"/>
                <a:cs typeface="Roboto Light"/>
              </a:rPr>
              <a:t>ld</a:t>
            </a:r>
            <a:r>
              <a:rPr lang="en-US" sz="1900" b="1">
                <a:solidFill>
                  <a:schemeClr val="accent5">
                    <a:lumMod val="20000"/>
                    <a:lumOff val="80000"/>
                  </a:schemeClr>
                </a:solidFill>
                <a:latin typeface="Consolas"/>
                <a:ea typeface="Roboto Light"/>
                <a:cs typeface="Roboto Light"/>
              </a:rPr>
              <a:t> </a:t>
            </a:r>
            <a:r>
              <a:rPr lang="en-US" sz="1900" b="1">
                <a:latin typeface="Consolas"/>
                <a:ea typeface="Roboto Light"/>
                <a:cs typeface="Roboto Light"/>
              </a:rPr>
              <a:t>b</a:t>
            </a:r>
            <a:endParaRPr lang="en-US" sz="1900">
              <a:latin typeface="Consolas"/>
              <a:ea typeface="Roboto Light"/>
              <a:cs typeface="Roboto Light"/>
            </a:endParaRPr>
          </a:p>
          <a:p>
            <a:r>
              <a:rPr lang="en-US" sz="1900" b="1">
                <a:latin typeface="Consolas"/>
                <a:ea typeface="Roboto Light"/>
                <a:cs typeface="Roboto Light"/>
              </a:rPr>
              <a:t>  </a:t>
            </a:r>
            <a:r>
              <a:rPr lang="en-US" sz="1900" b="1">
                <a:solidFill>
                  <a:schemeClr val="accent5">
                    <a:lumMod val="20000"/>
                    <a:lumOff val="80000"/>
                  </a:schemeClr>
                </a:solidFill>
                <a:latin typeface="Consolas"/>
                <a:ea typeface="Roboto Light"/>
                <a:cs typeface="Roboto Light"/>
              </a:rPr>
              <a:t>add</a:t>
            </a:r>
            <a:r>
              <a:rPr lang="en-US" sz="1900" b="1">
                <a:latin typeface="Consolas"/>
                <a:ea typeface="Roboto Light"/>
                <a:cs typeface="Roboto Light"/>
              </a:rPr>
              <a:t>(c, a,</a:t>
            </a:r>
            <a:r>
              <a:rPr lang="en-US" sz="1900" b="1">
                <a:solidFill>
                  <a:schemeClr val="accent5">
                    <a:lumMod val="20000"/>
                    <a:lumOff val="80000"/>
                  </a:schemeClr>
                </a:solidFill>
                <a:latin typeface="Consolas"/>
                <a:ea typeface="Roboto Light"/>
                <a:cs typeface="Roboto Light"/>
              </a:rPr>
              <a:t> </a:t>
            </a:r>
            <a:r>
              <a:rPr lang="en-US" sz="1900" b="1">
                <a:latin typeface="Consolas"/>
                <a:ea typeface="Roboto Light"/>
                <a:cs typeface="Roboto Light"/>
              </a:rPr>
              <a:t>b)</a:t>
            </a:r>
            <a:endParaRPr lang="en-US" sz="1900">
              <a:latin typeface="Consolas"/>
              <a:ea typeface="Roboto Light"/>
              <a:cs typeface="Roboto Light"/>
            </a:endParaRPr>
          </a:p>
          <a:p>
            <a:r>
              <a:rPr lang="en-US" sz="1900" b="1">
                <a:latin typeface="Consolas"/>
                <a:ea typeface="Roboto Light"/>
                <a:cs typeface="Roboto Light"/>
              </a:rPr>
              <a:t>  </a:t>
            </a:r>
            <a:r>
              <a:rPr lang="en-US" sz="1900" b="1" err="1">
                <a:solidFill>
                  <a:schemeClr val="accent5">
                    <a:lumMod val="20000"/>
                    <a:lumOff val="80000"/>
                  </a:schemeClr>
                </a:solidFill>
                <a:latin typeface="Consolas"/>
                <a:ea typeface="Roboto Light"/>
                <a:cs typeface="Roboto Light"/>
              </a:rPr>
              <a:t>st</a:t>
            </a:r>
            <a:r>
              <a:rPr lang="en-US" sz="1900" b="1">
                <a:solidFill>
                  <a:schemeClr val="accent5">
                    <a:lumMod val="20000"/>
                    <a:lumOff val="80000"/>
                  </a:schemeClr>
                </a:solidFill>
                <a:latin typeface="Consolas"/>
                <a:ea typeface="Roboto Light"/>
                <a:cs typeface="Roboto Light"/>
              </a:rPr>
              <a:t> </a:t>
            </a:r>
            <a:r>
              <a:rPr lang="en-US" sz="1900" b="1">
                <a:latin typeface="Consolas"/>
                <a:ea typeface="Roboto Light"/>
                <a:cs typeface="Roboto Light"/>
              </a:rPr>
              <a:t>c</a:t>
            </a:r>
            <a:endParaRPr lang="en-US" sz="1900">
              <a:latin typeface="Consolas"/>
              <a:ea typeface="Roboto Light"/>
              <a:cs typeface="Roboto Light"/>
            </a:endParaRPr>
          </a:p>
          <a:p>
            <a:r>
              <a:rPr lang="en-US" sz="1900">
                <a:solidFill>
                  <a:schemeClr val="bg1">
                    <a:lumMod val="20000"/>
                    <a:lumOff val="80000"/>
                  </a:schemeClr>
                </a:solidFill>
                <a:latin typeface="Consolas"/>
                <a:ea typeface="Roboto Light"/>
                <a:cs typeface="Roboto Light"/>
              </a:rPr>
              <a:t>  // bump pointers</a:t>
            </a:r>
          </a:p>
          <a:p>
            <a:r>
              <a:rPr lang="en-US" sz="1900">
                <a:latin typeface="Consolas"/>
                <a:ea typeface="Roboto Light"/>
                <a:cs typeface="Roboto Light"/>
              </a:rPr>
              <a:t>}</a:t>
            </a:r>
          </a:p>
          <a:p>
            <a:br>
              <a:rPr lang="en-US" sz="1900"/>
            </a:br>
            <a:endParaRPr lang="en-US" sz="1900"/>
          </a:p>
          <a:p>
            <a:r>
              <a:rPr lang="en-US" sz="1900">
                <a:solidFill>
                  <a:schemeClr val="bg1">
                    <a:lumMod val="20000"/>
                    <a:lumOff val="80000"/>
                  </a:schemeClr>
                </a:solidFill>
              </a:rPr>
              <a:t>// Vector code</a:t>
            </a:r>
            <a:endParaRPr lang="en-US" sz="1900"/>
          </a:p>
          <a:p>
            <a:r>
              <a:rPr lang="en-US" sz="1900">
                <a:solidFill>
                  <a:schemeClr val="accent1">
                    <a:lumMod val="60000"/>
                    <a:lumOff val="40000"/>
                  </a:schemeClr>
                </a:solidFill>
              </a:rPr>
              <a:t>for </a:t>
            </a:r>
            <a:r>
              <a:rPr lang="en-US" sz="1900"/>
              <a:t>(</a:t>
            </a:r>
            <a:r>
              <a:rPr lang="en-US" sz="1900">
                <a:solidFill>
                  <a:schemeClr val="accent2">
                    <a:lumMod val="20000"/>
                    <a:lumOff val="80000"/>
                  </a:schemeClr>
                </a:solidFill>
              </a:rPr>
              <a:t>int </a:t>
            </a:r>
            <a:r>
              <a:rPr lang="en-US" sz="1900" err="1"/>
              <a:t>vl</a:t>
            </a:r>
            <a:r>
              <a:rPr lang="en-US" sz="1900"/>
              <a:t> = </a:t>
            </a:r>
            <a:r>
              <a:rPr lang="en-US" sz="1900" err="1"/>
              <a:t>get_vl</a:t>
            </a:r>
            <a:r>
              <a:rPr lang="en-US" sz="1900"/>
              <a:t>(N); N &gt; 0; N -= </a:t>
            </a:r>
            <a:r>
              <a:rPr lang="en-US" sz="1900" err="1"/>
              <a:t>vl</a:t>
            </a:r>
            <a:r>
              <a:rPr lang="en-US" sz="1900"/>
              <a:t>) {</a:t>
            </a:r>
          </a:p>
          <a:p>
            <a:r>
              <a:rPr lang="en-US" sz="1900" b="1">
                <a:latin typeface="Consolas"/>
                <a:ea typeface="Roboto Light"/>
                <a:cs typeface="Roboto Light"/>
              </a:rPr>
              <a:t>  </a:t>
            </a:r>
            <a:r>
              <a:rPr lang="en-US" sz="1900" b="1" err="1">
                <a:solidFill>
                  <a:schemeClr val="accent5">
                    <a:lumMod val="20000"/>
                    <a:lumOff val="80000"/>
                  </a:schemeClr>
                </a:solidFill>
                <a:latin typeface="Consolas"/>
                <a:ea typeface="Roboto Light"/>
                <a:cs typeface="Roboto Light"/>
              </a:rPr>
              <a:t>vld</a:t>
            </a:r>
            <a:r>
              <a:rPr lang="en-US" sz="1900" b="1">
                <a:solidFill>
                  <a:schemeClr val="accent5">
                    <a:lumMod val="20000"/>
                    <a:lumOff val="80000"/>
                  </a:schemeClr>
                </a:solidFill>
                <a:latin typeface="Consolas"/>
                <a:ea typeface="Roboto Light"/>
                <a:cs typeface="Roboto Light"/>
              </a:rPr>
              <a:t> </a:t>
            </a:r>
            <a:r>
              <a:rPr lang="en-US" sz="1900" b="1" err="1">
                <a:latin typeface="Consolas"/>
                <a:ea typeface="Roboto Light"/>
                <a:cs typeface="Roboto Light"/>
              </a:rPr>
              <a:t>va</a:t>
            </a:r>
            <a:endParaRPr lang="en-US" sz="1900">
              <a:latin typeface="Consolas"/>
              <a:ea typeface="Roboto Light"/>
              <a:cs typeface="Roboto Light"/>
            </a:endParaRPr>
          </a:p>
          <a:p>
            <a:r>
              <a:rPr lang="en-US" sz="1900" b="1">
                <a:latin typeface="Consolas"/>
                <a:ea typeface="Roboto Light"/>
                <a:cs typeface="Roboto Light"/>
              </a:rPr>
              <a:t>  </a:t>
            </a:r>
            <a:r>
              <a:rPr lang="en-US" sz="1900" b="1" err="1">
                <a:solidFill>
                  <a:schemeClr val="accent5">
                    <a:lumMod val="20000"/>
                    <a:lumOff val="80000"/>
                  </a:schemeClr>
                </a:solidFill>
                <a:latin typeface="Consolas"/>
                <a:ea typeface="Roboto Light"/>
                <a:cs typeface="Roboto Light"/>
              </a:rPr>
              <a:t>vld</a:t>
            </a:r>
            <a:r>
              <a:rPr lang="en-US" sz="1900" b="1">
                <a:solidFill>
                  <a:schemeClr val="accent5">
                    <a:lumMod val="20000"/>
                    <a:lumOff val="80000"/>
                  </a:schemeClr>
                </a:solidFill>
                <a:latin typeface="Consolas"/>
                <a:ea typeface="Roboto Light"/>
                <a:cs typeface="Roboto Light"/>
              </a:rPr>
              <a:t> </a:t>
            </a:r>
            <a:r>
              <a:rPr lang="en-US" sz="1900" b="1" err="1">
                <a:latin typeface="Consolas"/>
                <a:ea typeface="Roboto Light"/>
                <a:cs typeface="Roboto Light"/>
              </a:rPr>
              <a:t>vb</a:t>
            </a:r>
            <a:endParaRPr lang="en-US" sz="1900">
              <a:latin typeface="Consolas"/>
              <a:ea typeface="Roboto Light"/>
              <a:cs typeface="Roboto Light"/>
            </a:endParaRPr>
          </a:p>
          <a:p>
            <a:r>
              <a:rPr lang="en-US" sz="1900" b="1">
                <a:latin typeface="Consolas"/>
                <a:ea typeface="Roboto Light"/>
                <a:cs typeface="Roboto Light"/>
              </a:rPr>
              <a:t>  </a:t>
            </a:r>
            <a:r>
              <a:rPr lang="en-US" sz="1900" b="1" err="1">
                <a:solidFill>
                  <a:schemeClr val="accent5">
                    <a:lumMod val="20000"/>
                    <a:lumOff val="80000"/>
                  </a:schemeClr>
                </a:solidFill>
                <a:latin typeface="Consolas"/>
                <a:ea typeface="Roboto Light"/>
                <a:cs typeface="Roboto Light"/>
              </a:rPr>
              <a:t>vadd</a:t>
            </a:r>
            <a:r>
              <a:rPr lang="en-US" sz="1900" b="1">
                <a:latin typeface="Consolas"/>
                <a:ea typeface="Roboto Light"/>
                <a:cs typeface="Roboto Light"/>
              </a:rPr>
              <a:t>(</a:t>
            </a:r>
            <a:r>
              <a:rPr lang="en-US" sz="1900" b="1" err="1">
                <a:latin typeface="Consolas"/>
                <a:ea typeface="Roboto Light"/>
                <a:cs typeface="Roboto Light"/>
              </a:rPr>
              <a:t>vc</a:t>
            </a:r>
            <a:r>
              <a:rPr lang="en-US" sz="1900" b="1">
                <a:latin typeface="Consolas"/>
                <a:ea typeface="Roboto Light"/>
                <a:cs typeface="Roboto Light"/>
              </a:rPr>
              <a:t>, </a:t>
            </a:r>
            <a:r>
              <a:rPr lang="en-US" sz="1900" b="1" err="1">
                <a:latin typeface="Consolas"/>
                <a:ea typeface="Roboto Light"/>
                <a:cs typeface="Roboto Light"/>
              </a:rPr>
              <a:t>va</a:t>
            </a:r>
            <a:r>
              <a:rPr lang="en-US" sz="1900" b="1">
                <a:latin typeface="Consolas"/>
                <a:ea typeface="Roboto Light"/>
                <a:cs typeface="Roboto Light"/>
              </a:rPr>
              <a:t>, </a:t>
            </a:r>
            <a:r>
              <a:rPr lang="en-US" sz="1900" b="1" err="1">
                <a:latin typeface="Consolas"/>
                <a:ea typeface="Roboto Light"/>
                <a:cs typeface="Roboto Light"/>
              </a:rPr>
              <a:t>vb</a:t>
            </a:r>
            <a:r>
              <a:rPr lang="en-US" sz="1900" b="1">
                <a:latin typeface="Consolas"/>
                <a:ea typeface="Roboto Light"/>
                <a:cs typeface="Roboto Light"/>
              </a:rPr>
              <a:t>)</a:t>
            </a:r>
            <a:endParaRPr lang="en-US" sz="1900">
              <a:latin typeface="Consolas"/>
              <a:ea typeface="Roboto Light"/>
              <a:cs typeface="Roboto Light"/>
            </a:endParaRPr>
          </a:p>
          <a:p>
            <a:r>
              <a:rPr lang="en-US" sz="1900" b="1">
                <a:latin typeface="Consolas"/>
                <a:ea typeface="Roboto Light"/>
                <a:cs typeface="Roboto Light"/>
              </a:rPr>
              <a:t>  </a:t>
            </a:r>
            <a:r>
              <a:rPr lang="en-US" sz="1900" b="1" err="1">
                <a:solidFill>
                  <a:schemeClr val="accent5">
                    <a:lumMod val="20000"/>
                    <a:lumOff val="80000"/>
                  </a:schemeClr>
                </a:solidFill>
                <a:latin typeface="Consolas"/>
                <a:ea typeface="Roboto Light"/>
                <a:cs typeface="Roboto Light"/>
              </a:rPr>
              <a:t>vst</a:t>
            </a:r>
            <a:r>
              <a:rPr lang="en-US" sz="1900" b="1">
                <a:solidFill>
                  <a:schemeClr val="accent5">
                    <a:lumMod val="20000"/>
                    <a:lumOff val="80000"/>
                  </a:schemeClr>
                </a:solidFill>
                <a:latin typeface="Consolas"/>
                <a:ea typeface="Roboto Light"/>
                <a:cs typeface="Roboto Light"/>
              </a:rPr>
              <a:t> </a:t>
            </a:r>
            <a:r>
              <a:rPr lang="en-US" sz="1900" b="1" err="1">
                <a:latin typeface="Consolas"/>
                <a:ea typeface="Roboto Light"/>
                <a:cs typeface="Roboto Light"/>
              </a:rPr>
              <a:t>vc</a:t>
            </a:r>
            <a:endParaRPr lang="en-US" sz="1900">
              <a:latin typeface="Consolas"/>
              <a:ea typeface="Roboto Light"/>
              <a:cs typeface="Roboto Light"/>
            </a:endParaRPr>
          </a:p>
          <a:p>
            <a:r>
              <a:rPr lang="en-US" sz="1900">
                <a:solidFill>
                  <a:schemeClr val="bg1">
                    <a:lumMod val="20000"/>
                    <a:lumOff val="80000"/>
                  </a:schemeClr>
                </a:solidFill>
              </a:rPr>
              <a:t>  // bump pointers and get </a:t>
            </a:r>
            <a:r>
              <a:rPr lang="en-US" sz="1900" err="1">
                <a:solidFill>
                  <a:schemeClr val="bg1">
                    <a:lumMod val="20000"/>
                    <a:lumOff val="80000"/>
                  </a:schemeClr>
                </a:solidFill>
              </a:rPr>
              <a:t>vl</a:t>
            </a:r>
            <a:endParaRPr lang="en-US" sz="1900"/>
          </a:p>
          <a:p>
            <a:r>
              <a:rPr lang="en-US" sz="1900"/>
              <a:t>}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00450D-ECC8-2B43-FA34-FCC8F7896DC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pPr>
              <a:spcAft>
                <a:spcPts val="600"/>
              </a:spcAft>
            </a:pPr>
            <a:fld id="{6EE1B353-4058-44C7-8B8C-7EA0B6664E22}" type="slidenum">
              <a:rPr lang="LID4096" smtClean="0"/>
              <a:pPr>
                <a:spcAft>
                  <a:spcPts val="600"/>
                </a:spcAft>
              </a:pPr>
              <a:t>144</a:t>
            </a:fld>
            <a:endParaRPr lang="LID4096"/>
          </a:p>
        </p:txBody>
      </p:sp>
      <p:sp>
        <p:nvSpPr>
          <p:cNvPr id="7" name="Content Placeholder 15">
            <a:extLst>
              <a:ext uri="{FF2B5EF4-FFF2-40B4-BE49-F238E27FC236}">
                <a16:creationId xmlns:a16="http://schemas.microsoft.com/office/drawing/2014/main" id="{D652E67B-2AF3-3263-58F2-09CB1E55A97B}"/>
              </a:ext>
            </a:extLst>
          </p:cNvPr>
          <p:cNvSpPr txBox="1">
            <a:spLocks/>
          </p:cNvSpPr>
          <p:nvPr/>
        </p:nvSpPr>
        <p:spPr>
          <a:xfrm>
            <a:off x="6248400" y="1142973"/>
            <a:ext cx="6102077" cy="5524351"/>
          </a:xfrm>
          <a:prstGeom prst="rect">
            <a:avLst/>
          </a:prstGeom>
        </p:spPr>
        <p:txBody>
          <a:bodyPr vert="horz" lIns="468000" tIns="252000" rIns="0" bIns="45720" rtlCol="0" anchor="t">
            <a:noAutofit/>
          </a:bodyPr>
          <a:lstStyle>
            <a:lvl1pPr marL="0" indent="0" algn="l" defTabSz="761976" rtl="0" eaLnBrk="1" latinLnBrk="0" hangingPunct="1">
              <a:lnSpc>
                <a:spcPts val="1058"/>
              </a:lnSpc>
              <a:spcBef>
                <a:spcPts val="1270"/>
              </a:spcBef>
              <a:buClr>
                <a:schemeClr val="tx1"/>
              </a:buClr>
              <a:buSzPct val="90000"/>
              <a:buFont typeface="Arial" panose="020B0604020202020204" pitchFamily="34" charset="0"/>
              <a:buNone/>
              <a:defRPr sz="1905" b="0" i="0" kern="1200">
                <a:solidFill>
                  <a:schemeClr val="bg2"/>
                </a:solidFill>
                <a:latin typeface="Consolas" panose="020B0609020204030204" pitchFamily="49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533383" indent="-228597" algn="l" defTabSz="761976" rtl="0" eaLnBrk="1" latinLnBrk="0" hangingPunct="1">
              <a:lnSpc>
                <a:spcPct val="100000"/>
              </a:lnSpc>
              <a:spcBef>
                <a:spcPts val="635"/>
              </a:spcBef>
              <a:buClr>
                <a:schemeClr val="tx1"/>
              </a:buClr>
              <a:buSzPct val="90000"/>
              <a:buFont typeface="Arial" panose="020B0604020202020204" pitchFamily="34" charset="0"/>
              <a:buChar char="•"/>
              <a:defRPr sz="2117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2pPr>
            <a:lvl3pPr marL="761976" indent="-228597" algn="l" defTabSz="914389" rtl="0" eaLnBrk="1" latinLnBrk="0" hangingPunct="1">
              <a:lnSpc>
                <a:spcPct val="100000"/>
              </a:lnSpc>
              <a:spcBef>
                <a:spcPts val="635"/>
              </a:spcBef>
              <a:buClr>
                <a:schemeClr val="tx1"/>
              </a:buClr>
              <a:buSzPct val="90000"/>
              <a:buFont typeface="Arial" panose="020B0604020202020204" pitchFamily="34" charset="0"/>
              <a:buChar char="•"/>
              <a:defRPr sz="1905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3pPr>
            <a:lvl4pPr marL="990569" indent="-228597" algn="l" defTabSz="914389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SzPct val="90000"/>
              <a:buFont typeface="Arial" panose="020B0604020202020204" pitchFamily="34" charset="0"/>
              <a:buChar char="•"/>
              <a:defRPr sz="127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4pPr>
            <a:lvl5pPr marL="1219162" indent="-228597" algn="l" defTabSz="914389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SzPct val="90000"/>
              <a:buFont typeface="Arial" panose="020B0604020202020204" pitchFamily="34" charset="0"/>
              <a:buChar char="•"/>
              <a:defRPr sz="1164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5pPr>
            <a:lvl6pPr marL="2514569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64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58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52" indent="-228597" algn="l" defTabSz="91438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900">
              <a:solidFill>
                <a:schemeClr val="bg1">
                  <a:lumMod val="20000"/>
                  <a:lumOff val="80000"/>
                </a:schemeClr>
              </a:solidFill>
              <a:latin typeface="Consolas"/>
              <a:ea typeface="Roboto Light"/>
              <a:cs typeface="Roboto Light"/>
            </a:endParaRP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693DC0B2-5287-499C-BB4C-840D945E0DCA}"/>
              </a:ext>
            </a:extLst>
          </p:cNvPr>
          <p:cNvSpPr>
            <a:spLocks noGrp="1"/>
          </p:cNvSpPr>
          <p:nvPr/>
        </p:nvSpPr>
        <p:spPr>
          <a:xfrm>
            <a:off x="9346423" y="4740865"/>
            <a:ext cx="1318781" cy="1027857"/>
          </a:xfrm>
          <a:prstGeom prst="rect">
            <a:avLst/>
          </a:prstGeom>
        </p:spPr>
        <p:txBody>
          <a:bodyPr vert="horz" lIns="0" tIns="46800" rIns="0" bIns="45720" rtlCol="0" anchor="t">
            <a:normAutofit fontScale="92500" lnSpcReduction="20000"/>
          </a:bodyPr>
          <a:lstStyle>
            <a:lvl1pPr marL="288004" indent="-288004" algn="l" defTabSz="72000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SzPct val="90000"/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504000" indent="-216004" algn="l" defTabSz="72000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2pPr>
            <a:lvl3pPr marL="720000" indent="-216004" algn="l" defTabSz="864017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3pPr>
            <a:lvl4pPr marL="936000" indent="-216004" algn="l" defTabSz="864017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4pPr>
            <a:lvl5pPr marL="1152000" indent="-216004" algn="l" defTabSz="864017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1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5pPr>
            <a:lvl6pPr marL="2376046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8054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40062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72070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>
                <a:solidFill>
                  <a:schemeClr val="accent6">
                    <a:lumMod val="60000"/>
                    <a:lumOff val="40000"/>
                  </a:schemeClr>
                </a:solidFill>
              </a:rPr>
              <a:t>2N/</a:t>
            </a:r>
            <a:r>
              <a:rPr lang="en-US" sz="1800" b="1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vl</a:t>
            </a:r>
            <a:r>
              <a:rPr lang="en-US" sz="1800" b="1">
                <a:solidFill>
                  <a:schemeClr val="accent6">
                    <a:lumMod val="60000"/>
                    <a:lumOff val="40000"/>
                  </a:schemeClr>
                </a:solidFill>
              </a:rPr>
              <a:t> loads</a:t>
            </a:r>
          </a:p>
          <a:p>
            <a:pPr marL="0" indent="0">
              <a:buNone/>
            </a:pPr>
            <a:r>
              <a:rPr lang="en-US" sz="1800" b="1">
                <a:solidFill>
                  <a:schemeClr val="accent6">
                    <a:lumMod val="60000"/>
                    <a:lumOff val="40000"/>
                  </a:schemeClr>
                </a:solidFill>
              </a:rPr>
              <a:t>N/</a:t>
            </a:r>
            <a:r>
              <a:rPr lang="en-US" sz="1800" b="1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vl</a:t>
            </a:r>
            <a:r>
              <a:rPr lang="en-US" sz="1800" b="1">
                <a:solidFill>
                  <a:schemeClr val="accent6">
                    <a:lumMod val="60000"/>
                    <a:lumOff val="40000"/>
                  </a:schemeClr>
                </a:solidFill>
              </a:rPr>
              <a:t> add</a:t>
            </a:r>
          </a:p>
          <a:p>
            <a:pPr marL="0" indent="0">
              <a:buNone/>
            </a:pPr>
            <a:r>
              <a:rPr lang="en-US" sz="1800" b="1">
                <a:solidFill>
                  <a:schemeClr val="accent6">
                    <a:lumMod val="60000"/>
                    <a:lumOff val="40000"/>
                  </a:schemeClr>
                </a:solidFill>
              </a:rPr>
              <a:t>N/</a:t>
            </a:r>
            <a:r>
              <a:rPr lang="en-US" sz="1800" b="1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vl</a:t>
            </a:r>
            <a:r>
              <a:rPr lang="en-US" sz="1800" b="1">
                <a:solidFill>
                  <a:schemeClr val="accent6">
                    <a:lumMod val="60000"/>
                    <a:lumOff val="40000"/>
                  </a:schemeClr>
                </a:solidFill>
              </a:rPr>
              <a:t> stores</a:t>
            </a:r>
          </a:p>
          <a:p>
            <a:pPr marL="287655" indent="-287655">
              <a:buClr>
                <a:schemeClr val="tx1"/>
              </a:buClr>
            </a:pPr>
            <a:endParaRPr lang="en-US" sz="2540"/>
          </a:p>
          <a:p>
            <a:pPr marL="503555" lvl="1" indent="-215900">
              <a:buClr>
                <a:schemeClr val="tx1"/>
              </a:buClr>
            </a:pPr>
            <a:endParaRPr lang="en-US" sz="2540"/>
          </a:p>
          <a:p>
            <a:pPr marL="503555" lvl="1" indent="-215900">
              <a:buClr>
                <a:schemeClr val="tx1"/>
              </a:buClr>
            </a:pPr>
            <a:endParaRPr lang="en-US" sz="2540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042731B0-C869-60E8-7863-06619BA6239C}"/>
              </a:ext>
            </a:extLst>
          </p:cNvPr>
          <p:cNvSpPr>
            <a:spLocks noGrp="1"/>
          </p:cNvSpPr>
          <p:nvPr/>
        </p:nvSpPr>
        <p:spPr>
          <a:xfrm>
            <a:off x="9299438" y="1841840"/>
            <a:ext cx="1318781" cy="1027857"/>
          </a:xfrm>
          <a:prstGeom prst="rect">
            <a:avLst/>
          </a:prstGeom>
        </p:spPr>
        <p:txBody>
          <a:bodyPr vert="horz" lIns="0" tIns="46800" rIns="0" bIns="45720" rtlCol="0" anchor="t">
            <a:normAutofit fontScale="92500" lnSpcReduction="20000"/>
          </a:bodyPr>
          <a:lstStyle>
            <a:lvl1pPr marL="288004" indent="-288004" algn="l" defTabSz="72000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SzPct val="90000"/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504000" indent="-216004" algn="l" defTabSz="72000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2pPr>
            <a:lvl3pPr marL="720000" indent="-216004" algn="l" defTabSz="864017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3pPr>
            <a:lvl4pPr marL="936000" indent="-216004" algn="l" defTabSz="864017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4pPr>
            <a:lvl5pPr marL="1152000" indent="-216004" algn="l" defTabSz="864017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1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5pPr>
            <a:lvl6pPr marL="2376046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8054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40062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72070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2N loads</a:t>
            </a:r>
          </a:p>
          <a:p>
            <a:pPr marL="0" indent="0">
              <a:buNone/>
            </a:pPr>
            <a:r>
              <a:rPr lang="en-US" sz="18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N add</a:t>
            </a:r>
          </a:p>
          <a:p>
            <a:pPr marL="0" indent="0">
              <a:buNone/>
            </a:pPr>
            <a:r>
              <a:rPr lang="en-US" sz="18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N stores</a:t>
            </a:r>
          </a:p>
          <a:p>
            <a:pPr marL="287655" indent="-287655">
              <a:buClr>
                <a:schemeClr val="tx1"/>
              </a:buClr>
            </a:pPr>
            <a:endParaRPr lang="en-US" sz="2540"/>
          </a:p>
          <a:p>
            <a:pPr marL="503555" lvl="1" indent="-215900">
              <a:buClr>
                <a:schemeClr val="tx1"/>
              </a:buClr>
            </a:pPr>
            <a:endParaRPr lang="en-US" sz="2540"/>
          </a:p>
          <a:p>
            <a:pPr marL="503555" lvl="1" indent="-215900">
              <a:buClr>
                <a:schemeClr val="tx1"/>
              </a:buClr>
            </a:pPr>
            <a:endParaRPr lang="en-US" sz="254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B2899D9C-213D-1CE5-D42F-4C0500A6567F}"/>
              </a:ext>
            </a:extLst>
          </p:cNvPr>
          <p:cNvSpPr>
            <a:spLocks noGrp="1"/>
          </p:cNvSpPr>
          <p:nvPr/>
        </p:nvSpPr>
        <p:spPr>
          <a:xfrm>
            <a:off x="8805670" y="3187530"/>
            <a:ext cx="2450365" cy="1027857"/>
          </a:xfrm>
          <a:prstGeom prst="rect">
            <a:avLst/>
          </a:prstGeom>
        </p:spPr>
        <p:txBody>
          <a:bodyPr vert="horz" lIns="0" tIns="46800" rIns="0" bIns="45720" rtlCol="0" anchor="t">
            <a:normAutofit/>
          </a:bodyPr>
          <a:lstStyle>
            <a:lvl1pPr marL="288004" indent="-288004" algn="l" defTabSz="72000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SzPct val="90000"/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504000" indent="-216004" algn="l" defTabSz="72000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2pPr>
            <a:lvl3pPr marL="720000" indent="-216004" algn="l" defTabSz="864017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3pPr>
            <a:lvl4pPr marL="936000" indent="-216004" algn="l" defTabSz="864017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4pPr>
            <a:lvl5pPr marL="1152000" indent="-216004" algn="l" defTabSz="864017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1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5pPr>
            <a:lvl6pPr marL="2376046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8054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40062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72070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4N FETCHED, DECODED</a:t>
            </a:r>
          </a:p>
          <a:p>
            <a:pPr marL="287655" indent="-287655">
              <a:buClr>
                <a:schemeClr val="tx1"/>
              </a:buClr>
            </a:pPr>
            <a:endParaRPr lang="en-US" sz="2540"/>
          </a:p>
          <a:p>
            <a:pPr marL="503555" lvl="1" indent="-215900">
              <a:buClr>
                <a:schemeClr val="tx1"/>
              </a:buClr>
            </a:pPr>
            <a:endParaRPr lang="en-US" sz="2540"/>
          </a:p>
          <a:p>
            <a:pPr marL="503555" lvl="1" indent="-215900">
              <a:buClr>
                <a:schemeClr val="tx1"/>
              </a:buClr>
            </a:pPr>
            <a:endParaRPr lang="en-US" sz="2540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74EF6F56-32A0-9234-C355-4DF13BD2CBF4}"/>
              </a:ext>
            </a:extLst>
          </p:cNvPr>
          <p:cNvSpPr>
            <a:spLocks noGrp="1"/>
          </p:cNvSpPr>
          <p:nvPr/>
        </p:nvSpPr>
        <p:spPr>
          <a:xfrm>
            <a:off x="8805670" y="6161576"/>
            <a:ext cx="2450365" cy="484299"/>
          </a:xfrm>
          <a:prstGeom prst="rect">
            <a:avLst/>
          </a:prstGeom>
        </p:spPr>
        <p:txBody>
          <a:bodyPr vert="horz" lIns="0" tIns="46800" rIns="0" bIns="45720" rtlCol="0" anchor="t">
            <a:normAutofit/>
          </a:bodyPr>
          <a:lstStyle>
            <a:lvl1pPr marL="288004" indent="-288004" algn="l" defTabSz="72000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SzPct val="90000"/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504000" indent="-216004" algn="l" defTabSz="72000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2pPr>
            <a:lvl3pPr marL="720000" indent="-216004" algn="l" defTabSz="864017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3pPr>
            <a:lvl4pPr marL="936000" indent="-216004" algn="l" defTabSz="864017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4pPr>
            <a:lvl5pPr marL="1152000" indent="-216004" algn="l" defTabSz="864017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1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5pPr>
            <a:lvl6pPr marL="2376046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8054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40062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72070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>
                <a:solidFill>
                  <a:schemeClr val="accent6">
                    <a:lumMod val="60000"/>
                    <a:lumOff val="40000"/>
                  </a:schemeClr>
                </a:solidFill>
              </a:rPr>
              <a:t>4N/</a:t>
            </a:r>
            <a:r>
              <a:rPr lang="en-US" sz="1800" b="1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vl</a:t>
            </a:r>
            <a:r>
              <a:rPr lang="en-US" sz="1800" b="1">
                <a:solidFill>
                  <a:schemeClr val="accent6">
                    <a:lumMod val="60000"/>
                    <a:lumOff val="40000"/>
                  </a:schemeClr>
                </a:solidFill>
              </a:rPr>
              <a:t> FETCHED, DECODED</a:t>
            </a:r>
          </a:p>
          <a:p>
            <a:pPr marL="287655" indent="-287655">
              <a:buClr>
                <a:schemeClr val="tx1"/>
              </a:buClr>
            </a:pPr>
            <a:endParaRPr lang="en-US" sz="2540"/>
          </a:p>
          <a:p>
            <a:pPr marL="503555" lvl="1" indent="-215900">
              <a:buClr>
                <a:schemeClr val="tx1"/>
              </a:buClr>
            </a:pPr>
            <a:endParaRPr lang="en-US" sz="2540"/>
          </a:p>
          <a:p>
            <a:pPr marL="503555" lvl="1" indent="-215900">
              <a:buClr>
                <a:schemeClr val="tx1"/>
              </a:buClr>
            </a:pPr>
            <a:endParaRPr lang="en-US" sz="2540"/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3486E27F-2F07-81D1-79DA-69EA7AB17681}"/>
              </a:ext>
            </a:extLst>
          </p:cNvPr>
          <p:cNvSpPr>
            <a:spLocks noGrp="1"/>
          </p:cNvSpPr>
          <p:nvPr/>
        </p:nvSpPr>
        <p:spPr>
          <a:xfrm>
            <a:off x="6541033" y="72500"/>
            <a:ext cx="4195301" cy="878907"/>
          </a:xfrm>
          <a:prstGeom prst="rect">
            <a:avLst/>
          </a:prstGeom>
        </p:spPr>
        <p:txBody>
          <a:bodyPr vert="horz" lIns="0" tIns="46800" rIns="0" bIns="45720" rtlCol="0" anchor="t">
            <a:normAutofit fontScale="92500" lnSpcReduction="10000"/>
          </a:bodyPr>
          <a:lstStyle>
            <a:lvl1pPr marL="288004" indent="-288004" algn="l" defTabSz="72000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SzPct val="90000"/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504000" indent="-216004" algn="l" defTabSz="72000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2pPr>
            <a:lvl3pPr marL="720000" indent="-216004" algn="l" defTabSz="864017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3pPr>
            <a:lvl4pPr marL="936000" indent="-216004" algn="l" defTabSz="864017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4pPr>
            <a:lvl5pPr marL="1152000" indent="-216004" algn="l" defTabSz="864017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1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5pPr>
            <a:lvl6pPr marL="2376046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8054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40062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72070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tx1"/>
              </a:buClr>
              <a:buNone/>
            </a:pPr>
            <a:r>
              <a:rPr lang="en-US" sz="2500" b="1">
                <a:solidFill>
                  <a:schemeClr val="bg1">
                    <a:lumMod val="20000"/>
                    <a:lumOff val="80000"/>
                  </a:schemeClr>
                </a:solidFill>
                <a:ea typeface="Roboto Light"/>
                <a:cs typeface="Roboto Light"/>
              </a:rPr>
              <a:t>Vector Addition </a:t>
            </a:r>
            <a:endParaRPr lang="en-US" sz="2500" b="1">
              <a:solidFill>
                <a:schemeClr val="bg1">
                  <a:lumMod val="20000"/>
                  <a:lumOff val="80000"/>
                </a:schemeClr>
              </a:solidFill>
            </a:endParaRPr>
          </a:p>
          <a:p>
            <a:pPr marL="0" indent="0">
              <a:buNone/>
            </a:pPr>
            <a:r>
              <a:rPr lang="en-US" sz="2500" b="1">
                <a:solidFill>
                  <a:schemeClr val="bg1">
                    <a:lumMod val="20000"/>
                    <a:lumOff val="80000"/>
                  </a:schemeClr>
                </a:solidFill>
                <a:ea typeface="Roboto Light"/>
                <a:cs typeface="Roboto Light"/>
              </a:rPr>
              <a:t>C[</a:t>
            </a:r>
            <a:r>
              <a:rPr lang="en-US" sz="2500" b="1" err="1">
                <a:solidFill>
                  <a:schemeClr val="bg1">
                    <a:lumMod val="20000"/>
                    <a:lumOff val="80000"/>
                  </a:schemeClr>
                </a:solidFill>
                <a:ea typeface="Roboto Light"/>
                <a:cs typeface="Roboto Light"/>
              </a:rPr>
              <a:t>i</a:t>
            </a:r>
            <a:r>
              <a:rPr lang="en-US" sz="2500" b="1">
                <a:solidFill>
                  <a:schemeClr val="bg1">
                    <a:lumMod val="20000"/>
                    <a:lumOff val="80000"/>
                  </a:schemeClr>
                </a:solidFill>
                <a:ea typeface="Roboto Light"/>
                <a:cs typeface="Roboto Light"/>
              </a:rPr>
              <a:t>]=A[</a:t>
            </a:r>
            <a:r>
              <a:rPr lang="en-US" sz="2500" b="1" err="1">
                <a:solidFill>
                  <a:schemeClr val="bg1">
                    <a:lumMod val="20000"/>
                    <a:lumOff val="80000"/>
                  </a:schemeClr>
                </a:solidFill>
                <a:ea typeface="Roboto Light"/>
                <a:cs typeface="Roboto Light"/>
              </a:rPr>
              <a:t>i</a:t>
            </a:r>
            <a:r>
              <a:rPr lang="en-US" sz="2500" b="1">
                <a:solidFill>
                  <a:schemeClr val="bg1">
                    <a:lumMod val="20000"/>
                    <a:lumOff val="80000"/>
                  </a:schemeClr>
                </a:solidFill>
                <a:ea typeface="Roboto Light"/>
                <a:cs typeface="Roboto Light"/>
              </a:rPr>
              <a:t>]+B[</a:t>
            </a:r>
            <a:r>
              <a:rPr lang="en-US" sz="2500" b="1" err="1">
                <a:solidFill>
                  <a:schemeClr val="bg1">
                    <a:lumMod val="20000"/>
                    <a:lumOff val="80000"/>
                  </a:schemeClr>
                </a:solidFill>
                <a:ea typeface="Roboto Light"/>
                <a:cs typeface="Roboto Light"/>
              </a:rPr>
              <a:t>i</a:t>
            </a:r>
            <a:r>
              <a:rPr lang="en-US" sz="2500" b="1">
                <a:solidFill>
                  <a:schemeClr val="bg1">
                    <a:lumMod val="20000"/>
                    <a:lumOff val="80000"/>
                  </a:schemeClr>
                </a:solidFill>
                <a:ea typeface="Roboto Light"/>
                <a:cs typeface="Roboto Light"/>
              </a:rPr>
              <a:t>]</a:t>
            </a:r>
            <a:endParaRPr lang="en-US" sz="2500" b="1">
              <a:solidFill>
                <a:schemeClr val="bg1">
                  <a:lumMod val="20000"/>
                  <a:lumOff val="80000"/>
                </a:schemeClr>
              </a:solidFill>
            </a:endParaRPr>
          </a:p>
          <a:p>
            <a:pPr marL="287655" indent="-287655">
              <a:buClr>
                <a:schemeClr val="tx1"/>
              </a:buClr>
            </a:pPr>
            <a:endParaRPr lang="en-US" sz="2540"/>
          </a:p>
          <a:p>
            <a:pPr marL="503555" lvl="1" indent="-215900">
              <a:buClr>
                <a:schemeClr val="tx1"/>
              </a:buClr>
            </a:pPr>
            <a:endParaRPr lang="en-US" sz="2540"/>
          </a:p>
          <a:p>
            <a:pPr marL="503555" lvl="1" indent="-215900">
              <a:buClr>
                <a:schemeClr val="tx1"/>
              </a:buClr>
            </a:pPr>
            <a:endParaRPr lang="en-US" sz="254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D9EC595-2077-D78B-B166-522E30326ACA}"/>
              </a:ext>
            </a:extLst>
          </p:cNvPr>
          <p:cNvSpPr/>
          <p:nvPr/>
        </p:nvSpPr>
        <p:spPr>
          <a:xfrm>
            <a:off x="672029" y="3756691"/>
            <a:ext cx="354375" cy="326833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i="0" cap="none" spc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1319913-4A3E-3402-14F3-D5327A12D1FC}"/>
              </a:ext>
            </a:extLst>
          </p:cNvPr>
          <p:cNvSpPr/>
          <p:nvPr/>
        </p:nvSpPr>
        <p:spPr>
          <a:xfrm>
            <a:off x="677193" y="4624842"/>
            <a:ext cx="4586688" cy="32683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i="0" cap="none" spc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9B80890-4B45-77F6-AA18-9CC75C4066B4}"/>
              </a:ext>
            </a:extLst>
          </p:cNvPr>
          <p:cNvSpPr txBox="1"/>
          <p:nvPr/>
        </p:nvSpPr>
        <p:spPr>
          <a:xfrm>
            <a:off x="679374" y="3410577"/>
            <a:ext cx="3001847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720000"/>
            <a:r>
              <a:rPr lang="en-US" sz="1600">
                <a:solidFill>
                  <a:schemeClr val="tx2"/>
                </a:solidFill>
                <a:latin typeface="Calibri"/>
                <a:cs typeface="Arial Narrow" panose="020B0604020202020204" pitchFamily="34" charset="0"/>
              </a:rPr>
              <a:t>Scalar – 1 instruction == 1 operation</a:t>
            </a:r>
            <a:endParaRPr lang="en-US" sz="1600" b="0" i="0">
              <a:solidFill>
                <a:schemeClr val="tx2"/>
              </a:solidFill>
              <a:latin typeface="Calibri"/>
              <a:cs typeface="Arial Narrow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7E7F15E-E3F5-5174-195B-9A4AEDFAEE55}"/>
              </a:ext>
            </a:extLst>
          </p:cNvPr>
          <p:cNvSpPr txBox="1"/>
          <p:nvPr/>
        </p:nvSpPr>
        <p:spPr>
          <a:xfrm>
            <a:off x="679373" y="4291926"/>
            <a:ext cx="3292761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720000"/>
            <a:r>
              <a:rPr lang="en-US" sz="1600">
                <a:solidFill>
                  <a:schemeClr val="tx2"/>
                </a:solidFill>
                <a:latin typeface="Calibri"/>
                <a:cs typeface="Arial Narrow" panose="020B0604020202020204" pitchFamily="34" charset="0"/>
              </a:rPr>
              <a:t>Vector – 1 instruction == [</a:t>
            </a:r>
            <a:r>
              <a:rPr lang="en-US" sz="1600" err="1">
                <a:solidFill>
                  <a:schemeClr val="tx2"/>
                </a:solidFill>
                <a:latin typeface="Calibri"/>
                <a:cs typeface="Arial Narrow" panose="020B0604020202020204" pitchFamily="34" charset="0"/>
              </a:rPr>
              <a:t>vl</a:t>
            </a:r>
            <a:r>
              <a:rPr lang="en-US" sz="1600">
                <a:solidFill>
                  <a:schemeClr val="tx2"/>
                </a:solidFill>
                <a:latin typeface="Calibri"/>
                <a:cs typeface="Arial Narrow" panose="020B0604020202020204" pitchFamily="34" charset="0"/>
              </a:rPr>
              <a:t>] operations</a:t>
            </a:r>
            <a:endParaRPr lang="en-US" sz="1600" b="0" i="0">
              <a:solidFill>
                <a:schemeClr val="tx2"/>
              </a:solidFill>
              <a:latin typeface="Calibri"/>
              <a:cs typeface="Arial Narrow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2CA4A32-33FB-C71A-B7F2-1421F2690BD6}"/>
              </a:ext>
            </a:extLst>
          </p:cNvPr>
          <p:cNvSpPr txBox="1"/>
          <p:nvPr/>
        </p:nvSpPr>
        <p:spPr>
          <a:xfrm>
            <a:off x="675479" y="5257854"/>
            <a:ext cx="3599768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720000"/>
            <a:r>
              <a:rPr lang="en-US" sz="2400" b="1">
                <a:solidFill>
                  <a:srgbClr val="FF0000"/>
                </a:solidFill>
                <a:latin typeface="Calibri"/>
                <a:cs typeface="Arial Narrow" panose="020B0604020202020204" pitchFamily="34" charset="0"/>
              </a:rPr>
              <a:t>Lower pressure on memory!</a:t>
            </a:r>
          </a:p>
          <a:p>
            <a:pPr defTabSz="720000"/>
            <a:r>
              <a:rPr lang="en-US" sz="2400" b="1" i="0">
                <a:solidFill>
                  <a:srgbClr val="FF0000"/>
                </a:solidFill>
                <a:latin typeface="Calibri"/>
                <a:cs typeface="Arial Narrow" panose="020B0604020202020204" pitchFamily="34" charset="0"/>
              </a:rPr>
              <a:t>Less power required!</a:t>
            </a:r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74DC9F29-0C26-ED88-6CBD-8CD1B3195774}"/>
              </a:ext>
            </a:extLst>
          </p:cNvPr>
          <p:cNvSpPr>
            <a:spLocks noGrp="1"/>
          </p:cNvSpPr>
          <p:nvPr/>
        </p:nvSpPr>
        <p:spPr>
          <a:xfrm>
            <a:off x="316504" y="990573"/>
            <a:ext cx="5333710" cy="3219990"/>
          </a:xfrm>
          <a:prstGeom prst="rect">
            <a:avLst/>
          </a:prstGeom>
        </p:spPr>
        <p:txBody>
          <a:bodyPr vert="horz" lIns="0" tIns="46800" rIns="0" bIns="45720" rtlCol="0" anchor="t">
            <a:normAutofit/>
          </a:bodyPr>
          <a:lstStyle>
            <a:lvl1pPr marL="288004" indent="-288004" algn="l" defTabSz="72000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SzPct val="90000"/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504000" indent="-216004" algn="l" defTabSz="72000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2pPr>
            <a:lvl3pPr marL="720000" indent="-216004" algn="l" defTabSz="864017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3pPr>
            <a:lvl4pPr marL="936000" indent="-216004" algn="l" defTabSz="864017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4pPr>
            <a:lvl5pPr marL="1152000" indent="-216004" algn="l" defTabSz="864017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1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5pPr>
            <a:lvl6pPr marL="2376046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8054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40062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72070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000000"/>
              </a:buClr>
              <a:buNone/>
            </a:pPr>
            <a:r>
              <a:rPr lang="en-US" sz="2500" b="1">
                <a:latin typeface="Calibri"/>
                <a:ea typeface="+mn-lt"/>
                <a:cs typeface="+mn-lt"/>
              </a:rPr>
              <a:t>Why</a:t>
            </a:r>
            <a:r>
              <a:rPr lang="en-US" sz="2500">
                <a:latin typeface="Calibri"/>
                <a:ea typeface="+mn-lt"/>
                <a:cs typeface="+mn-lt"/>
              </a:rPr>
              <a:t> </a:t>
            </a:r>
            <a:r>
              <a:rPr lang="en-US" sz="2500" b="1">
                <a:latin typeface="Calibri"/>
                <a:ea typeface="+mn-lt"/>
                <a:cs typeface="+mn-lt"/>
              </a:rPr>
              <a:t>Vector?</a:t>
            </a:r>
            <a:endParaRPr lang="en-US">
              <a:latin typeface="Calibri"/>
            </a:endParaRPr>
          </a:p>
          <a:p>
            <a:pPr marL="503555" lvl="1" indent="-215900"/>
            <a:r>
              <a:rPr lang="en-US" sz="2500">
                <a:ea typeface="+mn-lt"/>
                <a:cs typeface="+mn-lt"/>
              </a:rPr>
              <a:t>Reduce Von-Neumann Bottleneck</a:t>
            </a:r>
            <a:endParaRPr lang="en-US"/>
          </a:p>
          <a:p>
            <a:pPr marL="503555" lvl="1" indent="-215900"/>
            <a:r>
              <a:rPr lang="en-US" sz="2500">
                <a:ea typeface="+mn-lt"/>
                <a:cs typeface="+mn-lt"/>
              </a:rPr>
              <a:t>Higher buffering capabilities</a:t>
            </a:r>
          </a:p>
          <a:p>
            <a:pPr marL="503555" lvl="1" indent="-215900"/>
            <a:r>
              <a:rPr lang="en-US" sz="2500">
                <a:ea typeface="+mn-lt"/>
                <a:cs typeface="+mn-lt"/>
              </a:rPr>
              <a:t>Vector length agnostic, reduced ISA</a:t>
            </a:r>
            <a:endParaRPr lang="en-US"/>
          </a:p>
          <a:p>
            <a:pPr marL="503555" lvl="1" indent="-215900"/>
            <a:endParaRPr lang="en-US" sz="2500">
              <a:cs typeface="Calibri Light"/>
            </a:endParaRPr>
          </a:p>
          <a:p>
            <a:pPr marL="287655" indent="-287655"/>
            <a:endParaRPr lang="en-US" sz="2500"/>
          </a:p>
          <a:p>
            <a:pPr marL="287655" indent="-287655">
              <a:buClr>
                <a:schemeClr val="tx1"/>
              </a:buClr>
            </a:pPr>
            <a:endParaRPr lang="en-US" sz="2540"/>
          </a:p>
          <a:p>
            <a:pPr marL="503555" lvl="1" indent="-215900">
              <a:buClr>
                <a:schemeClr val="tx1"/>
              </a:buClr>
            </a:pPr>
            <a:endParaRPr lang="en-US" sz="2540"/>
          </a:p>
          <a:p>
            <a:pPr marL="503555" lvl="1" indent="-215900">
              <a:buClr>
                <a:schemeClr val="tx1"/>
              </a:buClr>
            </a:pPr>
            <a:endParaRPr lang="en-US" sz="2540"/>
          </a:p>
        </p:txBody>
      </p:sp>
    </p:spTree>
    <p:extLst>
      <p:ext uri="{BB962C8B-B14F-4D97-AF65-F5344CB8AC3E}">
        <p14:creationId xmlns:p14="http://schemas.microsoft.com/office/powerpoint/2010/main" val="2929590047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4B2B38C-6ADE-C6C1-776A-57CD30BB8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>
                <a:ea typeface="+mj-lt"/>
                <a:cs typeface="+mj-lt"/>
              </a:rPr>
              <a:t>RVV &lt; 1.0 - SLEN parameter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C5BE5484-D8E3-A40A-DE98-97AC8D0167C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EE1B353-4058-44C7-8B8C-7EA0B6664E22}" type="slidenum">
              <a:rPr lang="LID4096" smtClean="0"/>
              <a:t>145</a:t>
            </a:fld>
            <a:endParaRPr lang="LID4096"/>
          </a:p>
        </p:txBody>
      </p:sp>
      <p:pic>
        <p:nvPicPr>
          <p:cNvPr id="3" name="Immagine 2" descr="Immagine che contiene testo, schermata, Policromia, Carattere&#10;&#10;Descrizione generata automaticamente">
            <a:extLst>
              <a:ext uri="{FF2B5EF4-FFF2-40B4-BE49-F238E27FC236}">
                <a16:creationId xmlns:a16="http://schemas.microsoft.com/office/drawing/2014/main" id="{EB272952-3B07-3807-2325-9520FF694B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3797" y="1515517"/>
            <a:ext cx="5498253" cy="3387736"/>
          </a:xfrm>
          <a:prstGeom prst="rect">
            <a:avLst/>
          </a:prstGeom>
        </p:spPr>
      </p:pic>
      <p:sp>
        <p:nvSpPr>
          <p:cNvPr id="8" name="Google Shape;4374;p84">
            <a:extLst>
              <a:ext uri="{FF2B5EF4-FFF2-40B4-BE49-F238E27FC236}">
                <a16:creationId xmlns:a16="http://schemas.microsoft.com/office/drawing/2014/main" id="{F2C0A87C-A3D0-01F9-592F-605AC8E0FF52}"/>
              </a:ext>
            </a:extLst>
          </p:cNvPr>
          <p:cNvSpPr txBox="1"/>
          <p:nvPr/>
        </p:nvSpPr>
        <p:spPr>
          <a:xfrm>
            <a:off x="320256" y="963156"/>
            <a:ext cx="5048620" cy="33239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203200">
              <a:buClr>
                <a:schemeClr val="accent1"/>
              </a:buClr>
              <a:buSzPts val="1200"/>
            </a:pPr>
            <a:r>
              <a:rPr lang="it" sz="2000">
                <a:solidFill>
                  <a:schemeClr val="dk1"/>
                </a:solidFill>
                <a:latin typeface="Calibri Light"/>
                <a:cs typeface="Calibri Light"/>
              </a:rPr>
              <a:t>RVV &lt; 1.0</a:t>
            </a:r>
          </a:p>
          <a:p>
            <a:pPr marL="546100" indent="-342900">
              <a:buSzPts val="1200"/>
              <a:buFont typeface="Arial"/>
              <a:buChar char="•"/>
            </a:pPr>
            <a:r>
              <a:rPr lang="it" sz="2000" b="1">
                <a:solidFill>
                  <a:schemeClr val="dk1"/>
                </a:solidFill>
                <a:latin typeface="Calibri Light"/>
                <a:cs typeface="Calibri Light"/>
              </a:rPr>
              <a:t>VLEN</a:t>
            </a:r>
            <a:r>
              <a:rPr lang="it" sz="2000">
                <a:solidFill>
                  <a:schemeClr val="dk1"/>
                </a:solidFill>
                <a:latin typeface="Calibri Light"/>
                <a:cs typeface="Calibri Light"/>
              </a:rPr>
              <a:t>: </a:t>
            </a:r>
            <a:r>
              <a:rPr lang="it" sz="2000">
                <a:solidFill>
                  <a:schemeClr val="dk1"/>
                </a:solidFill>
                <a:ea typeface="+mn-lt"/>
                <a:cs typeface="+mn-lt"/>
              </a:rPr>
              <a:t>size of a single </a:t>
            </a:r>
            <a:r>
              <a:rPr lang="it" sz="2000" err="1">
                <a:solidFill>
                  <a:schemeClr val="dk1"/>
                </a:solidFill>
                <a:ea typeface="+mn-lt"/>
                <a:cs typeface="+mn-lt"/>
              </a:rPr>
              <a:t>vector</a:t>
            </a:r>
            <a:r>
              <a:rPr lang="it" sz="2000">
                <a:solidFill>
                  <a:schemeClr val="dk1"/>
                </a:solidFill>
                <a:ea typeface="+mn-lt"/>
                <a:cs typeface="+mn-lt"/>
              </a:rPr>
              <a:t> </a:t>
            </a:r>
            <a:r>
              <a:rPr lang="it" sz="2000" err="1">
                <a:solidFill>
                  <a:schemeClr val="dk1"/>
                </a:solidFill>
                <a:ea typeface="+mn-lt"/>
                <a:cs typeface="+mn-lt"/>
              </a:rPr>
              <a:t>register</a:t>
            </a:r>
            <a:r>
              <a:rPr lang="it" sz="2000">
                <a:solidFill>
                  <a:schemeClr val="dk1"/>
                </a:solidFill>
                <a:ea typeface="+mn-lt"/>
                <a:cs typeface="+mn-lt"/>
              </a:rPr>
              <a:t> (bits)</a:t>
            </a:r>
            <a:endParaRPr lang="it" sz="2000">
              <a:solidFill>
                <a:schemeClr val="dk1"/>
              </a:solidFill>
              <a:latin typeface="Calibri Light"/>
              <a:cs typeface="Calibri Light"/>
            </a:endParaRPr>
          </a:p>
          <a:p>
            <a:pPr marL="546100" indent="-342900">
              <a:buSzPts val="1200"/>
              <a:buFont typeface="Arial"/>
              <a:buChar char="•"/>
            </a:pPr>
            <a:r>
              <a:rPr lang="it" sz="2000" b="1">
                <a:solidFill>
                  <a:schemeClr val="dk1"/>
                </a:solidFill>
                <a:ea typeface="+mn-lt"/>
                <a:cs typeface="+mn-lt"/>
              </a:rPr>
              <a:t>SLEN</a:t>
            </a:r>
            <a:r>
              <a:rPr lang="it" sz="2000">
                <a:solidFill>
                  <a:schemeClr val="dk1"/>
                </a:solidFill>
                <a:latin typeface="Calibri Light"/>
                <a:cs typeface="Calibri Light"/>
              </a:rPr>
              <a:t>: size of a </a:t>
            </a:r>
            <a:r>
              <a:rPr lang="it" sz="2000" err="1">
                <a:solidFill>
                  <a:schemeClr val="dk1"/>
                </a:solidFill>
                <a:latin typeface="Calibri Light"/>
                <a:cs typeface="Calibri Light"/>
              </a:rPr>
              <a:t>chunk</a:t>
            </a:r>
            <a:r>
              <a:rPr lang="it" sz="2000">
                <a:solidFill>
                  <a:schemeClr val="dk1"/>
                </a:solidFill>
                <a:latin typeface="Calibri Light"/>
                <a:cs typeface="Calibri Light"/>
              </a:rPr>
              <a:t> of a </a:t>
            </a:r>
            <a:r>
              <a:rPr lang="it" sz="2000" err="1">
                <a:solidFill>
                  <a:schemeClr val="dk1"/>
                </a:solidFill>
                <a:latin typeface="Calibri Light"/>
                <a:cs typeface="Calibri Light"/>
              </a:rPr>
              <a:t>vector</a:t>
            </a:r>
            <a:r>
              <a:rPr lang="it" sz="2000">
                <a:solidFill>
                  <a:schemeClr val="dk1"/>
                </a:solidFill>
                <a:latin typeface="Calibri Light"/>
                <a:cs typeface="Calibri Light"/>
              </a:rPr>
              <a:t> </a:t>
            </a:r>
            <a:r>
              <a:rPr lang="it" sz="2000" err="1">
                <a:solidFill>
                  <a:schemeClr val="dk1"/>
                </a:solidFill>
                <a:latin typeface="Calibri Light"/>
                <a:cs typeface="Calibri Light"/>
              </a:rPr>
              <a:t>register</a:t>
            </a:r>
            <a:br>
              <a:rPr lang="en-US"/>
            </a:br>
            <a:r>
              <a:rPr lang="it" sz="2000">
                <a:solidFill>
                  <a:schemeClr val="dk1"/>
                </a:solidFill>
                <a:latin typeface="Calibri Light"/>
                <a:cs typeface="Calibri Light"/>
              </a:rPr>
              <a:t>in a lane (bits)</a:t>
            </a:r>
            <a:endParaRPr lang="it">
              <a:solidFill>
                <a:schemeClr val="dk1"/>
              </a:solidFill>
              <a:cs typeface="Calibri Light"/>
            </a:endParaRPr>
          </a:p>
          <a:p>
            <a:pPr marL="546100" indent="-342900">
              <a:buSzPts val="1200"/>
              <a:buFont typeface="Arial"/>
              <a:buChar char="•"/>
            </a:pPr>
            <a:r>
              <a:rPr lang="it" sz="2000" b="1">
                <a:solidFill>
                  <a:schemeClr val="dk1"/>
                </a:solidFill>
                <a:latin typeface="Calibri Light"/>
                <a:cs typeface="Calibri Light"/>
              </a:rPr>
              <a:t>SEW</a:t>
            </a:r>
            <a:r>
              <a:rPr lang="it" sz="2000">
                <a:solidFill>
                  <a:schemeClr val="dk1"/>
                </a:solidFill>
                <a:latin typeface="Calibri Light"/>
                <a:cs typeface="Calibri Light"/>
              </a:rPr>
              <a:t>: single </a:t>
            </a:r>
            <a:r>
              <a:rPr lang="it" sz="2000" err="1">
                <a:solidFill>
                  <a:schemeClr val="dk1"/>
                </a:solidFill>
                <a:latin typeface="Calibri Light"/>
                <a:cs typeface="Calibri Light"/>
              </a:rPr>
              <a:t>element</a:t>
            </a:r>
            <a:r>
              <a:rPr lang="it" sz="2000">
                <a:solidFill>
                  <a:schemeClr val="dk1"/>
                </a:solidFill>
                <a:latin typeface="Calibri Light"/>
                <a:cs typeface="Calibri Light"/>
              </a:rPr>
              <a:t> </a:t>
            </a:r>
            <a:r>
              <a:rPr lang="it" sz="2000" err="1">
                <a:solidFill>
                  <a:schemeClr val="dk1"/>
                </a:solidFill>
                <a:latin typeface="Calibri Light"/>
                <a:cs typeface="Calibri Light"/>
              </a:rPr>
              <a:t>width</a:t>
            </a:r>
            <a:r>
              <a:rPr lang="it" sz="2000">
                <a:solidFill>
                  <a:schemeClr val="dk1"/>
                </a:solidFill>
                <a:latin typeface="Calibri Light"/>
                <a:cs typeface="Calibri Light"/>
              </a:rPr>
              <a:t> (bits)</a:t>
            </a:r>
          </a:p>
          <a:p>
            <a:pPr marL="546100" indent="-342900">
              <a:buSzPts val="1200"/>
              <a:buFont typeface="Arial"/>
              <a:buChar char="•"/>
            </a:pPr>
            <a:r>
              <a:rPr lang="it" sz="2000">
                <a:solidFill>
                  <a:schemeClr val="dk1"/>
                </a:solidFill>
                <a:latin typeface="Calibri Light"/>
                <a:cs typeface="Calibri Light"/>
              </a:rPr>
              <a:t>SLEN = VLEN/#Lanes</a:t>
            </a:r>
          </a:p>
          <a:p>
            <a:pPr marL="546100" indent="-342900">
              <a:buSzPts val="1200"/>
              <a:buFont typeface="Arial"/>
              <a:buChar char="•"/>
            </a:pPr>
            <a:r>
              <a:rPr lang="it" sz="2000">
                <a:solidFill>
                  <a:schemeClr val="dk1"/>
                </a:solidFill>
                <a:latin typeface="Calibri Light"/>
                <a:cs typeface="Calibri Light"/>
              </a:rPr>
              <a:t>Lane-friendly</a:t>
            </a:r>
          </a:p>
          <a:p>
            <a:pPr marL="546100" indent="-342900">
              <a:buSzPts val="1200"/>
              <a:buFont typeface="Arial"/>
              <a:buChar char="•"/>
            </a:pPr>
            <a:r>
              <a:rPr lang="it" sz="2000">
                <a:solidFill>
                  <a:schemeClr val="dk1"/>
                </a:solidFill>
                <a:latin typeface="Calibri Light"/>
                <a:cs typeface="Calibri Light"/>
              </a:rPr>
              <a:t>Successive </a:t>
            </a:r>
            <a:r>
              <a:rPr lang="it" sz="2000" err="1">
                <a:solidFill>
                  <a:schemeClr val="dk1"/>
                </a:solidFill>
                <a:latin typeface="Calibri Light"/>
                <a:cs typeface="Calibri Light"/>
              </a:rPr>
              <a:t>elements</a:t>
            </a:r>
            <a:r>
              <a:rPr lang="it" sz="2000">
                <a:solidFill>
                  <a:schemeClr val="dk1"/>
                </a:solidFill>
                <a:latin typeface="Calibri Light"/>
                <a:cs typeface="Calibri Light"/>
              </a:rPr>
              <a:t> in successive </a:t>
            </a:r>
            <a:r>
              <a:rPr lang="it" sz="2000" err="1">
                <a:solidFill>
                  <a:schemeClr val="dk1"/>
                </a:solidFill>
                <a:latin typeface="Calibri Light"/>
                <a:cs typeface="Calibri Light"/>
              </a:rPr>
              <a:t>lanes</a:t>
            </a:r>
            <a:endParaRPr lang="it" err="1">
              <a:solidFill>
                <a:schemeClr val="dk1"/>
              </a:solidFill>
              <a:cs typeface="Calibri Light"/>
            </a:endParaRPr>
          </a:p>
          <a:p>
            <a:pPr marL="203200">
              <a:buClr>
                <a:schemeClr val="accent1"/>
              </a:buClr>
              <a:buSzPts val="1200"/>
            </a:pPr>
            <a:endParaRPr lang="it" sz="2000">
              <a:solidFill>
                <a:schemeClr val="dk1"/>
              </a:solidFill>
              <a:latin typeface="Calibri Light"/>
              <a:cs typeface="Calibri Light"/>
            </a:endParaRPr>
          </a:p>
          <a:p>
            <a:pPr marL="203200">
              <a:buClr>
                <a:schemeClr val="accent1"/>
              </a:buClr>
              <a:buSzPts val="1200"/>
            </a:pPr>
            <a:endParaRPr lang="it" sz="2000">
              <a:solidFill>
                <a:schemeClr val="dk1"/>
              </a:solidFill>
              <a:latin typeface="Calibri Light"/>
              <a:cs typeface="Calibri Light"/>
            </a:endParaRPr>
          </a:p>
        </p:txBody>
      </p:sp>
      <p:sp>
        <p:nvSpPr>
          <p:cNvPr id="4" name="Google Shape;4374;p84">
            <a:extLst>
              <a:ext uri="{FF2B5EF4-FFF2-40B4-BE49-F238E27FC236}">
                <a16:creationId xmlns:a16="http://schemas.microsoft.com/office/drawing/2014/main" id="{D14279A7-891A-4115-72F5-D418DD8E5D4E}"/>
              </a:ext>
            </a:extLst>
          </p:cNvPr>
          <p:cNvSpPr txBox="1"/>
          <p:nvPr/>
        </p:nvSpPr>
        <p:spPr>
          <a:xfrm>
            <a:off x="556006" y="3828464"/>
            <a:ext cx="5048620" cy="1785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203200">
              <a:buClr>
                <a:schemeClr val="accent1"/>
              </a:buClr>
              <a:buSzPts val="1200"/>
            </a:pPr>
            <a:r>
              <a:rPr lang="it" sz="2000">
                <a:solidFill>
                  <a:schemeClr val="dk1"/>
                </a:solidFill>
                <a:cs typeface="Calibri Light"/>
              </a:rPr>
              <a:t>Example: </a:t>
            </a:r>
            <a:br>
              <a:rPr lang="it" sz="2000">
                <a:solidFill>
                  <a:schemeClr val="dk1"/>
                </a:solidFill>
                <a:cs typeface="Calibri Light"/>
              </a:rPr>
            </a:br>
            <a:r>
              <a:rPr lang="it" sz="2000">
                <a:solidFill>
                  <a:schemeClr val="dk1"/>
                </a:solidFill>
                <a:cs typeface="Calibri Light"/>
              </a:rPr>
              <a:t>VLEN = 128 bit</a:t>
            </a:r>
            <a:br>
              <a:rPr lang="it" sz="2000">
                <a:solidFill>
                  <a:schemeClr val="dk1"/>
                </a:solidFill>
                <a:cs typeface="Calibri Light"/>
              </a:rPr>
            </a:br>
            <a:r>
              <a:rPr lang="it" sz="2000">
                <a:solidFill>
                  <a:schemeClr val="dk1"/>
                </a:solidFill>
                <a:cs typeface="Calibri Light"/>
              </a:rPr>
              <a:t>SLEN = 64 bit</a:t>
            </a:r>
          </a:p>
          <a:p>
            <a:pPr marL="203200">
              <a:buClr>
                <a:schemeClr val="accent1"/>
              </a:buClr>
              <a:buSzPts val="1200"/>
            </a:pPr>
            <a:endParaRPr lang="it" sz="2000">
              <a:solidFill>
                <a:schemeClr val="dk1"/>
              </a:solidFill>
              <a:latin typeface="Calibri Light"/>
              <a:cs typeface="Calibri Light"/>
            </a:endParaRPr>
          </a:p>
          <a:p>
            <a:pPr marL="203200">
              <a:buClr>
                <a:schemeClr val="accent1"/>
              </a:buClr>
              <a:buSzPts val="1200"/>
            </a:pPr>
            <a:endParaRPr lang="it" sz="2000">
              <a:solidFill>
                <a:schemeClr val="dk1"/>
              </a:solidFill>
              <a:latin typeface="Calibri Light"/>
              <a:cs typeface="Calibri Light"/>
            </a:endParaRP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62BB6CD1-75BD-4AD1-2E11-392BEE381A3B}"/>
              </a:ext>
            </a:extLst>
          </p:cNvPr>
          <p:cNvSpPr/>
          <p:nvPr/>
        </p:nvSpPr>
        <p:spPr>
          <a:xfrm>
            <a:off x="3460767" y="4176685"/>
            <a:ext cx="1072272" cy="1199450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CH" b="1" i="0" cap="none" spc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0" name="TextBox 6">
            <a:extLst>
              <a:ext uri="{FF2B5EF4-FFF2-40B4-BE49-F238E27FC236}">
                <a16:creationId xmlns:a16="http://schemas.microsoft.com/office/drawing/2014/main" id="{3F868DE3-4FDA-7072-FD98-8C6BA6913BAE}"/>
              </a:ext>
            </a:extLst>
          </p:cNvPr>
          <p:cNvSpPr txBox="1"/>
          <p:nvPr/>
        </p:nvSpPr>
        <p:spPr>
          <a:xfrm>
            <a:off x="2769589" y="4626406"/>
            <a:ext cx="556141" cy="555913"/>
          </a:xfrm>
          <a:prstGeom prst="rect">
            <a:avLst/>
          </a:prstGeom>
          <a:noFill/>
        </p:spPr>
        <p:txBody>
          <a:bodyPr wrap="none" lIns="0" tIns="0" rIns="0" bIns="0" rtlCol="0" anchor="t">
            <a:noAutofit/>
          </a:bodyPr>
          <a:lstStyle/>
          <a:p>
            <a:pPr algn="l" defTabSz="720000"/>
            <a:r>
              <a:rPr lang="en-US" sz="1400" b="0" i="0">
                <a:solidFill>
                  <a:schemeClr val="tx2"/>
                </a:solidFill>
                <a:latin typeface="+mj-lt"/>
                <a:cs typeface="Arial Narrow" panose="020B0604020202020204" pitchFamily="34" charset="0"/>
              </a:rPr>
              <a:t>32 </a:t>
            </a:r>
            <a:r>
              <a:rPr lang="en-US" sz="1400" b="0" i="0" err="1">
                <a:solidFill>
                  <a:schemeClr val="tx2"/>
                </a:solidFill>
                <a:latin typeface="+mj-lt"/>
                <a:cs typeface="Arial Narrow" panose="020B0604020202020204" pitchFamily="34" charset="0"/>
              </a:rPr>
              <a:t>vregs</a:t>
            </a:r>
            <a:endParaRPr lang="de-CH" sz="1400" b="0" i="0">
              <a:solidFill>
                <a:schemeClr val="tx2"/>
              </a:solidFill>
              <a:latin typeface="+mj-lt"/>
              <a:cs typeface="Arial Narrow" panose="020B0604020202020204" pitchFamily="34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157DB88-D211-0D72-515F-DA8A2D17FD4B}"/>
              </a:ext>
            </a:extLst>
          </p:cNvPr>
          <p:cNvCxnSpPr>
            <a:cxnSpLocks/>
          </p:cNvCxnSpPr>
          <p:nvPr/>
        </p:nvCxnSpPr>
        <p:spPr>
          <a:xfrm>
            <a:off x="3981172" y="4023483"/>
            <a:ext cx="0" cy="1473077"/>
          </a:xfrm>
          <a:prstGeom prst="line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Gruppo 38">
            <a:extLst>
              <a:ext uri="{FF2B5EF4-FFF2-40B4-BE49-F238E27FC236}">
                <a16:creationId xmlns:a16="http://schemas.microsoft.com/office/drawing/2014/main" id="{CD837E2E-5EC3-8456-1BA3-8B8CB8BD3013}"/>
              </a:ext>
            </a:extLst>
          </p:cNvPr>
          <p:cNvGrpSpPr/>
          <p:nvPr/>
        </p:nvGrpSpPr>
        <p:grpSpPr>
          <a:xfrm>
            <a:off x="3465082" y="4238528"/>
            <a:ext cx="1068976" cy="386415"/>
            <a:chOff x="1103823" y="4605417"/>
            <a:chExt cx="2150827" cy="405229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E4687BF-469F-534B-9E78-636DC7DE11FF}"/>
                </a:ext>
              </a:extLst>
            </p:cNvPr>
            <p:cNvCxnSpPr>
              <a:cxnSpLocks/>
            </p:cNvCxnSpPr>
            <p:nvPr/>
          </p:nvCxnSpPr>
          <p:spPr>
            <a:xfrm>
              <a:off x="1108915" y="4605417"/>
              <a:ext cx="2144716" cy="0"/>
            </a:xfrm>
            <a:prstGeom prst="line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5">
              <a:extLst>
                <a:ext uri="{FF2B5EF4-FFF2-40B4-BE49-F238E27FC236}">
                  <a16:creationId xmlns:a16="http://schemas.microsoft.com/office/drawing/2014/main" id="{098FBF9E-2679-FE1B-9917-CC3850832935}"/>
                </a:ext>
              </a:extLst>
            </p:cNvPr>
            <p:cNvCxnSpPr>
              <a:cxnSpLocks/>
            </p:cNvCxnSpPr>
            <p:nvPr/>
          </p:nvCxnSpPr>
          <p:spPr>
            <a:xfrm>
              <a:off x="1108915" y="4667524"/>
              <a:ext cx="2144716" cy="0"/>
            </a:xfrm>
            <a:prstGeom prst="line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6">
              <a:extLst>
                <a:ext uri="{FF2B5EF4-FFF2-40B4-BE49-F238E27FC236}">
                  <a16:creationId xmlns:a16="http://schemas.microsoft.com/office/drawing/2014/main" id="{01E9BA6F-B2A9-C0AF-431A-5BCE9D86D7FF}"/>
                </a:ext>
              </a:extLst>
            </p:cNvPr>
            <p:cNvCxnSpPr>
              <a:cxnSpLocks/>
            </p:cNvCxnSpPr>
            <p:nvPr/>
          </p:nvCxnSpPr>
          <p:spPr>
            <a:xfrm>
              <a:off x="1108915" y="4722505"/>
              <a:ext cx="2144716" cy="0"/>
            </a:xfrm>
            <a:prstGeom prst="line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7">
              <a:extLst>
                <a:ext uri="{FF2B5EF4-FFF2-40B4-BE49-F238E27FC236}">
                  <a16:creationId xmlns:a16="http://schemas.microsoft.com/office/drawing/2014/main" id="{0B1A19F1-F21C-382A-41E9-9ACA0CF0435D}"/>
                </a:ext>
              </a:extLst>
            </p:cNvPr>
            <p:cNvCxnSpPr>
              <a:cxnSpLocks/>
            </p:cNvCxnSpPr>
            <p:nvPr/>
          </p:nvCxnSpPr>
          <p:spPr>
            <a:xfrm>
              <a:off x="1103823" y="4777485"/>
              <a:ext cx="2144716" cy="0"/>
            </a:xfrm>
            <a:prstGeom prst="line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8">
              <a:extLst>
                <a:ext uri="{FF2B5EF4-FFF2-40B4-BE49-F238E27FC236}">
                  <a16:creationId xmlns:a16="http://schemas.microsoft.com/office/drawing/2014/main" id="{8CC3EBC8-0E54-35E1-D866-21D8D4F010CE}"/>
                </a:ext>
              </a:extLst>
            </p:cNvPr>
            <p:cNvCxnSpPr>
              <a:cxnSpLocks/>
            </p:cNvCxnSpPr>
            <p:nvPr/>
          </p:nvCxnSpPr>
          <p:spPr>
            <a:xfrm>
              <a:off x="1109934" y="4838578"/>
              <a:ext cx="2144716" cy="0"/>
            </a:xfrm>
            <a:prstGeom prst="line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9">
              <a:extLst>
                <a:ext uri="{FF2B5EF4-FFF2-40B4-BE49-F238E27FC236}">
                  <a16:creationId xmlns:a16="http://schemas.microsoft.com/office/drawing/2014/main" id="{C0EB6D3F-4EAE-BF6E-801D-261231054764}"/>
                </a:ext>
              </a:extLst>
            </p:cNvPr>
            <p:cNvCxnSpPr>
              <a:cxnSpLocks/>
            </p:cNvCxnSpPr>
            <p:nvPr/>
          </p:nvCxnSpPr>
          <p:spPr>
            <a:xfrm>
              <a:off x="1109934" y="4900685"/>
              <a:ext cx="2144716" cy="0"/>
            </a:xfrm>
            <a:prstGeom prst="line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20">
              <a:extLst>
                <a:ext uri="{FF2B5EF4-FFF2-40B4-BE49-F238E27FC236}">
                  <a16:creationId xmlns:a16="http://schemas.microsoft.com/office/drawing/2014/main" id="{E465B081-6B0C-1ACD-2B52-5B06EAA35DCB}"/>
                </a:ext>
              </a:extLst>
            </p:cNvPr>
            <p:cNvCxnSpPr>
              <a:cxnSpLocks/>
            </p:cNvCxnSpPr>
            <p:nvPr/>
          </p:nvCxnSpPr>
          <p:spPr>
            <a:xfrm>
              <a:off x="1109934" y="4955665"/>
              <a:ext cx="2144716" cy="0"/>
            </a:xfrm>
            <a:prstGeom prst="line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1">
              <a:extLst>
                <a:ext uri="{FF2B5EF4-FFF2-40B4-BE49-F238E27FC236}">
                  <a16:creationId xmlns:a16="http://schemas.microsoft.com/office/drawing/2014/main" id="{9EC0BEFC-D32D-AF92-8F8E-256F8FEF4295}"/>
                </a:ext>
              </a:extLst>
            </p:cNvPr>
            <p:cNvCxnSpPr>
              <a:cxnSpLocks/>
            </p:cNvCxnSpPr>
            <p:nvPr/>
          </p:nvCxnSpPr>
          <p:spPr>
            <a:xfrm>
              <a:off x="1104842" y="5010646"/>
              <a:ext cx="2144716" cy="0"/>
            </a:xfrm>
            <a:prstGeom prst="line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9">
            <a:extLst>
              <a:ext uri="{FF2B5EF4-FFF2-40B4-BE49-F238E27FC236}">
                <a16:creationId xmlns:a16="http://schemas.microsoft.com/office/drawing/2014/main" id="{92B47649-7BE4-1CBC-6D7F-C2C0F7E5CEE8}"/>
              </a:ext>
            </a:extLst>
          </p:cNvPr>
          <p:cNvSpPr txBox="1"/>
          <p:nvPr/>
        </p:nvSpPr>
        <p:spPr>
          <a:xfrm>
            <a:off x="3600183" y="5487833"/>
            <a:ext cx="393493" cy="261861"/>
          </a:xfrm>
          <a:prstGeom prst="rect">
            <a:avLst/>
          </a:prstGeom>
          <a:noFill/>
        </p:spPr>
        <p:txBody>
          <a:bodyPr wrap="none" lIns="0" tIns="0" rIns="0" bIns="0" rtlCol="0" anchor="t">
            <a:noAutofit/>
          </a:bodyPr>
          <a:lstStyle/>
          <a:p>
            <a:pPr defTabSz="720000"/>
            <a:r>
              <a:rPr lang="en-US" sz="1200">
                <a:solidFill>
                  <a:schemeClr val="tx2"/>
                </a:solidFill>
                <a:latin typeface="+mj-lt"/>
                <a:cs typeface="Arial Narrow" panose="020B0604020202020204" pitchFamily="34" charset="0"/>
              </a:rPr>
              <a:t>8B</a:t>
            </a:r>
            <a:endParaRPr lang="de-CH" sz="1200" b="0" i="0">
              <a:solidFill>
                <a:schemeClr val="tx2"/>
              </a:solidFill>
              <a:latin typeface="+mj-lt"/>
              <a:cs typeface="Arial Narrow" panose="020B0604020202020204" pitchFamily="34" charset="0"/>
            </a:endParaRPr>
          </a:p>
        </p:txBody>
      </p:sp>
      <p:sp>
        <p:nvSpPr>
          <p:cNvPr id="25" name="TextBox 30">
            <a:extLst>
              <a:ext uri="{FF2B5EF4-FFF2-40B4-BE49-F238E27FC236}">
                <a16:creationId xmlns:a16="http://schemas.microsoft.com/office/drawing/2014/main" id="{8E89CC9B-C59D-C1A6-85FD-C7C7BD6F2F3A}"/>
              </a:ext>
            </a:extLst>
          </p:cNvPr>
          <p:cNvSpPr txBox="1"/>
          <p:nvPr/>
        </p:nvSpPr>
        <p:spPr>
          <a:xfrm>
            <a:off x="4176049" y="5488299"/>
            <a:ext cx="393493" cy="261861"/>
          </a:xfrm>
          <a:prstGeom prst="rect">
            <a:avLst/>
          </a:prstGeom>
          <a:noFill/>
        </p:spPr>
        <p:txBody>
          <a:bodyPr wrap="none" lIns="0" tIns="0" rIns="0" bIns="0" rtlCol="0" anchor="t">
            <a:noAutofit/>
          </a:bodyPr>
          <a:lstStyle/>
          <a:p>
            <a:pPr algn="l" defTabSz="720000"/>
            <a:r>
              <a:rPr lang="en-US" sz="1200">
                <a:solidFill>
                  <a:schemeClr val="tx2"/>
                </a:solidFill>
                <a:latin typeface="+mj-lt"/>
                <a:cs typeface="Arial Narrow" panose="020B0604020202020204" pitchFamily="34" charset="0"/>
              </a:rPr>
              <a:t>8B</a:t>
            </a:r>
            <a:endParaRPr lang="de-CH" sz="1200" b="0" i="0">
              <a:solidFill>
                <a:schemeClr val="tx2"/>
              </a:solidFill>
              <a:latin typeface="+mj-lt"/>
              <a:cs typeface="Arial Narrow" panose="020B0604020202020204" pitchFamily="34" charset="0"/>
            </a:endParaRPr>
          </a:p>
        </p:txBody>
      </p:sp>
      <p:sp>
        <p:nvSpPr>
          <p:cNvPr id="30" name="TextBox 40">
            <a:extLst>
              <a:ext uri="{FF2B5EF4-FFF2-40B4-BE49-F238E27FC236}">
                <a16:creationId xmlns:a16="http://schemas.microsoft.com/office/drawing/2014/main" id="{F4080B69-5799-7148-06DD-BCF9B52D3E30}"/>
              </a:ext>
            </a:extLst>
          </p:cNvPr>
          <p:cNvSpPr txBox="1"/>
          <p:nvPr/>
        </p:nvSpPr>
        <p:spPr>
          <a:xfrm>
            <a:off x="4178582" y="3810035"/>
            <a:ext cx="246495" cy="245078"/>
          </a:xfrm>
          <a:prstGeom prst="rect">
            <a:avLst/>
          </a:prstGeom>
          <a:noFill/>
        </p:spPr>
        <p:txBody>
          <a:bodyPr wrap="none" lIns="0" tIns="0" rIns="0" bIns="0" rtlCol="0" anchor="t">
            <a:noAutofit/>
          </a:bodyPr>
          <a:lstStyle/>
          <a:p>
            <a:pPr algn="l" defTabSz="720000"/>
            <a:r>
              <a:rPr lang="en-US" sz="1200" b="0" i="0">
                <a:solidFill>
                  <a:schemeClr val="tx2"/>
                </a:solidFill>
                <a:latin typeface="+mj-lt"/>
                <a:cs typeface="Arial Narrow" panose="020B0604020202020204" pitchFamily="34" charset="0"/>
              </a:rPr>
              <a:t>L0</a:t>
            </a:r>
            <a:endParaRPr lang="de-CH" sz="1200" b="0" i="0">
              <a:solidFill>
                <a:schemeClr val="tx2"/>
              </a:solidFill>
              <a:latin typeface="+mj-lt"/>
              <a:cs typeface="Arial Narrow" panose="020B0604020202020204" pitchFamily="34" charset="0"/>
            </a:endParaRPr>
          </a:p>
        </p:txBody>
      </p:sp>
      <p:sp>
        <p:nvSpPr>
          <p:cNvPr id="31" name="TextBox 41">
            <a:extLst>
              <a:ext uri="{FF2B5EF4-FFF2-40B4-BE49-F238E27FC236}">
                <a16:creationId xmlns:a16="http://schemas.microsoft.com/office/drawing/2014/main" id="{5D2323C1-66B8-2D42-0650-635F8EC9E65A}"/>
              </a:ext>
            </a:extLst>
          </p:cNvPr>
          <p:cNvSpPr txBox="1"/>
          <p:nvPr/>
        </p:nvSpPr>
        <p:spPr>
          <a:xfrm>
            <a:off x="3660516" y="3804739"/>
            <a:ext cx="246495" cy="245078"/>
          </a:xfrm>
          <a:prstGeom prst="rect">
            <a:avLst/>
          </a:prstGeom>
          <a:noFill/>
        </p:spPr>
        <p:txBody>
          <a:bodyPr wrap="none" lIns="0" tIns="0" rIns="0" bIns="0" rtlCol="0" anchor="t">
            <a:noAutofit/>
          </a:bodyPr>
          <a:lstStyle/>
          <a:p>
            <a:pPr algn="l" defTabSz="720000"/>
            <a:r>
              <a:rPr lang="en-US" sz="1200" b="0" i="0">
                <a:solidFill>
                  <a:schemeClr val="tx2"/>
                </a:solidFill>
                <a:latin typeface="+mj-lt"/>
                <a:cs typeface="Arial Narrow" panose="020B0604020202020204" pitchFamily="34" charset="0"/>
              </a:rPr>
              <a:t>L1</a:t>
            </a:r>
            <a:endParaRPr lang="de-CH" sz="1200" b="0" i="0">
              <a:solidFill>
                <a:schemeClr val="tx2"/>
              </a:solidFill>
              <a:latin typeface="+mj-lt"/>
              <a:cs typeface="Arial Narrow" panose="020B0604020202020204" pitchFamily="34" charset="0"/>
            </a:endParaRPr>
          </a:p>
        </p:txBody>
      </p:sp>
      <p:sp>
        <p:nvSpPr>
          <p:cNvPr id="35" name="TextBox 46">
            <a:extLst>
              <a:ext uri="{FF2B5EF4-FFF2-40B4-BE49-F238E27FC236}">
                <a16:creationId xmlns:a16="http://schemas.microsoft.com/office/drawing/2014/main" id="{BB3DECFA-9762-8CB7-00EE-27B3181C3545}"/>
              </a:ext>
            </a:extLst>
          </p:cNvPr>
          <p:cNvSpPr txBox="1"/>
          <p:nvPr/>
        </p:nvSpPr>
        <p:spPr>
          <a:xfrm>
            <a:off x="4620333" y="4112183"/>
            <a:ext cx="246495" cy="245078"/>
          </a:xfrm>
          <a:prstGeom prst="rect">
            <a:avLst/>
          </a:prstGeom>
          <a:noFill/>
        </p:spPr>
        <p:txBody>
          <a:bodyPr wrap="none" lIns="0" tIns="0" rIns="0" bIns="0" rtlCol="0" anchor="t">
            <a:noAutofit/>
          </a:bodyPr>
          <a:lstStyle/>
          <a:p>
            <a:pPr algn="l" defTabSz="720000"/>
            <a:r>
              <a:rPr lang="en-US" sz="1200" b="0" i="0">
                <a:solidFill>
                  <a:schemeClr val="tx2"/>
                </a:solidFill>
                <a:latin typeface="+mj-lt"/>
                <a:cs typeface="Arial Narrow" panose="020B0604020202020204" pitchFamily="34" charset="0"/>
              </a:rPr>
              <a:t>v0</a:t>
            </a:r>
            <a:endParaRPr lang="de-CH" sz="1200" b="0" i="0">
              <a:solidFill>
                <a:schemeClr val="tx2"/>
              </a:solidFill>
              <a:latin typeface="+mj-lt"/>
              <a:cs typeface="Arial Narrow" panose="020B0604020202020204" pitchFamily="34" charset="0"/>
            </a:endParaRPr>
          </a:p>
        </p:txBody>
      </p:sp>
      <p:sp>
        <p:nvSpPr>
          <p:cNvPr id="36" name="TextBox 47">
            <a:extLst>
              <a:ext uri="{FF2B5EF4-FFF2-40B4-BE49-F238E27FC236}">
                <a16:creationId xmlns:a16="http://schemas.microsoft.com/office/drawing/2014/main" id="{176001DC-DFD7-4ACD-4942-C3FEF51A8AE0}"/>
              </a:ext>
            </a:extLst>
          </p:cNvPr>
          <p:cNvSpPr txBox="1"/>
          <p:nvPr/>
        </p:nvSpPr>
        <p:spPr>
          <a:xfrm>
            <a:off x="4581063" y="5195953"/>
            <a:ext cx="246495" cy="245078"/>
          </a:xfrm>
          <a:prstGeom prst="rect">
            <a:avLst/>
          </a:prstGeom>
          <a:noFill/>
        </p:spPr>
        <p:txBody>
          <a:bodyPr wrap="none" lIns="0" tIns="0" rIns="0" bIns="0" rtlCol="0" anchor="t">
            <a:noAutofit/>
          </a:bodyPr>
          <a:lstStyle/>
          <a:p>
            <a:pPr algn="l" defTabSz="720000"/>
            <a:r>
              <a:rPr lang="en-US" sz="1200" b="0" i="0">
                <a:solidFill>
                  <a:schemeClr val="tx2"/>
                </a:solidFill>
                <a:latin typeface="+mj-lt"/>
                <a:cs typeface="Arial Narrow" panose="020B0604020202020204" pitchFamily="34" charset="0"/>
              </a:rPr>
              <a:t>v31</a:t>
            </a:r>
            <a:endParaRPr lang="de-CH" sz="1200" b="0" i="0">
              <a:solidFill>
                <a:schemeClr val="tx2"/>
              </a:solidFill>
              <a:latin typeface="+mj-lt"/>
              <a:cs typeface="Arial Narrow" panose="020B0604020202020204" pitchFamily="34" charset="0"/>
            </a:endParaRPr>
          </a:p>
        </p:txBody>
      </p:sp>
      <p:cxnSp>
        <p:nvCxnSpPr>
          <p:cNvPr id="37" name="Straight Arrow Connector 49">
            <a:extLst>
              <a:ext uri="{FF2B5EF4-FFF2-40B4-BE49-F238E27FC236}">
                <a16:creationId xmlns:a16="http://schemas.microsoft.com/office/drawing/2014/main" id="{F0BCA54E-0966-F171-4E48-D95170A67237}"/>
              </a:ext>
            </a:extLst>
          </p:cNvPr>
          <p:cNvCxnSpPr>
            <a:cxnSpLocks/>
          </p:cNvCxnSpPr>
          <p:nvPr/>
        </p:nvCxnSpPr>
        <p:spPr>
          <a:xfrm>
            <a:off x="4721125" y="4357262"/>
            <a:ext cx="0" cy="83874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Google Shape;4374;p84">
            <a:extLst>
              <a:ext uri="{FF2B5EF4-FFF2-40B4-BE49-F238E27FC236}">
                <a16:creationId xmlns:a16="http://schemas.microsoft.com/office/drawing/2014/main" id="{25093419-5A0F-4EE3-2C3E-78853D346645}"/>
              </a:ext>
            </a:extLst>
          </p:cNvPr>
          <p:cNvSpPr txBox="1"/>
          <p:nvPr/>
        </p:nvSpPr>
        <p:spPr>
          <a:xfrm>
            <a:off x="10358525" y="2295057"/>
            <a:ext cx="1069287" cy="1077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203200"/>
            <a:r>
              <a:rPr lang="it" sz="1400" b="1">
                <a:solidFill>
                  <a:schemeClr val="dk1"/>
                </a:solidFill>
                <a:cs typeface="Calibri Light"/>
              </a:rPr>
              <a:t>SEW</a:t>
            </a:r>
            <a:endParaRPr lang="it-IT" sz="1400" b="1">
              <a:solidFill>
                <a:schemeClr val="dk1"/>
              </a:solidFill>
              <a:cs typeface="Calibri Light"/>
            </a:endParaRPr>
          </a:p>
          <a:p>
            <a:pPr marL="203200">
              <a:buClr>
                <a:schemeClr val="accent1"/>
              </a:buClr>
              <a:buSzPts val="1200"/>
            </a:pPr>
            <a:endParaRPr lang="it" sz="2000">
              <a:solidFill>
                <a:schemeClr val="dk1"/>
              </a:solidFill>
              <a:latin typeface="Calibri Light"/>
              <a:cs typeface="Calibri Light"/>
            </a:endParaRPr>
          </a:p>
          <a:p>
            <a:pPr marL="203200">
              <a:buClr>
                <a:schemeClr val="accent1"/>
              </a:buClr>
              <a:buSzPts val="1200"/>
            </a:pPr>
            <a:endParaRPr lang="it" sz="2000">
              <a:solidFill>
                <a:schemeClr val="dk1"/>
              </a:solidFill>
              <a:latin typeface="Calibri Light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552684185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4B2B38C-6ADE-C6C1-776A-57CD30BB8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>
                <a:ea typeface="+mj-lt"/>
                <a:cs typeface="+mj-lt"/>
              </a:rPr>
              <a:t>RVV 1.0 - No SLEN parameter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C5BE5484-D8E3-A40A-DE98-97AC8D0167C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EE1B353-4058-44C7-8B8C-7EA0B6664E22}" type="slidenum">
              <a:rPr lang="LID4096" smtClean="0"/>
              <a:t>146</a:t>
            </a:fld>
            <a:endParaRPr lang="LID4096"/>
          </a:p>
        </p:txBody>
      </p:sp>
      <p:sp>
        <p:nvSpPr>
          <p:cNvPr id="8" name="Google Shape;4374;p84">
            <a:extLst>
              <a:ext uri="{FF2B5EF4-FFF2-40B4-BE49-F238E27FC236}">
                <a16:creationId xmlns:a16="http://schemas.microsoft.com/office/drawing/2014/main" id="{F2C0A87C-A3D0-01F9-592F-605AC8E0FF52}"/>
              </a:ext>
            </a:extLst>
          </p:cNvPr>
          <p:cNvSpPr txBox="1"/>
          <p:nvPr/>
        </p:nvSpPr>
        <p:spPr>
          <a:xfrm>
            <a:off x="320256" y="963156"/>
            <a:ext cx="5048620" cy="5109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203200">
              <a:buClr>
                <a:schemeClr val="accent1"/>
              </a:buClr>
              <a:buSzPts val="1200"/>
            </a:pPr>
            <a:r>
              <a:rPr lang="it" sz="2000">
                <a:solidFill>
                  <a:schemeClr val="dk1"/>
                </a:solidFill>
                <a:latin typeface="Calibri Light"/>
                <a:cs typeface="Calibri Light"/>
              </a:rPr>
              <a:t>RVV 1.0</a:t>
            </a:r>
          </a:p>
          <a:p>
            <a:pPr marL="546100" indent="-342900">
              <a:buSzPts val="1200"/>
              <a:buFont typeface="Arial"/>
              <a:buChar char="•"/>
            </a:pPr>
            <a:r>
              <a:rPr lang="it" sz="2000" b="1">
                <a:solidFill>
                  <a:schemeClr val="dk1"/>
                </a:solidFill>
                <a:latin typeface="Calibri Light"/>
                <a:cs typeface="Calibri Light"/>
              </a:rPr>
              <a:t>VLEN</a:t>
            </a:r>
            <a:r>
              <a:rPr lang="it" sz="2000">
                <a:solidFill>
                  <a:schemeClr val="dk1"/>
                </a:solidFill>
                <a:latin typeface="Calibri Light"/>
                <a:cs typeface="Calibri Light"/>
              </a:rPr>
              <a:t>: </a:t>
            </a:r>
            <a:r>
              <a:rPr lang="it" sz="2000">
                <a:solidFill>
                  <a:schemeClr val="dk1"/>
                </a:solidFill>
                <a:ea typeface="+mn-lt"/>
                <a:cs typeface="+mn-lt"/>
              </a:rPr>
              <a:t>size of a single </a:t>
            </a:r>
            <a:r>
              <a:rPr lang="it" sz="2000" err="1">
                <a:solidFill>
                  <a:schemeClr val="dk1"/>
                </a:solidFill>
                <a:ea typeface="+mn-lt"/>
                <a:cs typeface="+mn-lt"/>
              </a:rPr>
              <a:t>vector</a:t>
            </a:r>
            <a:r>
              <a:rPr lang="it" sz="2000">
                <a:solidFill>
                  <a:schemeClr val="dk1"/>
                </a:solidFill>
                <a:ea typeface="+mn-lt"/>
                <a:cs typeface="+mn-lt"/>
              </a:rPr>
              <a:t> </a:t>
            </a:r>
            <a:r>
              <a:rPr lang="it" sz="2000" err="1">
                <a:solidFill>
                  <a:schemeClr val="dk1"/>
                </a:solidFill>
                <a:ea typeface="+mn-lt"/>
                <a:cs typeface="+mn-lt"/>
              </a:rPr>
              <a:t>register</a:t>
            </a:r>
            <a:r>
              <a:rPr lang="it" sz="2000">
                <a:solidFill>
                  <a:schemeClr val="dk1"/>
                </a:solidFill>
                <a:ea typeface="+mn-lt"/>
                <a:cs typeface="+mn-lt"/>
              </a:rPr>
              <a:t> (bits)</a:t>
            </a:r>
            <a:endParaRPr lang="it" sz="2000">
              <a:solidFill>
                <a:schemeClr val="dk1"/>
              </a:solidFill>
              <a:latin typeface="Calibri Light"/>
              <a:cs typeface="Calibri Light"/>
            </a:endParaRPr>
          </a:p>
          <a:p>
            <a:pPr marL="546100" indent="-342900">
              <a:buSzPts val="1200"/>
              <a:buFont typeface="Arial"/>
              <a:buChar char="•"/>
            </a:pPr>
            <a:r>
              <a:rPr lang="it" sz="2000" b="1">
                <a:solidFill>
                  <a:schemeClr val="dk1"/>
                </a:solidFill>
                <a:latin typeface="Calibri Light"/>
                <a:cs typeface="Calibri Light"/>
              </a:rPr>
              <a:t>SEW</a:t>
            </a:r>
            <a:r>
              <a:rPr lang="it" sz="2000">
                <a:solidFill>
                  <a:schemeClr val="dk1"/>
                </a:solidFill>
                <a:latin typeface="Calibri Light"/>
                <a:cs typeface="Calibri Light"/>
              </a:rPr>
              <a:t>: single </a:t>
            </a:r>
            <a:r>
              <a:rPr lang="it" sz="2000" err="1">
                <a:solidFill>
                  <a:schemeClr val="dk1"/>
                </a:solidFill>
                <a:latin typeface="Calibri Light"/>
                <a:cs typeface="Calibri Light"/>
              </a:rPr>
              <a:t>element</a:t>
            </a:r>
            <a:r>
              <a:rPr lang="it" sz="2000">
                <a:solidFill>
                  <a:schemeClr val="dk1"/>
                </a:solidFill>
                <a:latin typeface="Calibri Light"/>
                <a:cs typeface="Calibri Light"/>
              </a:rPr>
              <a:t> </a:t>
            </a:r>
            <a:r>
              <a:rPr lang="it" sz="2000" err="1">
                <a:solidFill>
                  <a:schemeClr val="dk1"/>
                </a:solidFill>
                <a:latin typeface="Calibri Light"/>
                <a:cs typeface="Calibri Light"/>
              </a:rPr>
              <a:t>width</a:t>
            </a:r>
            <a:r>
              <a:rPr lang="it" sz="2000">
                <a:solidFill>
                  <a:schemeClr val="dk1"/>
                </a:solidFill>
                <a:latin typeface="Calibri Light"/>
                <a:cs typeface="Calibri Light"/>
              </a:rPr>
              <a:t> (bits)</a:t>
            </a:r>
          </a:p>
          <a:p>
            <a:pPr marL="546100" indent="-342900">
              <a:buSzPts val="1200"/>
              <a:buFont typeface="Arial"/>
              <a:buChar char="•"/>
            </a:pPr>
            <a:r>
              <a:rPr lang="it" sz="2000">
                <a:solidFill>
                  <a:schemeClr val="dk1"/>
                </a:solidFill>
                <a:latin typeface="Calibri Light"/>
                <a:cs typeface="Calibri Light"/>
              </a:rPr>
              <a:t>VRF Byte layout == Memory Byte layout</a:t>
            </a:r>
          </a:p>
          <a:p>
            <a:pPr marL="546100" indent="-342900">
              <a:buSzPts val="1200"/>
              <a:buFont typeface="Arial"/>
              <a:buChar char="•"/>
            </a:pPr>
            <a:r>
              <a:rPr lang="it" sz="2000">
                <a:solidFill>
                  <a:schemeClr val="dk1"/>
                </a:solidFill>
                <a:latin typeface="Calibri Light"/>
                <a:cs typeface="Calibri Light"/>
              </a:rPr>
              <a:t>Non Lane-friendly</a:t>
            </a:r>
          </a:p>
          <a:p>
            <a:pPr marL="203200">
              <a:buSzPts val="1200"/>
            </a:pPr>
            <a:endParaRPr lang="it" sz="2000">
              <a:solidFill>
                <a:schemeClr val="dk1"/>
              </a:solidFill>
              <a:latin typeface="Calibri Light"/>
              <a:cs typeface="Calibri Light"/>
            </a:endParaRPr>
          </a:p>
          <a:p>
            <a:pPr marL="203200">
              <a:buSzPts val="1200"/>
            </a:pPr>
            <a:r>
              <a:rPr lang="it" sz="2000" err="1">
                <a:solidFill>
                  <a:schemeClr val="dk1"/>
                </a:solidFill>
                <a:latin typeface="Calibri Light"/>
                <a:cs typeface="Calibri Light"/>
              </a:rPr>
              <a:t>Widening</a:t>
            </a:r>
            <a:r>
              <a:rPr lang="it" sz="2000">
                <a:solidFill>
                  <a:schemeClr val="dk1"/>
                </a:solidFill>
                <a:latin typeface="Calibri Light"/>
                <a:cs typeface="Calibri Light"/>
              </a:rPr>
              <a:t> </a:t>
            </a:r>
            <a:r>
              <a:rPr lang="it" sz="2000" err="1">
                <a:solidFill>
                  <a:schemeClr val="dk1"/>
                </a:solidFill>
                <a:latin typeface="Calibri Light"/>
                <a:cs typeface="Calibri Light"/>
              </a:rPr>
              <a:t>instructions</a:t>
            </a:r>
            <a:r>
              <a:rPr lang="it" sz="2000">
                <a:solidFill>
                  <a:schemeClr val="dk1"/>
                </a:solidFill>
                <a:latin typeface="Calibri Light"/>
                <a:cs typeface="Calibri Light"/>
              </a:rPr>
              <a:t> </a:t>
            </a:r>
            <a:r>
              <a:rPr lang="it" sz="2000" err="1">
                <a:solidFill>
                  <a:schemeClr val="dk1"/>
                </a:solidFill>
                <a:latin typeface="Calibri Light"/>
                <a:cs typeface="Calibri Light"/>
              </a:rPr>
              <a:t>become</a:t>
            </a:r>
            <a:r>
              <a:rPr lang="it" sz="2000">
                <a:solidFill>
                  <a:schemeClr val="dk1"/>
                </a:solidFill>
                <a:latin typeface="Calibri Light"/>
                <a:cs typeface="Calibri Light"/>
              </a:rPr>
              <a:t> a </a:t>
            </a:r>
            <a:r>
              <a:rPr lang="it" sz="2000" err="1">
                <a:solidFill>
                  <a:schemeClr val="dk1"/>
                </a:solidFill>
                <a:latin typeface="Calibri Light"/>
                <a:cs typeface="Calibri Light"/>
              </a:rPr>
              <a:t>problem</a:t>
            </a:r>
            <a:endParaRPr lang="it" sz="2000">
              <a:solidFill>
                <a:schemeClr val="dk1"/>
              </a:solidFill>
              <a:latin typeface="Calibri Light"/>
              <a:cs typeface="Calibri Light"/>
            </a:endParaRPr>
          </a:p>
          <a:p>
            <a:pPr marL="546100" indent="-342900">
              <a:buSzPts val="1200"/>
              <a:buFont typeface="Arial"/>
              <a:buChar char="•"/>
            </a:pPr>
            <a:r>
              <a:rPr lang="it" sz="2000" err="1">
                <a:solidFill>
                  <a:schemeClr val="dk1"/>
                </a:solidFill>
                <a:latin typeface="Calibri Light"/>
                <a:cs typeface="Calibri Light"/>
              </a:rPr>
              <a:t>During</a:t>
            </a:r>
            <a:r>
              <a:rPr lang="it" sz="2000">
                <a:solidFill>
                  <a:schemeClr val="dk1"/>
                </a:solidFill>
                <a:latin typeface="Calibri Light"/>
                <a:cs typeface="Calibri Light"/>
              </a:rPr>
              <a:t> a </a:t>
            </a:r>
            <a:r>
              <a:rPr lang="it" sz="2000" err="1">
                <a:solidFill>
                  <a:schemeClr val="dk1"/>
                </a:solidFill>
                <a:latin typeface="Calibri Light"/>
                <a:cs typeface="Calibri Light"/>
              </a:rPr>
              <a:t>widening</a:t>
            </a:r>
            <a:r>
              <a:rPr lang="it" sz="2000">
                <a:solidFill>
                  <a:schemeClr val="dk1"/>
                </a:solidFill>
                <a:latin typeface="Calibri Light"/>
                <a:cs typeface="Calibri Light"/>
              </a:rPr>
              <a:t>, </a:t>
            </a:r>
            <a:r>
              <a:rPr lang="it" sz="2000" err="1">
                <a:solidFill>
                  <a:schemeClr val="dk1"/>
                </a:solidFill>
                <a:latin typeface="Calibri Light"/>
                <a:cs typeface="Calibri Light"/>
              </a:rPr>
              <a:t>elements</a:t>
            </a:r>
            <a:r>
              <a:rPr lang="it" sz="2000">
                <a:solidFill>
                  <a:schemeClr val="dk1"/>
                </a:solidFill>
                <a:latin typeface="Calibri Light"/>
                <a:cs typeface="Calibri Light"/>
              </a:rPr>
              <a:t> </a:t>
            </a:r>
            <a:r>
              <a:rPr lang="it" sz="2000" err="1">
                <a:solidFill>
                  <a:schemeClr val="dk1"/>
                </a:solidFill>
                <a:latin typeface="Calibri Light"/>
                <a:cs typeface="Calibri Light"/>
              </a:rPr>
              <a:t>would</a:t>
            </a:r>
            <a:r>
              <a:rPr lang="it" sz="2000">
                <a:solidFill>
                  <a:schemeClr val="dk1"/>
                </a:solidFill>
                <a:latin typeface="Calibri Light"/>
                <a:cs typeface="Calibri Light"/>
              </a:rPr>
              <a:t> </a:t>
            </a:r>
            <a:r>
              <a:rPr lang="it" sz="2000" err="1">
                <a:solidFill>
                  <a:schemeClr val="dk1"/>
                </a:solidFill>
                <a:latin typeface="Calibri Light"/>
                <a:cs typeface="Calibri Light"/>
              </a:rPr>
              <a:t>need</a:t>
            </a:r>
            <a:r>
              <a:rPr lang="it" sz="2000">
                <a:solidFill>
                  <a:schemeClr val="dk1"/>
                </a:solidFill>
                <a:latin typeface="Calibri Light"/>
                <a:cs typeface="Calibri Light"/>
              </a:rPr>
              <a:t> to be </a:t>
            </a:r>
            <a:r>
              <a:rPr lang="it" sz="2000" err="1">
                <a:solidFill>
                  <a:schemeClr val="dk1"/>
                </a:solidFill>
                <a:latin typeface="Calibri Light"/>
                <a:cs typeface="Calibri Light"/>
              </a:rPr>
              <a:t>moved</a:t>
            </a:r>
            <a:r>
              <a:rPr lang="it" sz="2000">
                <a:solidFill>
                  <a:schemeClr val="dk1"/>
                </a:solidFill>
                <a:latin typeface="Calibri Light"/>
                <a:cs typeface="Calibri Light"/>
              </a:rPr>
              <a:t> </a:t>
            </a:r>
            <a:r>
              <a:rPr lang="it" sz="2000" err="1">
                <a:solidFill>
                  <a:schemeClr val="dk1"/>
                </a:solidFill>
                <a:latin typeface="Calibri Light"/>
                <a:cs typeface="Calibri Light"/>
              </a:rPr>
              <a:t>across</a:t>
            </a:r>
            <a:r>
              <a:rPr lang="it" sz="2000">
                <a:solidFill>
                  <a:schemeClr val="dk1"/>
                </a:solidFill>
                <a:latin typeface="Calibri Light"/>
                <a:cs typeface="Calibri Light"/>
              </a:rPr>
              <a:t> </a:t>
            </a:r>
            <a:r>
              <a:rPr lang="it" sz="2000" err="1">
                <a:solidFill>
                  <a:schemeClr val="dk1"/>
                </a:solidFill>
                <a:latin typeface="Calibri Light"/>
                <a:cs typeface="Calibri Light"/>
              </a:rPr>
              <a:t>lanes</a:t>
            </a:r>
            <a:endParaRPr lang="it" sz="2000" err="1">
              <a:solidFill>
                <a:schemeClr val="dk1"/>
              </a:solidFill>
              <a:cs typeface="Calibri Light"/>
            </a:endParaRPr>
          </a:p>
          <a:p>
            <a:pPr marL="546100" indent="-342900">
              <a:buSzPts val="1200"/>
              <a:buFont typeface="Arial"/>
              <a:buChar char="•"/>
            </a:pPr>
            <a:endParaRPr lang="it" sz="2000">
              <a:solidFill>
                <a:schemeClr val="dk1"/>
              </a:solidFill>
              <a:latin typeface="Calibri Light"/>
              <a:cs typeface="Calibri Light"/>
            </a:endParaRPr>
          </a:p>
          <a:p>
            <a:pPr marL="203200">
              <a:buSzPts val="1200"/>
            </a:pPr>
            <a:r>
              <a:rPr lang="it" sz="2000">
                <a:solidFill>
                  <a:schemeClr val="dk1"/>
                </a:solidFill>
                <a:latin typeface="Calibri Light"/>
                <a:cs typeface="Calibri Light"/>
              </a:rPr>
              <a:t>To </a:t>
            </a:r>
            <a:r>
              <a:rPr lang="it" sz="2000" err="1">
                <a:solidFill>
                  <a:schemeClr val="dk1"/>
                </a:solidFill>
                <a:latin typeface="Calibri Light"/>
                <a:cs typeface="Calibri Light"/>
              </a:rPr>
              <a:t>ease</a:t>
            </a:r>
            <a:r>
              <a:rPr lang="it" sz="2000">
                <a:solidFill>
                  <a:schemeClr val="dk1"/>
                </a:solidFill>
                <a:latin typeface="Calibri Light"/>
                <a:cs typeface="Calibri Light"/>
              </a:rPr>
              <a:t> </a:t>
            </a:r>
            <a:r>
              <a:rPr lang="it" sz="2000" err="1">
                <a:solidFill>
                  <a:schemeClr val="dk1"/>
                </a:solidFill>
                <a:latin typeface="Calibri Light"/>
                <a:cs typeface="Calibri Light"/>
              </a:rPr>
              <a:t>widening</a:t>
            </a:r>
            <a:r>
              <a:rPr lang="it" sz="2000">
                <a:solidFill>
                  <a:schemeClr val="dk1"/>
                </a:solidFill>
                <a:latin typeface="Calibri Light"/>
                <a:cs typeface="Calibri Light"/>
              </a:rPr>
              <a:t> </a:t>
            </a:r>
            <a:r>
              <a:rPr lang="it" sz="2000" err="1">
                <a:solidFill>
                  <a:schemeClr val="dk1"/>
                </a:solidFill>
                <a:latin typeface="Calibri Light"/>
                <a:cs typeface="Calibri Light"/>
              </a:rPr>
              <a:t>instructions</a:t>
            </a:r>
            <a:r>
              <a:rPr lang="it" sz="2000">
                <a:solidFill>
                  <a:schemeClr val="dk1"/>
                </a:solidFill>
                <a:latin typeface="Calibri Light"/>
                <a:cs typeface="Calibri Light"/>
              </a:rPr>
              <a:t>, </a:t>
            </a:r>
            <a:r>
              <a:rPr lang="it" sz="2000" err="1">
                <a:solidFill>
                  <a:schemeClr val="dk1"/>
                </a:solidFill>
                <a:latin typeface="Calibri Light"/>
                <a:cs typeface="Calibri Light"/>
              </a:rPr>
              <a:t>we</a:t>
            </a:r>
            <a:r>
              <a:rPr lang="it" sz="2000">
                <a:solidFill>
                  <a:schemeClr val="dk1"/>
                </a:solidFill>
                <a:latin typeface="Calibri Light"/>
                <a:cs typeface="Calibri Light"/>
              </a:rPr>
              <a:t> </a:t>
            </a:r>
            <a:r>
              <a:rPr lang="it" sz="2000" err="1">
                <a:solidFill>
                  <a:schemeClr val="dk1"/>
                </a:solidFill>
                <a:latin typeface="Calibri Light"/>
                <a:cs typeface="Calibri Light"/>
              </a:rPr>
              <a:t>mimick</a:t>
            </a:r>
            <a:r>
              <a:rPr lang="it" sz="2000">
                <a:solidFill>
                  <a:schemeClr val="dk1"/>
                </a:solidFill>
                <a:latin typeface="Calibri Light"/>
                <a:cs typeface="Calibri Light"/>
              </a:rPr>
              <a:t> an SLEN </a:t>
            </a:r>
            <a:r>
              <a:rPr lang="it" sz="2000" err="1">
                <a:solidFill>
                  <a:schemeClr val="dk1"/>
                </a:solidFill>
                <a:latin typeface="Calibri Light"/>
                <a:cs typeface="Calibri Light"/>
              </a:rPr>
              <a:t>parameter</a:t>
            </a:r>
            <a:r>
              <a:rPr lang="it" sz="2000">
                <a:solidFill>
                  <a:schemeClr val="dk1"/>
                </a:solidFill>
                <a:latin typeface="Calibri Light"/>
                <a:cs typeface="Calibri Light"/>
              </a:rPr>
              <a:t>.</a:t>
            </a:r>
          </a:p>
          <a:p>
            <a:pPr marL="203200">
              <a:buSzPts val="1200"/>
            </a:pPr>
            <a:r>
              <a:rPr lang="it">
                <a:solidFill>
                  <a:schemeClr val="dk1"/>
                </a:solidFill>
                <a:cs typeface="Calibri Light"/>
              </a:rPr>
              <a:t>But </a:t>
            </a:r>
            <a:r>
              <a:rPr lang="it" err="1">
                <a:solidFill>
                  <a:schemeClr val="dk1"/>
                </a:solidFill>
                <a:cs typeface="Calibri Light"/>
              </a:rPr>
              <a:t>we</a:t>
            </a:r>
            <a:r>
              <a:rPr lang="it">
                <a:solidFill>
                  <a:schemeClr val="dk1"/>
                </a:solidFill>
                <a:cs typeface="Calibri Light"/>
              </a:rPr>
              <a:t> </a:t>
            </a:r>
            <a:r>
              <a:rPr lang="it" err="1">
                <a:solidFill>
                  <a:schemeClr val="dk1"/>
                </a:solidFill>
                <a:cs typeface="Calibri Light"/>
              </a:rPr>
              <a:t>need</a:t>
            </a:r>
            <a:r>
              <a:rPr lang="it">
                <a:solidFill>
                  <a:schemeClr val="dk1"/>
                </a:solidFill>
                <a:cs typeface="Calibri Light"/>
              </a:rPr>
              <a:t> to be </a:t>
            </a:r>
            <a:r>
              <a:rPr lang="it" err="1">
                <a:solidFill>
                  <a:schemeClr val="dk1"/>
                </a:solidFill>
                <a:cs typeface="Calibri Light"/>
              </a:rPr>
              <a:t>able</a:t>
            </a:r>
            <a:r>
              <a:rPr lang="it">
                <a:solidFill>
                  <a:schemeClr val="dk1"/>
                </a:solidFill>
                <a:cs typeface="Calibri Light"/>
              </a:rPr>
              <a:t> to </a:t>
            </a:r>
            <a:r>
              <a:rPr lang="it" err="1">
                <a:solidFill>
                  <a:schemeClr val="dk1"/>
                </a:solidFill>
                <a:cs typeface="Calibri Light"/>
              </a:rPr>
              <a:t>reconstruct</a:t>
            </a:r>
            <a:r>
              <a:rPr lang="it">
                <a:solidFill>
                  <a:schemeClr val="dk1"/>
                </a:solidFill>
                <a:cs typeface="Calibri Light"/>
              </a:rPr>
              <a:t> the </a:t>
            </a:r>
            <a:r>
              <a:rPr lang="it" err="1">
                <a:solidFill>
                  <a:schemeClr val="dk1"/>
                </a:solidFill>
                <a:cs typeface="Calibri Light"/>
              </a:rPr>
              <a:t>vector</a:t>
            </a:r>
            <a:r>
              <a:rPr lang="it">
                <a:solidFill>
                  <a:schemeClr val="dk1"/>
                </a:solidFill>
                <a:cs typeface="Calibri Light"/>
              </a:rPr>
              <a:t> </a:t>
            </a:r>
            <a:r>
              <a:rPr lang="it" err="1">
                <a:solidFill>
                  <a:schemeClr val="dk1"/>
                </a:solidFill>
                <a:cs typeface="Calibri Light"/>
              </a:rPr>
              <a:t>as</a:t>
            </a:r>
            <a:r>
              <a:rPr lang="it">
                <a:solidFill>
                  <a:schemeClr val="dk1"/>
                </a:solidFill>
                <a:cs typeface="Calibri Light"/>
              </a:rPr>
              <a:t> </a:t>
            </a:r>
            <a:r>
              <a:rPr lang="it" err="1">
                <a:solidFill>
                  <a:schemeClr val="dk1"/>
                </a:solidFill>
                <a:cs typeface="Calibri Light"/>
              </a:rPr>
              <a:t>if</a:t>
            </a:r>
            <a:r>
              <a:rPr lang="it">
                <a:solidFill>
                  <a:schemeClr val="dk1"/>
                </a:solidFill>
                <a:cs typeface="Calibri Light"/>
              </a:rPr>
              <a:t> </a:t>
            </a:r>
            <a:r>
              <a:rPr lang="it" err="1">
                <a:solidFill>
                  <a:schemeClr val="dk1"/>
                </a:solidFill>
                <a:cs typeface="Calibri Light"/>
              </a:rPr>
              <a:t>it</a:t>
            </a:r>
            <a:r>
              <a:rPr lang="it">
                <a:solidFill>
                  <a:schemeClr val="dk1"/>
                </a:solidFill>
                <a:cs typeface="Calibri Light"/>
              </a:rPr>
              <a:t> was buffered without SLEN!</a:t>
            </a:r>
            <a:endParaRPr lang="it">
              <a:solidFill>
                <a:schemeClr val="dk1"/>
              </a:solidFill>
            </a:endParaRPr>
          </a:p>
          <a:p>
            <a:pPr marL="203200">
              <a:buClr>
                <a:schemeClr val="accent1"/>
              </a:buClr>
              <a:buSzPts val="1200"/>
            </a:pPr>
            <a:endParaRPr lang="it" sz="2000">
              <a:solidFill>
                <a:schemeClr val="dk1"/>
              </a:solidFill>
              <a:latin typeface="Calibri Light"/>
              <a:cs typeface="Calibri Light"/>
            </a:endParaRPr>
          </a:p>
          <a:p>
            <a:pPr marL="203200">
              <a:buClr>
                <a:schemeClr val="accent1"/>
              </a:buClr>
              <a:buSzPts val="1200"/>
            </a:pPr>
            <a:endParaRPr lang="it" sz="2000">
              <a:solidFill>
                <a:schemeClr val="dk1"/>
              </a:solidFill>
              <a:latin typeface="Calibri Light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2098436620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8" name="Google Shape;3068;p62"/>
          <p:cNvSpPr txBox="1">
            <a:spLocks noGrp="1"/>
          </p:cNvSpPr>
          <p:nvPr>
            <p:ph type="sldNum" idx="12"/>
          </p:nvPr>
        </p:nvSpPr>
        <p:spPr>
          <a:xfrm>
            <a:off x="11070776" y="6308660"/>
            <a:ext cx="355600" cy="468400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/>
          <a:p>
            <a:pPr>
              <a:buClr>
                <a:srgbClr val="000000"/>
              </a:buClr>
            </a:pPr>
            <a:fld id="{00000000-1234-1234-1234-123412341234}" type="slidenum">
              <a:rPr lang="it"/>
              <a:pPr>
                <a:buClr>
                  <a:srgbClr val="000000"/>
                </a:buClr>
              </a:pPr>
              <a:t>147</a:t>
            </a:fld>
            <a:endParaRPr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FFF2733-CFD9-E6C9-F4A8-F67863AA04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503" y="180326"/>
            <a:ext cx="10667548" cy="657050"/>
          </a:xfrm>
          <a:noFill/>
        </p:spPr>
        <p:txBody>
          <a:bodyPr vert="horz" lIns="0" tIns="0" rIns="0" bIns="0" rtlCol="0" anchor="ctr">
            <a:normAutofit/>
          </a:bodyPr>
          <a:lstStyle/>
          <a:p>
            <a:r>
              <a:rPr lang="en-US" sz="3800">
                <a:ea typeface="Roboto"/>
                <a:cs typeface="Roboto"/>
              </a:rPr>
              <a:t>Byte mapping (memory – VRF)</a:t>
            </a:r>
            <a:endParaRPr lang="en-US" sz="3800" b="0" i="0" kern="1200" spc="-106" baseline="0">
              <a:ln w="15875" cmpd="sng">
                <a:noFill/>
                <a:round/>
              </a:ln>
              <a:latin typeface="+mj-lt"/>
              <a:ea typeface="Roboto"/>
              <a:cs typeface="Roboto"/>
            </a:endParaRPr>
          </a:p>
        </p:txBody>
      </p:sp>
      <p:sp>
        <p:nvSpPr>
          <p:cNvPr id="2" name="Google Shape;3383;p64">
            <a:extLst>
              <a:ext uri="{FF2B5EF4-FFF2-40B4-BE49-F238E27FC236}">
                <a16:creationId xmlns:a16="http://schemas.microsoft.com/office/drawing/2014/main" id="{0758B26D-4665-76CC-9518-A273302ED206}"/>
              </a:ext>
            </a:extLst>
          </p:cNvPr>
          <p:cNvSpPr/>
          <p:nvPr/>
        </p:nvSpPr>
        <p:spPr>
          <a:xfrm>
            <a:off x="8562325" y="3814955"/>
            <a:ext cx="1280400" cy="19797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3385;p64">
            <a:extLst>
              <a:ext uri="{FF2B5EF4-FFF2-40B4-BE49-F238E27FC236}">
                <a16:creationId xmlns:a16="http://schemas.microsoft.com/office/drawing/2014/main" id="{96E464E8-0C6A-7789-FD9C-170EFE6A73C5}"/>
              </a:ext>
            </a:extLst>
          </p:cNvPr>
          <p:cNvSpPr/>
          <p:nvPr/>
        </p:nvSpPr>
        <p:spPr>
          <a:xfrm>
            <a:off x="8576300" y="1627530"/>
            <a:ext cx="1280400" cy="19797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3387;p64">
            <a:extLst>
              <a:ext uri="{FF2B5EF4-FFF2-40B4-BE49-F238E27FC236}">
                <a16:creationId xmlns:a16="http://schemas.microsoft.com/office/drawing/2014/main" id="{C8F76CD9-92A0-30F0-4120-3380357A1353}"/>
              </a:ext>
            </a:extLst>
          </p:cNvPr>
          <p:cNvSpPr/>
          <p:nvPr/>
        </p:nvSpPr>
        <p:spPr>
          <a:xfrm>
            <a:off x="9069950" y="2318905"/>
            <a:ext cx="293100" cy="287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3388;p64">
            <a:extLst>
              <a:ext uri="{FF2B5EF4-FFF2-40B4-BE49-F238E27FC236}">
                <a16:creationId xmlns:a16="http://schemas.microsoft.com/office/drawing/2014/main" id="{EF3F967A-727F-7AE0-EBC4-C7CB24326BE2}"/>
              </a:ext>
            </a:extLst>
          </p:cNvPr>
          <p:cNvSpPr/>
          <p:nvPr/>
        </p:nvSpPr>
        <p:spPr>
          <a:xfrm>
            <a:off x="9363050" y="2318905"/>
            <a:ext cx="293100" cy="287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3389;p64">
            <a:extLst>
              <a:ext uri="{FF2B5EF4-FFF2-40B4-BE49-F238E27FC236}">
                <a16:creationId xmlns:a16="http://schemas.microsoft.com/office/drawing/2014/main" id="{08490DC4-389B-5D75-A421-2A20BD2960B1}"/>
              </a:ext>
            </a:extLst>
          </p:cNvPr>
          <p:cNvSpPr/>
          <p:nvPr/>
        </p:nvSpPr>
        <p:spPr>
          <a:xfrm>
            <a:off x="9069950" y="1875280"/>
            <a:ext cx="293100" cy="287100"/>
          </a:xfrm>
          <a:prstGeom prst="rect">
            <a:avLst/>
          </a:prstGeom>
          <a:solidFill>
            <a:srgbClr val="E6B8A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3390;p64">
            <a:extLst>
              <a:ext uri="{FF2B5EF4-FFF2-40B4-BE49-F238E27FC236}">
                <a16:creationId xmlns:a16="http://schemas.microsoft.com/office/drawing/2014/main" id="{60160596-46E8-426E-AAF4-2C85026D2724}"/>
              </a:ext>
            </a:extLst>
          </p:cNvPr>
          <p:cNvSpPr/>
          <p:nvPr/>
        </p:nvSpPr>
        <p:spPr>
          <a:xfrm>
            <a:off x="9363050" y="1875280"/>
            <a:ext cx="293100" cy="287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3391;p64">
            <a:extLst>
              <a:ext uri="{FF2B5EF4-FFF2-40B4-BE49-F238E27FC236}">
                <a16:creationId xmlns:a16="http://schemas.microsoft.com/office/drawing/2014/main" id="{3BF37B69-0D1A-7F2E-90B5-10876190A48F}"/>
              </a:ext>
            </a:extLst>
          </p:cNvPr>
          <p:cNvSpPr/>
          <p:nvPr/>
        </p:nvSpPr>
        <p:spPr>
          <a:xfrm>
            <a:off x="9069950" y="3206155"/>
            <a:ext cx="293100" cy="287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3392;p64">
            <a:extLst>
              <a:ext uri="{FF2B5EF4-FFF2-40B4-BE49-F238E27FC236}">
                <a16:creationId xmlns:a16="http://schemas.microsoft.com/office/drawing/2014/main" id="{AC8F73CF-C9F7-AD37-26ED-705BB3F03B94}"/>
              </a:ext>
            </a:extLst>
          </p:cNvPr>
          <p:cNvSpPr/>
          <p:nvPr/>
        </p:nvSpPr>
        <p:spPr>
          <a:xfrm>
            <a:off x="9363050" y="3206155"/>
            <a:ext cx="293100" cy="287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3393;p64">
            <a:extLst>
              <a:ext uri="{FF2B5EF4-FFF2-40B4-BE49-F238E27FC236}">
                <a16:creationId xmlns:a16="http://schemas.microsoft.com/office/drawing/2014/main" id="{482114AA-A32A-E890-0C70-6CCBBCDAE832}"/>
              </a:ext>
            </a:extLst>
          </p:cNvPr>
          <p:cNvSpPr/>
          <p:nvPr/>
        </p:nvSpPr>
        <p:spPr>
          <a:xfrm>
            <a:off x="9069950" y="2762530"/>
            <a:ext cx="293100" cy="287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3394;p64">
            <a:extLst>
              <a:ext uri="{FF2B5EF4-FFF2-40B4-BE49-F238E27FC236}">
                <a16:creationId xmlns:a16="http://schemas.microsoft.com/office/drawing/2014/main" id="{DCF8A61B-5B4B-4EE7-61D1-260A5C7D3E3C}"/>
              </a:ext>
            </a:extLst>
          </p:cNvPr>
          <p:cNvSpPr/>
          <p:nvPr/>
        </p:nvSpPr>
        <p:spPr>
          <a:xfrm>
            <a:off x="9363050" y="2762530"/>
            <a:ext cx="293100" cy="287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3395;p64">
            <a:extLst>
              <a:ext uri="{FF2B5EF4-FFF2-40B4-BE49-F238E27FC236}">
                <a16:creationId xmlns:a16="http://schemas.microsoft.com/office/drawing/2014/main" id="{D14F036F-BCA8-034F-98F7-80F35A5A5D9D}"/>
              </a:ext>
            </a:extLst>
          </p:cNvPr>
          <p:cNvSpPr/>
          <p:nvPr/>
        </p:nvSpPr>
        <p:spPr>
          <a:xfrm>
            <a:off x="9069950" y="4496505"/>
            <a:ext cx="293100" cy="287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3396;p64">
            <a:extLst>
              <a:ext uri="{FF2B5EF4-FFF2-40B4-BE49-F238E27FC236}">
                <a16:creationId xmlns:a16="http://schemas.microsoft.com/office/drawing/2014/main" id="{02605D36-E0A3-DB64-D839-C6A3CA0381DC}"/>
              </a:ext>
            </a:extLst>
          </p:cNvPr>
          <p:cNvSpPr/>
          <p:nvPr/>
        </p:nvSpPr>
        <p:spPr>
          <a:xfrm>
            <a:off x="9363050" y="4496505"/>
            <a:ext cx="293100" cy="287100"/>
          </a:xfrm>
          <a:prstGeom prst="rect">
            <a:avLst/>
          </a:prstGeom>
          <a:solidFill>
            <a:srgbClr val="E6B8A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3397;p64">
            <a:extLst>
              <a:ext uri="{FF2B5EF4-FFF2-40B4-BE49-F238E27FC236}">
                <a16:creationId xmlns:a16="http://schemas.microsoft.com/office/drawing/2014/main" id="{DD764D0F-15A8-A05F-149A-0FF78BAF194D}"/>
              </a:ext>
            </a:extLst>
          </p:cNvPr>
          <p:cNvSpPr/>
          <p:nvPr/>
        </p:nvSpPr>
        <p:spPr>
          <a:xfrm>
            <a:off x="9069950" y="4052880"/>
            <a:ext cx="293100" cy="287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3398;p64">
            <a:extLst>
              <a:ext uri="{FF2B5EF4-FFF2-40B4-BE49-F238E27FC236}">
                <a16:creationId xmlns:a16="http://schemas.microsoft.com/office/drawing/2014/main" id="{E106E3CE-30D0-77C6-8887-9C51E080F1C1}"/>
              </a:ext>
            </a:extLst>
          </p:cNvPr>
          <p:cNvSpPr/>
          <p:nvPr/>
        </p:nvSpPr>
        <p:spPr>
          <a:xfrm>
            <a:off x="9363050" y="4052880"/>
            <a:ext cx="293100" cy="287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3399;p64">
            <a:extLst>
              <a:ext uri="{FF2B5EF4-FFF2-40B4-BE49-F238E27FC236}">
                <a16:creationId xmlns:a16="http://schemas.microsoft.com/office/drawing/2014/main" id="{57FC4D86-4950-1C91-AE89-A43821F24132}"/>
              </a:ext>
            </a:extLst>
          </p:cNvPr>
          <p:cNvSpPr/>
          <p:nvPr/>
        </p:nvSpPr>
        <p:spPr>
          <a:xfrm>
            <a:off x="9069950" y="5383755"/>
            <a:ext cx="293100" cy="287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3400;p64">
            <a:extLst>
              <a:ext uri="{FF2B5EF4-FFF2-40B4-BE49-F238E27FC236}">
                <a16:creationId xmlns:a16="http://schemas.microsoft.com/office/drawing/2014/main" id="{C2FDFB31-08B1-9204-0B01-7DC877FB2F30}"/>
              </a:ext>
            </a:extLst>
          </p:cNvPr>
          <p:cNvSpPr/>
          <p:nvPr/>
        </p:nvSpPr>
        <p:spPr>
          <a:xfrm>
            <a:off x="9363050" y="5383755"/>
            <a:ext cx="293100" cy="287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3401;p64">
            <a:extLst>
              <a:ext uri="{FF2B5EF4-FFF2-40B4-BE49-F238E27FC236}">
                <a16:creationId xmlns:a16="http://schemas.microsoft.com/office/drawing/2014/main" id="{6D03379B-F48C-6B34-7F9C-ED618095F768}"/>
              </a:ext>
            </a:extLst>
          </p:cNvPr>
          <p:cNvSpPr/>
          <p:nvPr/>
        </p:nvSpPr>
        <p:spPr>
          <a:xfrm>
            <a:off x="9069950" y="4940130"/>
            <a:ext cx="293100" cy="287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3402;p64">
            <a:extLst>
              <a:ext uri="{FF2B5EF4-FFF2-40B4-BE49-F238E27FC236}">
                <a16:creationId xmlns:a16="http://schemas.microsoft.com/office/drawing/2014/main" id="{410BE702-C0F0-5E92-A7AB-AADB62E8B905}"/>
              </a:ext>
            </a:extLst>
          </p:cNvPr>
          <p:cNvSpPr/>
          <p:nvPr/>
        </p:nvSpPr>
        <p:spPr>
          <a:xfrm>
            <a:off x="9363050" y="4940130"/>
            <a:ext cx="293100" cy="287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3403;p64">
            <a:extLst>
              <a:ext uri="{FF2B5EF4-FFF2-40B4-BE49-F238E27FC236}">
                <a16:creationId xmlns:a16="http://schemas.microsoft.com/office/drawing/2014/main" id="{1F5F4A26-0475-2D24-1853-FC433305A096}"/>
              </a:ext>
            </a:extLst>
          </p:cNvPr>
          <p:cNvSpPr txBox="1"/>
          <p:nvPr/>
        </p:nvSpPr>
        <p:spPr>
          <a:xfrm>
            <a:off x="8620850" y="1818730"/>
            <a:ext cx="460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b="1"/>
              <a:t>L0</a:t>
            </a:r>
            <a:endParaRPr b="1"/>
          </a:p>
        </p:txBody>
      </p:sp>
      <p:sp>
        <p:nvSpPr>
          <p:cNvPr id="22" name="Google Shape;3404;p64">
            <a:extLst>
              <a:ext uri="{FF2B5EF4-FFF2-40B4-BE49-F238E27FC236}">
                <a16:creationId xmlns:a16="http://schemas.microsoft.com/office/drawing/2014/main" id="{F77CA77D-1FD6-FA06-E840-1418E4B99186}"/>
              </a:ext>
            </a:extLst>
          </p:cNvPr>
          <p:cNvSpPr txBox="1"/>
          <p:nvPr/>
        </p:nvSpPr>
        <p:spPr>
          <a:xfrm>
            <a:off x="8620850" y="2262355"/>
            <a:ext cx="460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b="1"/>
              <a:t>L1</a:t>
            </a:r>
            <a:endParaRPr b="1"/>
          </a:p>
        </p:txBody>
      </p:sp>
      <p:sp>
        <p:nvSpPr>
          <p:cNvPr id="23" name="Google Shape;3405;p64">
            <a:extLst>
              <a:ext uri="{FF2B5EF4-FFF2-40B4-BE49-F238E27FC236}">
                <a16:creationId xmlns:a16="http://schemas.microsoft.com/office/drawing/2014/main" id="{C5E46021-2DF0-E9AA-25E1-DA23F5818AAA}"/>
              </a:ext>
            </a:extLst>
          </p:cNvPr>
          <p:cNvSpPr txBox="1"/>
          <p:nvPr/>
        </p:nvSpPr>
        <p:spPr>
          <a:xfrm>
            <a:off x="8620850" y="2705980"/>
            <a:ext cx="460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b="1"/>
              <a:t>L2</a:t>
            </a:r>
            <a:endParaRPr b="1"/>
          </a:p>
        </p:txBody>
      </p:sp>
      <p:sp>
        <p:nvSpPr>
          <p:cNvPr id="24" name="Google Shape;3406;p64">
            <a:extLst>
              <a:ext uri="{FF2B5EF4-FFF2-40B4-BE49-F238E27FC236}">
                <a16:creationId xmlns:a16="http://schemas.microsoft.com/office/drawing/2014/main" id="{A8CAAF96-0D1A-61F4-74CB-222E589E15C1}"/>
              </a:ext>
            </a:extLst>
          </p:cNvPr>
          <p:cNvSpPr txBox="1"/>
          <p:nvPr/>
        </p:nvSpPr>
        <p:spPr>
          <a:xfrm>
            <a:off x="8620850" y="3149605"/>
            <a:ext cx="460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b="1"/>
              <a:t>L3</a:t>
            </a:r>
            <a:endParaRPr b="1"/>
          </a:p>
        </p:txBody>
      </p:sp>
      <p:sp>
        <p:nvSpPr>
          <p:cNvPr id="25" name="Google Shape;3407;p64">
            <a:extLst>
              <a:ext uri="{FF2B5EF4-FFF2-40B4-BE49-F238E27FC236}">
                <a16:creationId xmlns:a16="http://schemas.microsoft.com/office/drawing/2014/main" id="{1F3DB389-A28C-C442-BF94-FE3CC1FF2155}"/>
              </a:ext>
            </a:extLst>
          </p:cNvPr>
          <p:cNvSpPr txBox="1"/>
          <p:nvPr/>
        </p:nvSpPr>
        <p:spPr>
          <a:xfrm>
            <a:off x="8620850" y="4003055"/>
            <a:ext cx="460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b="1"/>
              <a:t>L0</a:t>
            </a:r>
            <a:endParaRPr b="1"/>
          </a:p>
        </p:txBody>
      </p:sp>
      <p:sp>
        <p:nvSpPr>
          <p:cNvPr id="26" name="Google Shape;3408;p64">
            <a:extLst>
              <a:ext uri="{FF2B5EF4-FFF2-40B4-BE49-F238E27FC236}">
                <a16:creationId xmlns:a16="http://schemas.microsoft.com/office/drawing/2014/main" id="{4866B591-8DEA-FEF7-C69A-285C9BC42230}"/>
              </a:ext>
            </a:extLst>
          </p:cNvPr>
          <p:cNvSpPr txBox="1"/>
          <p:nvPr/>
        </p:nvSpPr>
        <p:spPr>
          <a:xfrm>
            <a:off x="8620850" y="4446680"/>
            <a:ext cx="460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b="1"/>
              <a:t>L1</a:t>
            </a:r>
            <a:endParaRPr b="1"/>
          </a:p>
        </p:txBody>
      </p:sp>
      <p:sp>
        <p:nvSpPr>
          <p:cNvPr id="27" name="Google Shape;3409;p64">
            <a:extLst>
              <a:ext uri="{FF2B5EF4-FFF2-40B4-BE49-F238E27FC236}">
                <a16:creationId xmlns:a16="http://schemas.microsoft.com/office/drawing/2014/main" id="{4432A2B4-843E-5FB2-CFEA-80E2906410FE}"/>
              </a:ext>
            </a:extLst>
          </p:cNvPr>
          <p:cNvSpPr txBox="1"/>
          <p:nvPr/>
        </p:nvSpPr>
        <p:spPr>
          <a:xfrm>
            <a:off x="8620850" y="4890305"/>
            <a:ext cx="460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b="1"/>
              <a:t>L2</a:t>
            </a:r>
            <a:endParaRPr b="1"/>
          </a:p>
        </p:txBody>
      </p:sp>
      <p:sp>
        <p:nvSpPr>
          <p:cNvPr id="28" name="Google Shape;3410;p64">
            <a:extLst>
              <a:ext uri="{FF2B5EF4-FFF2-40B4-BE49-F238E27FC236}">
                <a16:creationId xmlns:a16="http://schemas.microsoft.com/office/drawing/2014/main" id="{DCA5E033-931B-449A-CC1C-F7EA720D1696}"/>
              </a:ext>
            </a:extLst>
          </p:cNvPr>
          <p:cNvSpPr txBox="1"/>
          <p:nvPr/>
        </p:nvSpPr>
        <p:spPr>
          <a:xfrm>
            <a:off x="8620850" y="5333930"/>
            <a:ext cx="460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b="1"/>
              <a:t>L3</a:t>
            </a:r>
            <a:endParaRPr b="1"/>
          </a:p>
        </p:txBody>
      </p:sp>
      <p:sp>
        <p:nvSpPr>
          <p:cNvPr id="29" name="Google Shape;3412;p64">
            <a:extLst>
              <a:ext uri="{FF2B5EF4-FFF2-40B4-BE49-F238E27FC236}">
                <a16:creationId xmlns:a16="http://schemas.microsoft.com/office/drawing/2014/main" id="{BA527FE3-53CA-11FB-6C59-082FE5CB29E3}"/>
              </a:ext>
            </a:extLst>
          </p:cNvPr>
          <p:cNvSpPr txBox="1"/>
          <p:nvPr/>
        </p:nvSpPr>
        <p:spPr>
          <a:xfrm>
            <a:off x="2457400" y="2040180"/>
            <a:ext cx="22548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b="1">
                <a:latin typeface="Ubuntu Mono"/>
                <a:ea typeface="Ubuntu Mono"/>
                <a:cs typeface="Ubuntu Mono"/>
                <a:sym typeface="Ubuntu Mono"/>
              </a:rPr>
              <a:t>MAPPING</a:t>
            </a:r>
            <a:endParaRPr b="1">
              <a:latin typeface="Ubuntu Mono"/>
              <a:ea typeface="Ubuntu Mono"/>
              <a:cs typeface="Ubuntu Mono"/>
              <a:sym typeface="Ubuntu Mon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Ubuntu Mono"/>
              <a:ea typeface="Ubuntu Mono"/>
              <a:cs typeface="Ubuntu Mono"/>
              <a:sym typeface="Ubuntu Mon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Memory(B1) - v0(B1, L0)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30" name="Google Shape;3413;p64">
            <a:extLst>
              <a:ext uri="{FF2B5EF4-FFF2-40B4-BE49-F238E27FC236}">
                <a16:creationId xmlns:a16="http://schemas.microsoft.com/office/drawing/2014/main" id="{7EDFBDD0-57B8-0B4E-4B21-D29DD1509B96}"/>
              </a:ext>
            </a:extLst>
          </p:cNvPr>
          <p:cNvSpPr txBox="1"/>
          <p:nvPr/>
        </p:nvSpPr>
        <p:spPr>
          <a:xfrm>
            <a:off x="2457400" y="4148305"/>
            <a:ext cx="22548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b="1">
                <a:latin typeface="Ubuntu Mono"/>
                <a:ea typeface="Ubuntu Mono"/>
                <a:cs typeface="Ubuntu Mono"/>
                <a:sym typeface="Ubuntu Mono"/>
              </a:rPr>
              <a:t>MAPPING</a:t>
            </a:r>
            <a:endParaRPr b="1">
              <a:latin typeface="Ubuntu Mono"/>
              <a:ea typeface="Ubuntu Mono"/>
              <a:cs typeface="Ubuntu Mono"/>
              <a:sym typeface="Ubuntu Mon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Ubuntu Mono"/>
              <a:ea typeface="Ubuntu Mono"/>
              <a:cs typeface="Ubuntu Mono"/>
              <a:sym typeface="Ubuntu Mon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Memory(B1) - v0(B0, L1)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31" name="Google Shape;3414;p64">
            <a:extLst>
              <a:ext uri="{FF2B5EF4-FFF2-40B4-BE49-F238E27FC236}">
                <a16:creationId xmlns:a16="http://schemas.microsoft.com/office/drawing/2014/main" id="{7FACCDEA-8E9F-53E4-A4D5-93DDF586BAA6}"/>
              </a:ext>
            </a:extLst>
          </p:cNvPr>
          <p:cNvSpPr txBox="1"/>
          <p:nvPr/>
        </p:nvSpPr>
        <p:spPr>
          <a:xfrm>
            <a:off x="9285175" y="1590405"/>
            <a:ext cx="4605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 b="1"/>
              <a:t>B0</a:t>
            </a:r>
            <a:endParaRPr sz="1000" b="1"/>
          </a:p>
        </p:txBody>
      </p:sp>
      <p:sp>
        <p:nvSpPr>
          <p:cNvPr id="32" name="Google Shape;3415;p64">
            <a:extLst>
              <a:ext uri="{FF2B5EF4-FFF2-40B4-BE49-F238E27FC236}">
                <a16:creationId xmlns:a16="http://schemas.microsoft.com/office/drawing/2014/main" id="{DD0305C9-3927-D81C-4A96-E06CCF5191E5}"/>
              </a:ext>
            </a:extLst>
          </p:cNvPr>
          <p:cNvSpPr txBox="1"/>
          <p:nvPr/>
        </p:nvSpPr>
        <p:spPr>
          <a:xfrm>
            <a:off x="8992075" y="1590405"/>
            <a:ext cx="4605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 b="1"/>
              <a:t>B1</a:t>
            </a:r>
            <a:endParaRPr sz="1000" b="1"/>
          </a:p>
        </p:txBody>
      </p:sp>
      <p:sp>
        <p:nvSpPr>
          <p:cNvPr id="33" name="Google Shape;3416;p64">
            <a:extLst>
              <a:ext uri="{FF2B5EF4-FFF2-40B4-BE49-F238E27FC236}">
                <a16:creationId xmlns:a16="http://schemas.microsoft.com/office/drawing/2014/main" id="{7534F5FC-68FA-5CF0-A637-A2DEF055A88C}"/>
              </a:ext>
            </a:extLst>
          </p:cNvPr>
          <p:cNvSpPr txBox="1"/>
          <p:nvPr/>
        </p:nvSpPr>
        <p:spPr>
          <a:xfrm>
            <a:off x="9285175" y="3791030"/>
            <a:ext cx="4605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 b="1"/>
              <a:t>B0</a:t>
            </a:r>
            <a:endParaRPr sz="1000" b="1"/>
          </a:p>
        </p:txBody>
      </p:sp>
      <p:sp>
        <p:nvSpPr>
          <p:cNvPr id="34" name="Google Shape;3417;p64">
            <a:extLst>
              <a:ext uri="{FF2B5EF4-FFF2-40B4-BE49-F238E27FC236}">
                <a16:creationId xmlns:a16="http://schemas.microsoft.com/office/drawing/2014/main" id="{6A5005C7-69CF-CA0E-ADD8-E112507083FE}"/>
              </a:ext>
            </a:extLst>
          </p:cNvPr>
          <p:cNvSpPr txBox="1"/>
          <p:nvPr/>
        </p:nvSpPr>
        <p:spPr>
          <a:xfrm>
            <a:off x="8992075" y="3791030"/>
            <a:ext cx="4605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 b="1"/>
              <a:t>B1</a:t>
            </a:r>
            <a:endParaRPr sz="1000" b="1"/>
          </a:p>
        </p:txBody>
      </p:sp>
      <p:sp>
        <p:nvSpPr>
          <p:cNvPr id="35" name="Google Shape;3418;p64">
            <a:extLst>
              <a:ext uri="{FF2B5EF4-FFF2-40B4-BE49-F238E27FC236}">
                <a16:creationId xmlns:a16="http://schemas.microsoft.com/office/drawing/2014/main" id="{FF7F85C7-1595-D950-96B6-FC0CD822B913}"/>
              </a:ext>
            </a:extLst>
          </p:cNvPr>
          <p:cNvSpPr txBox="1"/>
          <p:nvPr/>
        </p:nvSpPr>
        <p:spPr>
          <a:xfrm>
            <a:off x="2078000" y="3719455"/>
            <a:ext cx="7623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b="1">
                <a:latin typeface="Ubuntu Mono"/>
                <a:ea typeface="Ubuntu Mono"/>
                <a:cs typeface="Ubuntu Mono"/>
                <a:sym typeface="Ubuntu Mono"/>
              </a:rPr>
              <a:t>EW8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36" name="Google Shape;3419;p64">
            <a:extLst>
              <a:ext uri="{FF2B5EF4-FFF2-40B4-BE49-F238E27FC236}">
                <a16:creationId xmlns:a16="http://schemas.microsoft.com/office/drawing/2014/main" id="{728DA081-933E-429F-D70E-9F5667F75521}"/>
              </a:ext>
            </a:extLst>
          </p:cNvPr>
          <p:cNvSpPr txBox="1"/>
          <p:nvPr/>
        </p:nvSpPr>
        <p:spPr>
          <a:xfrm>
            <a:off x="2186075" y="1551255"/>
            <a:ext cx="7623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b="1">
                <a:latin typeface="Ubuntu Mono"/>
                <a:ea typeface="Ubuntu Mono"/>
                <a:cs typeface="Ubuntu Mono"/>
                <a:sym typeface="Ubuntu Mono"/>
              </a:rPr>
              <a:t>EW16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37" name="Google Shape;3420;p64">
            <a:extLst>
              <a:ext uri="{FF2B5EF4-FFF2-40B4-BE49-F238E27FC236}">
                <a16:creationId xmlns:a16="http://schemas.microsoft.com/office/drawing/2014/main" id="{0605D9C0-AFE0-0F03-FE08-3012BC49DDF9}"/>
              </a:ext>
            </a:extLst>
          </p:cNvPr>
          <p:cNvSpPr/>
          <p:nvPr/>
        </p:nvSpPr>
        <p:spPr>
          <a:xfrm>
            <a:off x="6608125" y="2271105"/>
            <a:ext cx="1559700" cy="833400"/>
          </a:xfrm>
          <a:prstGeom prst="verticalScroll">
            <a:avLst>
              <a:gd name="adj" fmla="val 1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421;p64">
            <a:extLst>
              <a:ext uri="{FF2B5EF4-FFF2-40B4-BE49-F238E27FC236}">
                <a16:creationId xmlns:a16="http://schemas.microsoft.com/office/drawing/2014/main" id="{EA036E2B-4FBF-C146-81C7-A81EE48A309D}"/>
              </a:ext>
            </a:extLst>
          </p:cNvPr>
          <p:cNvSpPr txBox="1"/>
          <p:nvPr/>
        </p:nvSpPr>
        <p:spPr>
          <a:xfrm>
            <a:off x="6809000" y="2389530"/>
            <a:ext cx="16389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latin typeface="Ubuntu Mono"/>
                <a:ea typeface="Ubuntu Mono"/>
                <a:cs typeface="Ubuntu Mono"/>
                <a:sym typeface="Ubuntu Mono"/>
              </a:rPr>
              <a:t>…</a:t>
            </a:r>
            <a:endParaRPr sz="1000">
              <a:latin typeface="Ubuntu Mono"/>
              <a:ea typeface="Ubuntu Mono"/>
              <a:cs typeface="Ubuntu Mono"/>
              <a:sym typeface="Ubuntu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latin typeface="Ubuntu Mono"/>
                <a:ea typeface="Ubuntu Mono"/>
                <a:cs typeface="Ubuntu Mono"/>
                <a:sym typeface="Ubuntu Mono"/>
              </a:rPr>
              <a:t>vld v0, (Memory)</a:t>
            </a:r>
            <a:endParaRPr sz="1000">
              <a:latin typeface="Ubuntu Mono"/>
              <a:ea typeface="Ubuntu Mono"/>
              <a:cs typeface="Ubuntu Mono"/>
              <a:sym typeface="Ubuntu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latin typeface="Ubuntu Mono"/>
                <a:ea typeface="Ubuntu Mono"/>
                <a:cs typeface="Ubuntu Mono"/>
                <a:sym typeface="Ubuntu Mono"/>
              </a:rPr>
              <a:t>…</a:t>
            </a:r>
            <a:endParaRPr sz="1000"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39" name="Google Shape;3422;p64">
            <a:extLst>
              <a:ext uri="{FF2B5EF4-FFF2-40B4-BE49-F238E27FC236}">
                <a16:creationId xmlns:a16="http://schemas.microsoft.com/office/drawing/2014/main" id="{AC4AAE85-1567-B8AB-455D-DB2670F63994}"/>
              </a:ext>
            </a:extLst>
          </p:cNvPr>
          <p:cNvSpPr/>
          <p:nvPr/>
        </p:nvSpPr>
        <p:spPr>
          <a:xfrm>
            <a:off x="6544288" y="4410605"/>
            <a:ext cx="1559700" cy="833400"/>
          </a:xfrm>
          <a:prstGeom prst="verticalScroll">
            <a:avLst>
              <a:gd name="adj" fmla="val 1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3423;p64">
            <a:extLst>
              <a:ext uri="{FF2B5EF4-FFF2-40B4-BE49-F238E27FC236}">
                <a16:creationId xmlns:a16="http://schemas.microsoft.com/office/drawing/2014/main" id="{560B7FDD-CD11-5EDF-4509-D13A3B9D54A0}"/>
              </a:ext>
            </a:extLst>
          </p:cNvPr>
          <p:cNvSpPr txBox="1"/>
          <p:nvPr/>
        </p:nvSpPr>
        <p:spPr>
          <a:xfrm>
            <a:off x="6745163" y="4529030"/>
            <a:ext cx="16389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latin typeface="Ubuntu Mono"/>
                <a:ea typeface="Ubuntu Mono"/>
                <a:cs typeface="Ubuntu Mono"/>
                <a:sym typeface="Ubuntu Mono"/>
              </a:rPr>
              <a:t>…</a:t>
            </a:r>
            <a:endParaRPr sz="1000">
              <a:latin typeface="Ubuntu Mono"/>
              <a:ea typeface="Ubuntu Mono"/>
              <a:cs typeface="Ubuntu Mono"/>
              <a:sym typeface="Ubuntu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latin typeface="Ubuntu Mono"/>
                <a:ea typeface="Ubuntu Mono"/>
                <a:cs typeface="Ubuntu Mono"/>
                <a:sym typeface="Ubuntu Mono"/>
              </a:rPr>
              <a:t>vld v0, (Memory)</a:t>
            </a:r>
            <a:endParaRPr sz="1000">
              <a:latin typeface="Ubuntu Mono"/>
              <a:ea typeface="Ubuntu Mono"/>
              <a:cs typeface="Ubuntu Mono"/>
              <a:sym typeface="Ubuntu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latin typeface="Ubuntu Mono"/>
                <a:ea typeface="Ubuntu Mono"/>
                <a:cs typeface="Ubuntu Mono"/>
                <a:sym typeface="Ubuntu Mono"/>
              </a:rPr>
              <a:t>…</a:t>
            </a:r>
            <a:endParaRPr sz="1000"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41" name="Google Shape;3424;p64">
            <a:extLst>
              <a:ext uri="{FF2B5EF4-FFF2-40B4-BE49-F238E27FC236}">
                <a16:creationId xmlns:a16="http://schemas.microsoft.com/office/drawing/2014/main" id="{2D2990EE-7236-A7E9-9712-4BB4D64154AA}"/>
              </a:ext>
            </a:extLst>
          </p:cNvPr>
          <p:cNvSpPr/>
          <p:nvPr/>
        </p:nvSpPr>
        <p:spPr>
          <a:xfrm>
            <a:off x="5036725" y="2325280"/>
            <a:ext cx="1100400" cy="7098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3425;p64">
            <a:extLst>
              <a:ext uri="{FF2B5EF4-FFF2-40B4-BE49-F238E27FC236}">
                <a16:creationId xmlns:a16="http://schemas.microsoft.com/office/drawing/2014/main" id="{8CB07333-4BA6-641B-1814-7DEC68E7955D}"/>
              </a:ext>
            </a:extLst>
          </p:cNvPr>
          <p:cNvSpPr/>
          <p:nvPr/>
        </p:nvSpPr>
        <p:spPr>
          <a:xfrm>
            <a:off x="5290275" y="2591380"/>
            <a:ext cx="293100" cy="287100"/>
          </a:xfrm>
          <a:prstGeom prst="rect">
            <a:avLst/>
          </a:prstGeom>
          <a:solidFill>
            <a:srgbClr val="E6B8A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3426;p64">
            <a:extLst>
              <a:ext uri="{FF2B5EF4-FFF2-40B4-BE49-F238E27FC236}">
                <a16:creationId xmlns:a16="http://schemas.microsoft.com/office/drawing/2014/main" id="{59C00DC7-64A7-A207-8276-33A426C4C850}"/>
              </a:ext>
            </a:extLst>
          </p:cNvPr>
          <p:cNvSpPr/>
          <p:nvPr/>
        </p:nvSpPr>
        <p:spPr>
          <a:xfrm>
            <a:off x="5583375" y="2591380"/>
            <a:ext cx="293100" cy="287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3427;p64">
            <a:extLst>
              <a:ext uri="{FF2B5EF4-FFF2-40B4-BE49-F238E27FC236}">
                <a16:creationId xmlns:a16="http://schemas.microsoft.com/office/drawing/2014/main" id="{547C6F99-AF5B-4623-1110-2970819EF072}"/>
              </a:ext>
            </a:extLst>
          </p:cNvPr>
          <p:cNvSpPr txBox="1"/>
          <p:nvPr/>
        </p:nvSpPr>
        <p:spPr>
          <a:xfrm>
            <a:off x="5493450" y="2298880"/>
            <a:ext cx="4605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 b="1"/>
              <a:t>B0</a:t>
            </a:r>
            <a:endParaRPr sz="1000" b="1"/>
          </a:p>
        </p:txBody>
      </p:sp>
      <p:sp>
        <p:nvSpPr>
          <p:cNvPr id="45" name="Google Shape;3428;p64">
            <a:extLst>
              <a:ext uri="{FF2B5EF4-FFF2-40B4-BE49-F238E27FC236}">
                <a16:creationId xmlns:a16="http://schemas.microsoft.com/office/drawing/2014/main" id="{429814E6-A410-F0D9-AA27-1081328A4AEC}"/>
              </a:ext>
            </a:extLst>
          </p:cNvPr>
          <p:cNvSpPr txBox="1"/>
          <p:nvPr/>
        </p:nvSpPr>
        <p:spPr>
          <a:xfrm>
            <a:off x="5200350" y="2298880"/>
            <a:ext cx="4605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 b="1"/>
              <a:t>B1</a:t>
            </a:r>
            <a:endParaRPr sz="1000" b="1"/>
          </a:p>
        </p:txBody>
      </p:sp>
      <p:sp>
        <p:nvSpPr>
          <p:cNvPr id="46" name="Google Shape;3429;p64">
            <a:extLst>
              <a:ext uri="{FF2B5EF4-FFF2-40B4-BE49-F238E27FC236}">
                <a16:creationId xmlns:a16="http://schemas.microsoft.com/office/drawing/2014/main" id="{102C1752-2F7D-B3F9-FD98-DAA271E28619}"/>
              </a:ext>
            </a:extLst>
          </p:cNvPr>
          <p:cNvSpPr/>
          <p:nvPr/>
        </p:nvSpPr>
        <p:spPr>
          <a:xfrm>
            <a:off x="5036725" y="4491480"/>
            <a:ext cx="1100400" cy="7098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3430;p64">
            <a:extLst>
              <a:ext uri="{FF2B5EF4-FFF2-40B4-BE49-F238E27FC236}">
                <a16:creationId xmlns:a16="http://schemas.microsoft.com/office/drawing/2014/main" id="{6758463E-7E24-E305-B34C-16273B1FE4F8}"/>
              </a:ext>
            </a:extLst>
          </p:cNvPr>
          <p:cNvSpPr/>
          <p:nvPr/>
        </p:nvSpPr>
        <p:spPr>
          <a:xfrm>
            <a:off x="5290275" y="4757580"/>
            <a:ext cx="293100" cy="287100"/>
          </a:xfrm>
          <a:prstGeom prst="rect">
            <a:avLst/>
          </a:prstGeom>
          <a:solidFill>
            <a:srgbClr val="E6B8A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3431;p64">
            <a:extLst>
              <a:ext uri="{FF2B5EF4-FFF2-40B4-BE49-F238E27FC236}">
                <a16:creationId xmlns:a16="http://schemas.microsoft.com/office/drawing/2014/main" id="{18CAEEBE-983A-08B1-2181-EDA57BEE9BBE}"/>
              </a:ext>
            </a:extLst>
          </p:cNvPr>
          <p:cNvSpPr/>
          <p:nvPr/>
        </p:nvSpPr>
        <p:spPr>
          <a:xfrm>
            <a:off x="5583375" y="4757580"/>
            <a:ext cx="293100" cy="287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3432;p64">
            <a:extLst>
              <a:ext uri="{FF2B5EF4-FFF2-40B4-BE49-F238E27FC236}">
                <a16:creationId xmlns:a16="http://schemas.microsoft.com/office/drawing/2014/main" id="{A3A8D1FD-9DCF-394F-0B21-D8643C57B778}"/>
              </a:ext>
            </a:extLst>
          </p:cNvPr>
          <p:cNvSpPr txBox="1"/>
          <p:nvPr/>
        </p:nvSpPr>
        <p:spPr>
          <a:xfrm>
            <a:off x="5493450" y="4465080"/>
            <a:ext cx="4605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 b="1"/>
              <a:t>B0</a:t>
            </a:r>
            <a:endParaRPr sz="1000" b="1"/>
          </a:p>
        </p:txBody>
      </p:sp>
      <p:sp>
        <p:nvSpPr>
          <p:cNvPr id="50" name="Google Shape;3433;p64">
            <a:extLst>
              <a:ext uri="{FF2B5EF4-FFF2-40B4-BE49-F238E27FC236}">
                <a16:creationId xmlns:a16="http://schemas.microsoft.com/office/drawing/2014/main" id="{3CD20A68-6DE6-4EB7-FCE7-4390A5B2FEA3}"/>
              </a:ext>
            </a:extLst>
          </p:cNvPr>
          <p:cNvSpPr txBox="1"/>
          <p:nvPr/>
        </p:nvSpPr>
        <p:spPr>
          <a:xfrm>
            <a:off x="5200350" y="4465080"/>
            <a:ext cx="4605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 b="1"/>
              <a:t>B1</a:t>
            </a:r>
            <a:endParaRPr sz="1000" b="1"/>
          </a:p>
        </p:txBody>
      </p:sp>
      <p:sp>
        <p:nvSpPr>
          <p:cNvPr id="51" name="Google Shape;3434;p64">
            <a:extLst>
              <a:ext uri="{FF2B5EF4-FFF2-40B4-BE49-F238E27FC236}">
                <a16:creationId xmlns:a16="http://schemas.microsoft.com/office/drawing/2014/main" id="{27A3196E-53EC-5B17-15DB-973241D28A79}"/>
              </a:ext>
            </a:extLst>
          </p:cNvPr>
          <p:cNvSpPr txBox="1"/>
          <p:nvPr/>
        </p:nvSpPr>
        <p:spPr>
          <a:xfrm>
            <a:off x="8538400" y="3738755"/>
            <a:ext cx="426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Ubuntu Mono"/>
                <a:ea typeface="Ubuntu Mono"/>
                <a:cs typeface="Ubuntu Mono"/>
                <a:sym typeface="Ubuntu Mono"/>
              </a:rPr>
              <a:t>v0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52" name="Google Shape;3435;p64">
            <a:extLst>
              <a:ext uri="{FF2B5EF4-FFF2-40B4-BE49-F238E27FC236}">
                <a16:creationId xmlns:a16="http://schemas.microsoft.com/office/drawing/2014/main" id="{78B64C0A-9520-BA70-1607-567965FC7788}"/>
              </a:ext>
            </a:extLst>
          </p:cNvPr>
          <p:cNvSpPr txBox="1"/>
          <p:nvPr/>
        </p:nvSpPr>
        <p:spPr>
          <a:xfrm>
            <a:off x="8538400" y="1528893"/>
            <a:ext cx="426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Ubuntu Mono"/>
                <a:ea typeface="Ubuntu Mono"/>
                <a:cs typeface="Ubuntu Mono"/>
                <a:sym typeface="Ubuntu Mono"/>
              </a:rPr>
              <a:t>v0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53" name="Google Shape;3436;p64">
            <a:extLst>
              <a:ext uri="{FF2B5EF4-FFF2-40B4-BE49-F238E27FC236}">
                <a16:creationId xmlns:a16="http://schemas.microsoft.com/office/drawing/2014/main" id="{091E1365-317B-7268-8A27-3F1AD16AD952}"/>
              </a:ext>
            </a:extLst>
          </p:cNvPr>
          <p:cNvSpPr txBox="1"/>
          <p:nvPr/>
        </p:nvSpPr>
        <p:spPr>
          <a:xfrm>
            <a:off x="5036714" y="4167530"/>
            <a:ext cx="906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Ubuntu Mono"/>
                <a:ea typeface="Ubuntu Mono"/>
                <a:cs typeface="Ubuntu Mono"/>
                <a:sym typeface="Ubuntu Mono"/>
              </a:rPr>
              <a:t>Memory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54" name="Google Shape;3437;p64">
            <a:extLst>
              <a:ext uri="{FF2B5EF4-FFF2-40B4-BE49-F238E27FC236}">
                <a16:creationId xmlns:a16="http://schemas.microsoft.com/office/drawing/2014/main" id="{2ADF90A5-C542-5E53-5E0C-CE314B0BD9B6}"/>
              </a:ext>
            </a:extLst>
          </p:cNvPr>
          <p:cNvSpPr txBox="1"/>
          <p:nvPr/>
        </p:nvSpPr>
        <p:spPr>
          <a:xfrm>
            <a:off x="5036714" y="1990318"/>
            <a:ext cx="906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Ubuntu Mono"/>
                <a:ea typeface="Ubuntu Mono"/>
                <a:cs typeface="Ubuntu Mono"/>
                <a:sym typeface="Ubuntu Mono"/>
              </a:rPr>
              <a:t>Memory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</p:txBody>
      </p:sp>
    </p:spTree>
    <p:extLst>
      <p:ext uri="{BB962C8B-B14F-4D97-AF65-F5344CB8AC3E}">
        <p14:creationId xmlns:p14="http://schemas.microsoft.com/office/powerpoint/2010/main" val="3699419391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8" name="Google Shape;3068;p62"/>
          <p:cNvSpPr txBox="1">
            <a:spLocks noGrp="1"/>
          </p:cNvSpPr>
          <p:nvPr>
            <p:ph type="sldNum" idx="12"/>
          </p:nvPr>
        </p:nvSpPr>
        <p:spPr>
          <a:xfrm>
            <a:off x="11070776" y="6308660"/>
            <a:ext cx="355600" cy="468400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/>
          <a:p>
            <a:pPr>
              <a:buClr>
                <a:srgbClr val="000000"/>
              </a:buClr>
            </a:pPr>
            <a:fld id="{00000000-1234-1234-1234-123412341234}" type="slidenum">
              <a:rPr lang="it"/>
              <a:pPr>
                <a:buClr>
                  <a:srgbClr val="000000"/>
                </a:buClr>
              </a:pPr>
              <a:t>148</a:t>
            </a:fld>
            <a:endParaRPr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FFF2733-CFD9-E6C9-F4A8-F67863AA04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503" y="180326"/>
            <a:ext cx="10667548" cy="657050"/>
          </a:xfrm>
          <a:noFill/>
        </p:spPr>
        <p:txBody>
          <a:bodyPr vert="horz" lIns="0" tIns="0" rIns="0" bIns="0" rtlCol="0" anchor="ctr">
            <a:normAutofit/>
          </a:bodyPr>
          <a:lstStyle/>
          <a:p>
            <a:r>
              <a:rPr lang="en-US" sz="3800">
                <a:ea typeface="+mj-lt"/>
                <a:cs typeface="+mj-lt"/>
              </a:rPr>
              <a:t>Byte mapping (memory – </a:t>
            </a:r>
            <a:r>
              <a:rPr lang="en-US" sz="3800" b="0" i="0" kern="1200" spc="-106" baseline="0">
                <a:ln w="15875" cmpd="sng">
                  <a:noFill/>
                  <a:round/>
                </a:ln>
                <a:ea typeface="+mj-lt"/>
                <a:cs typeface="+mj-lt"/>
              </a:rPr>
              <a:t>VRF</a:t>
            </a:r>
            <a:r>
              <a:rPr lang="en-US" sz="3800">
                <a:ea typeface="+mj-lt"/>
                <a:cs typeface="+mj-lt"/>
              </a:rPr>
              <a:t>)</a:t>
            </a:r>
            <a:endParaRPr lang="it-IT"/>
          </a:p>
        </p:txBody>
      </p:sp>
      <p:sp>
        <p:nvSpPr>
          <p:cNvPr id="55" name="Google Shape;3443;p65">
            <a:extLst>
              <a:ext uri="{FF2B5EF4-FFF2-40B4-BE49-F238E27FC236}">
                <a16:creationId xmlns:a16="http://schemas.microsoft.com/office/drawing/2014/main" id="{EB16DB01-1B0E-F6BA-AED4-10139A7AE891}"/>
              </a:ext>
            </a:extLst>
          </p:cNvPr>
          <p:cNvSpPr/>
          <p:nvPr/>
        </p:nvSpPr>
        <p:spPr>
          <a:xfrm>
            <a:off x="4619552" y="3734110"/>
            <a:ext cx="1280400" cy="19797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3445;p65">
            <a:extLst>
              <a:ext uri="{FF2B5EF4-FFF2-40B4-BE49-F238E27FC236}">
                <a16:creationId xmlns:a16="http://schemas.microsoft.com/office/drawing/2014/main" id="{546B032A-C8B1-1687-5822-0E03409F5E04}"/>
              </a:ext>
            </a:extLst>
          </p:cNvPr>
          <p:cNvSpPr/>
          <p:nvPr/>
        </p:nvSpPr>
        <p:spPr>
          <a:xfrm>
            <a:off x="4633527" y="1546685"/>
            <a:ext cx="1280400" cy="19797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3447;p65">
            <a:extLst>
              <a:ext uri="{FF2B5EF4-FFF2-40B4-BE49-F238E27FC236}">
                <a16:creationId xmlns:a16="http://schemas.microsoft.com/office/drawing/2014/main" id="{AA4C9221-7B3A-5134-BD17-91C0EC2DD5FD}"/>
              </a:ext>
            </a:extLst>
          </p:cNvPr>
          <p:cNvSpPr/>
          <p:nvPr/>
        </p:nvSpPr>
        <p:spPr>
          <a:xfrm>
            <a:off x="5127177" y="2238060"/>
            <a:ext cx="293100" cy="287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3448;p65">
            <a:extLst>
              <a:ext uri="{FF2B5EF4-FFF2-40B4-BE49-F238E27FC236}">
                <a16:creationId xmlns:a16="http://schemas.microsoft.com/office/drawing/2014/main" id="{91205F92-7890-5295-F417-8BB62BEC6273}"/>
              </a:ext>
            </a:extLst>
          </p:cNvPr>
          <p:cNvSpPr/>
          <p:nvPr/>
        </p:nvSpPr>
        <p:spPr>
          <a:xfrm>
            <a:off x="5420277" y="2238060"/>
            <a:ext cx="293100" cy="287100"/>
          </a:xfrm>
          <a:prstGeom prst="rect">
            <a:avLst/>
          </a:prstGeom>
          <a:solidFill>
            <a:srgbClr val="E6B8A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3449;p65">
            <a:extLst>
              <a:ext uri="{FF2B5EF4-FFF2-40B4-BE49-F238E27FC236}">
                <a16:creationId xmlns:a16="http://schemas.microsoft.com/office/drawing/2014/main" id="{E36DF3C9-7A99-B08C-6CAD-4A941259C20D}"/>
              </a:ext>
            </a:extLst>
          </p:cNvPr>
          <p:cNvSpPr/>
          <p:nvPr/>
        </p:nvSpPr>
        <p:spPr>
          <a:xfrm>
            <a:off x="5127177" y="1794435"/>
            <a:ext cx="293100" cy="2871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3450;p65">
            <a:extLst>
              <a:ext uri="{FF2B5EF4-FFF2-40B4-BE49-F238E27FC236}">
                <a16:creationId xmlns:a16="http://schemas.microsoft.com/office/drawing/2014/main" id="{69CC8BE3-9D70-336C-B5C1-3BFB3F810575}"/>
              </a:ext>
            </a:extLst>
          </p:cNvPr>
          <p:cNvSpPr/>
          <p:nvPr/>
        </p:nvSpPr>
        <p:spPr>
          <a:xfrm>
            <a:off x="5420277" y="1794435"/>
            <a:ext cx="293100" cy="287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3451;p65">
            <a:extLst>
              <a:ext uri="{FF2B5EF4-FFF2-40B4-BE49-F238E27FC236}">
                <a16:creationId xmlns:a16="http://schemas.microsoft.com/office/drawing/2014/main" id="{1D7C1C8F-DDC4-89F1-099B-67BF1A679AA8}"/>
              </a:ext>
            </a:extLst>
          </p:cNvPr>
          <p:cNvSpPr/>
          <p:nvPr/>
        </p:nvSpPr>
        <p:spPr>
          <a:xfrm>
            <a:off x="5127177" y="3125310"/>
            <a:ext cx="293100" cy="287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3452;p65">
            <a:extLst>
              <a:ext uri="{FF2B5EF4-FFF2-40B4-BE49-F238E27FC236}">
                <a16:creationId xmlns:a16="http://schemas.microsoft.com/office/drawing/2014/main" id="{B334FA83-83EC-2022-1D5C-AF283187268F}"/>
              </a:ext>
            </a:extLst>
          </p:cNvPr>
          <p:cNvSpPr/>
          <p:nvPr/>
        </p:nvSpPr>
        <p:spPr>
          <a:xfrm>
            <a:off x="5420277" y="3125310"/>
            <a:ext cx="293100" cy="287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3453;p65">
            <a:extLst>
              <a:ext uri="{FF2B5EF4-FFF2-40B4-BE49-F238E27FC236}">
                <a16:creationId xmlns:a16="http://schemas.microsoft.com/office/drawing/2014/main" id="{B7DD2B6B-3C89-4D40-B5E3-05F71A258052}"/>
              </a:ext>
            </a:extLst>
          </p:cNvPr>
          <p:cNvSpPr/>
          <p:nvPr/>
        </p:nvSpPr>
        <p:spPr>
          <a:xfrm>
            <a:off x="5127177" y="2681685"/>
            <a:ext cx="293100" cy="287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8" name="Google Shape;3454;p65">
            <a:extLst>
              <a:ext uri="{FF2B5EF4-FFF2-40B4-BE49-F238E27FC236}">
                <a16:creationId xmlns:a16="http://schemas.microsoft.com/office/drawing/2014/main" id="{8C22DC62-52AF-03C9-85C2-2E78D843A3C9}"/>
              </a:ext>
            </a:extLst>
          </p:cNvPr>
          <p:cNvSpPr/>
          <p:nvPr/>
        </p:nvSpPr>
        <p:spPr>
          <a:xfrm>
            <a:off x="5420277" y="2681685"/>
            <a:ext cx="293100" cy="287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9" name="Google Shape;3455;p65">
            <a:extLst>
              <a:ext uri="{FF2B5EF4-FFF2-40B4-BE49-F238E27FC236}">
                <a16:creationId xmlns:a16="http://schemas.microsoft.com/office/drawing/2014/main" id="{973443D4-5D14-EE45-D0C8-182B72303971}"/>
              </a:ext>
            </a:extLst>
          </p:cNvPr>
          <p:cNvSpPr/>
          <p:nvPr/>
        </p:nvSpPr>
        <p:spPr>
          <a:xfrm>
            <a:off x="5127177" y="4415660"/>
            <a:ext cx="293100" cy="287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0" name="Google Shape;3456;p65">
            <a:extLst>
              <a:ext uri="{FF2B5EF4-FFF2-40B4-BE49-F238E27FC236}">
                <a16:creationId xmlns:a16="http://schemas.microsoft.com/office/drawing/2014/main" id="{E465BA16-EAB9-A27B-8D7D-C720BC60BDE7}"/>
              </a:ext>
            </a:extLst>
          </p:cNvPr>
          <p:cNvSpPr/>
          <p:nvPr/>
        </p:nvSpPr>
        <p:spPr>
          <a:xfrm>
            <a:off x="5420277" y="4415660"/>
            <a:ext cx="293100" cy="287100"/>
          </a:xfrm>
          <a:prstGeom prst="rect">
            <a:avLst/>
          </a:prstGeom>
          <a:solidFill>
            <a:srgbClr val="E6B8A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1" name="Google Shape;3457;p65">
            <a:extLst>
              <a:ext uri="{FF2B5EF4-FFF2-40B4-BE49-F238E27FC236}">
                <a16:creationId xmlns:a16="http://schemas.microsoft.com/office/drawing/2014/main" id="{49193480-CE3E-4FF6-AF4A-1FD951745612}"/>
              </a:ext>
            </a:extLst>
          </p:cNvPr>
          <p:cNvSpPr/>
          <p:nvPr/>
        </p:nvSpPr>
        <p:spPr>
          <a:xfrm>
            <a:off x="5127177" y="3972035"/>
            <a:ext cx="293100" cy="287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2" name="Google Shape;3458;p65">
            <a:extLst>
              <a:ext uri="{FF2B5EF4-FFF2-40B4-BE49-F238E27FC236}">
                <a16:creationId xmlns:a16="http://schemas.microsoft.com/office/drawing/2014/main" id="{26EAF376-43FD-5E2E-5292-B7BEC3FF769A}"/>
              </a:ext>
            </a:extLst>
          </p:cNvPr>
          <p:cNvSpPr/>
          <p:nvPr/>
        </p:nvSpPr>
        <p:spPr>
          <a:xfrm>
            <a:off x="5420277" y="3972035"/>
            <a:ext cx="293100" cy="287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3" name="Google Shape;3459;p65">
            <a:extLst>
              <a:ext uri="{FF2B5EF4-FFF2-40B4-BE49-F238E27FC236}">
                <a16:creationId xmlns:a16="http://schemas.microsoft.com/office/drawing/2014/main" id="{266B629E-EB4D-4994-7D82-916930B3B8CD}"/>
              </a:ext>
            </a:extLst>
          </p:cNvPr>
          <p:cNvSpPr/>
          <p:nvPr/>
        </p:nvSpPr>
        <p:spPr>
          <a:xfrm>
            <a:off x="5127177" y="5302910"/>
            <a:ext cx="293100" cy="287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4" name="Google Shape;3460;p65">
            <a:extLst>
              <a:ext uri="{FF2B5EF4-FFF2-40B4-BE49-F238E27FC236}">
                <a16:creationId xmlns:a16="http://schemas.microsoft.com/office/drawing/2014/main" id="{FD2FC0FE-367A-8022-6D70-6A48F596ECC8}"/>
              </a:ext>
            </a:extLst>
          </p:cNvPr>
          <p:cNvSpPr/>
          <p:nvPr/>
        </p:nvSpPr>
        <p:spPr>
          <a:xfrm>
            <a:off x="5420277" y="5302910"/>
            <a:ext cx="293100" cy="287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5" name="Google Shape;3461;p65">
            <a:extLst>
              <a:ext uri="{FF2B5EF4-FFF2-40B4-BE49-F238E27FC236}">
                <a16:creationId xmlns:a16="http://schemas.microsoft.com/office/drawing/2014/main" id="{B51508AD-364C-BB98-E214-114789438EFA}"/>
              </a:ext>
            </a:extLst>
          </p:cNvPr>
          <p:cNvSpPr/>
          <p:nvPr/>
        </p:nvSpPr>
        <p:spPr>
          <a:xfrm>
            <a:off x="5127177" y="4859285"/>
            <a:ext cx="293100" cy="287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6" name="Google Shape;3462;p65">
            <a:extLst>
              <a:ext uri="{FF2B5EF4-FFF2-40B4-BE49-F238E27FC236}">
                <a16:creationId xmlns:a16="http://schemas.microsoft.com/office/drawing/2014/main" id="{29DA6D3D-C3B4-288E-FD05-8B6447425B1D}"/>
              </a:ext>
            </a:extLst>
          </p:cNvPr>
          <p:cNvSpPr/>
          <p:nvPr/>
        </p:nvSpPr>
        <p:spPr>
          <a:xfrm>
            <a:off x="5420277" y="4859285"/>
            <a:ext cx="293100" cy="287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7" name="Google Shape;3463;p65">
            <a:extLst>
              <a:ext uri="{FF2B5EF4-FFF2-40B4-BE49-F238E27FC236}">
                <a16:creationId xmlns:a16="http://schemas.microsoft.com/office/drawing/2014/main" id="{E26EC319-8CCD-EB0C-0AC7-AA3818C90EC0}"/>
              </a:ext>
            </a:extLst>
          </p:cNvPr>
          <p:cNvSpPr txBox="1"/>
          <p:nvPr/>
        </p:nvSpPr>
        <p:spPr>
          <a:xfrm>
            <a:off x="4678077" y="1737885"/>
            <a:ext cx="460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b="1"/>
              <a:t>L0</a:t>
            </a:r>
            <a:endParaRPr b="1"/>
          </a:p>
        </p:txBody>
      </p:sp>
      <p:sp>
        <p:nvSpPr>
          <p:cNvPr id="3018" name="Google Shape;3464;p65">
            <a:extLst>
              <a:ext uri="{FF2B5EF4-FFF2-40B4-BE49-F238E27FC236}">
                <a16:creationId xmlns:a16="http://schemas.microsoft.com/office/drawing/2014/main" id="{8C2BE8F5-71CD-FB3C-FCE9-8CB203B32459}"/>
              </a:ext>
            </a:extLst>
          </p:cNvPr>
          <p:cNvSpPr txBox="1"/>
          <p:nvPr/>
        </p:nvSpPr>
        <p:spPr>
          <a:xfrm>
            <a:off x="4678077" y="2181510"/>
            <a:ext cx="460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b="1"/>
              <a:t>L1</a:t>
            </a:r>
            <a:endParaRPr b="1"/>
          </a:p>
        </p:txBody>
      </p:sp>
      <p:sp>
        <p:nvSpPr>
          <p:cNvPr id="3019" name="Google Shape;3465;p65">
            <a:extLst>
              <a:ext uri="{FF2B5EF4-FFF2-40B4-BE49-F238E27FC236}">
                <a16:creationId xmlns:a16="http://schemas.microsoft.com/office/drawing/2014/main" id="{85EBAA2F-8DE1-A87E-36A7-5930D58B5E05}"/>
              </a:ext>
            </a:extLst>
          </p:cNvPr>
          <p:cNvSpPr txBox="1"/>
          <p:nvPr/>
        </p:nvSpPr>
        <p:spPr>
          <a:xfrm>
            <a:off x="4678077" y="2625135"/>
            <a:ext cx="460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b="1"/>
              <a:t>L2</a:t>
            </a:r>
            <a:endParaRPr b="1"/>
          </a:p>
        </p:txBody>
      </p:sp>
      <p:sp>
        <p:nvSpPr>
          <p:cNvPr id="3020" name="Google Shape;3466;p65">
            <a:extLst>
              <a:ext uri="{FF2B5EF4-FFF2-40B4-BE49-F238E27FC236}">
                <a16:creationId xmlns:a16="http://schemas.microsoft.com/office/drawing/2014/main" id="{48FAC0B4-4855-CCCC-712D-C16958B9B5C2}"/>
              </a:ext>
            </a:extLst>
          </p:cNvPr>
          <p:cNvSpPr txBox="1"/>
          <p:nvPr/>
        </p:nvSpPr>
        <p:spPr>
          <a:xfrm>
            <a:off x="4678077" y="3068760"/>
            <a:ext cx="460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b="1"/>
              <a:t>L3</a:t>
            </a:r>
            <a:endParaRPr b="1"/>
          </a:p>
        </p:txBody>
      </p:sp>
      <p:sp>
        <p:nvSpPr>
          <p:cNvPr id="3021" name="Google Shape;3467;p65">
            <a:extLst>
              <a:ext uri="{FF2B5EF4-FFF2-40B4-BE49-F238E27FC236}">
                <a16:creationId xmlns:a16="http://schemas.microsoft.com/office/drawing/2014/main" id="{2D027677-C8BB-A95F-382C-8CCDFE5FB691}"/>
              </a:ext>
            </a:extLst>
          </p:cNvPr>
          <p:cNvSpPr txBox="1"/>
          <p:nvPr/>
        </p:nvSpPr>
        <p:spPr>
          <a:xfrm>
            <a:off x="4678077" y="3922210"/>
            <a:ext cx="460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b="1"/>
              <a:t>L0</a:t>
            </a:r>
            <a:endParaRPr b="1"/>
          </a:p>
        </p:txBody>
      </p:sp>
      <p:sp>
        <p:nvSpPr>
          <p:cNvPr id="3022" name="Google Shape;3468;p65">
            <a:extLst>
              <a:ext uri="{FF2B5EF4-FFF2-40B4-BE49-F238E27FC236}">
                <a16:creationId xmlns:a16="http://schemas.microsoft.com/office/drawing/2014/main" id="{58DF42CB-96A1-5C64-A595-896D24440CDD}"/>
              </a:ext>
            </a:extLst>
          </p:cNvPr>
          <p:cNvSpPr txBox="1"/>
          <p:nvPr/>
        </p:nvSpPr>
        <p:spPr>
          <a:xfrm>
            <a:off x="4678077" y="4365835"/>
            <a:ext cx="460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b="1"/>
              <a:t>L1</a:t>
            </a:r>
            <a:endParaRPr b="1"/>
          </a:p>
        </p:txBody>
      </p:sp>
      <p:sp>
        <p:nvSpPr>
          <p:cNvPr id="3023" name="Google Shape;3469;p65">
            <a:extLst>
              <a:ext uri="{FF2B5EF4-FFF2-40B4-BE49-F238E27FC236}">
                <a16:creationId xmlns:a16="http://schemas.microsoft.com/office/drawing/2014/main" id="{C0ECA147-D1B1-DE45-C996-FE4860298214}"/>
              </a:ext>
            </a:extLst>
          </p:cNvPr>
          <p:cNvSpPr txBox="1"/>
          <p:nvPr/>
        </p:nvSpPr>
        <p:spPr>
          <a:xfrm>
            <a:off x="4678077" y="4809460"/>
            <a:ext cx="460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b="1"/>
              <a:t>L2</a:t>
            </a:r>
            <a:endParaRPr b="1"/>
          </a:p>
        </p:txBody>
      </p:sp>
      <p:sp>
        <p:nvSpPr>
          <p:cNvPr id="3024" name="Google Shape;3470;p65">
            <a:extLst>
              <a:ext uri="{FF2B5EF4-FFF2-40B4-BE49-F238E27FC236}">
                <a16:creationId xmlns:a16="http://schemas.microsoft.com/office/drawing/2014/main" id="{4089BE2C-6DBB-2B6C-DC1A-365B0919F963}"/>
              </a:ext>
            </a:extLst>
          </p:cNvPr>
          <p:cNvSpPr txBox="1"/>
          <p:nvPr/>
        </p:nvSpPr>
        <p:spPr>
          <a:xfrm>
            <a:off x="4678077" y="5253085"/>
            <a:ext cx="460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b="1"/>
              <a:t>L3</a:t>
            </a:r>
            <a:endParaRPr b="1"/>
          </a:p>
        </p:txBody>
      </p:sp>
      <p:sp>
        <p:nvSpPr>
          <p:cNvPr id="3025" name="Google Shape;3472;p65">
            <a:extLst>
              <a:ext uri="{FF2B5EF4-FFF2-40B4-BE49-F238E27FC236}">
                <a16:creationId xmlns:a16="http://schemas.microsoft.com/office/drawing/2014/main" id="{9A365C07-EDEA-650D-69E6-A206BF436B66}"/>
              </a:ext>
            </a:extLst>
          </p:cNvPr>
          <p:cNvSpPr txBox="1"/>
          <p:nvPr/>
        </p:nvSpPr>
        <p:spPr>
          <a:xfrm>
            <a:off x="2026577" y="1978635"/>
            <a:ext cx="22548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b="1">
                <a:latin typeface="Ubuntu Mono"/>
                <a:ea typeface="Ubuntu Mono"/>
                <a:cs typeface="Ubuntu Mono"/>
                <a:sym typeface="Ubuntu Mono"/>
              </a:rPr>
              <a:t>MAPPING</a:t>
            </a:r>
            <a:endParaRPr b="1">
              <a:latin typeface="Ubuntu Mono"/>
              <a:ea typeface="Ubuntu Mono"/>
              <a:cs typeface="Ubuntu Mono"/>
              <a:sym typeface="Ubuntu Mon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Ubuntu Mono"/>
              <a:ea typeface="Ubuntu Mono"/>
              <a:cs typeface="Ubuntu Mono"/>
              <a:sym typeface="Ubuntu Mon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v0(B0, L1) - Memory(B2)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3026" name="Google Shape;3473;p65">
            <a:extLst>
              <a:ext uri="{FF2B5EF4-FFF2-40B4-BE49-F238E27FC236}">
                <a16:creationId xmlns:a16="http://schemas.microsoft.com/office/drawing/2014/main" id="{E94B7558-99FA-890D-81C7-B24ABFCB9C00}"/>
              </a:ext>
            </a:extLst>
          </p:cNvPr>
          <p:cNvSpPr txBox="1"/>
          <p:nvPr/>
        </p:nvSpPr>
        <p:spPr>
          <a:xfrm>
            <a:off x="2026577" y="4086760"/>
            <a:ext cx="22548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b="1">
                <a:latin typeface="Ubuntu Mono"/>
                <a:ea typeface="Ubuntu Mono"/>
                <a:cs typeface="Ubuntu Mono"/>
                <a:sym typeface="Ubuntu Mono"/>
              </a:rPr>
              <a:t>MAPPING</a:t>
            </a:r>
            <a:endParaRPr b="1">
              <a:latin typeface="Ubuntu Mono"/>
              <a:ea typeface="Ubuntu Mono"/>
              <a:cs typeface="Ubuntu Mono"/>
              <a:sym typeface="Ubuntu Mon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Ubuntu Mono"/>
              <a:ea typeface="Ubuntu Mono"/>
              <a:cs typeface="Ubuntu Mono"/>
              <a:sym typeface="Ubuntu Mon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v0(B0, L1) - Memory(B1)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3027" name="Google Shape;3474;p65">
            <a:extLst>
              <a:ext uri="{FF2B5EF4-FFF2-40B4-BE49-F238E27FC236}">
                <a16:creationId xmlns:a16="http://schemas.microsoft.com/office/drawing/2014/main" id="{12F6F19A-DF72-4C55-CE25-B51AF41F21B2}"/>
              </a:ext>
            </a:extLst>
          </p:cNvPr>
          <p:cNvSpPr txBox="1"/>
          <p:nvPr/>
        </p:nvSpPr>
        <p:spPr>
          <a:xfrm>
            <a:off x="5342402" y="1509560"/>
            <a:ext cx="4605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 b="1"/>
              <a:t>B0</a:t>
            </a:r>
            <a:endParaRPr sz="1000" b="1"/>
          </a:p>
        </p:txBody>
      </p:sp>
      <p:sp>
        <p:nvSpPr>
          <p:cNvPr id="3028" name="Google Shape;3475;p65">
            <a:extLst>
              <a:ext uri="{FF2B5EF4-FFF2-40B4-BE49-F238E27FC236}">
                <a16:creationId xmlns:a16="http://schemas.microsoft.com/office/drawing/2014/main" id="{1E9F4CCA-A813-5962-809C-8459F4308677}"/>
              </a:ext>
            </a:extLst>
          </p:cNvPr>
          <p:cNvSpPr txBox="1"/>
          <p:nvPr/>
        </p:nvSpPr>
        <p:spPr>
          <a:xfrm>
            <a:off x="5049302" y="1509560"/>
            <a:ext cx="4605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 b="1"/>
              <a:t>B1</a:t>
            </a:r>
            <a:endParaRPr sz="1000" b="1"/>
          </a:p>
        </p:txBody>
      </p:sp>
      <p:sp>
        <p:nvSpPr>
          <p:cNvPr id="3029" name="Google Shape;3476;p65">
            <a:extLst>
              <a:ext uri="{FF2B5EF4-FFF2-40B4-BE49-F238E27FC236}">
                <a16:creationId xmlns:a16="http://schemas.microsoft.com/office/drawing/2014/main" id="{CD0D08CB-E779-491A-DF90-C2CAD331EB63}"/>
              </a:ext>
            </a:extLst>
          </p:cNvPr>
          <p:cNvSpPr txBox="1"/>
          <p:nvPr/>
        </p:nvSpPr>
        <p:spPr>
          <a:xfrm>
            <a:off x="5342402" y="3710185"/>
            <a:ext cx="4605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 b="1"/>
              <a:t>B0</a:t>
            </a:r>
            <a:endParaRPr sz="1000" b="1"/>
          </a:p>
        </p:txBody>
      </p:sp>
      <p:sp>
        <p:nvSpPr>
          <p:cNvPr id="3030" name="Google Shape;3477;p65">
            <a:extLst>
              <a:ext uri="{FF2B5EF4-FFF2-40B4-BE49-F238E27FC236}">
                <a16:creationId xmlns:a16="http://schemas.microsoft.com/office/drawing/2014/main" id="{EE246B27-7C7F-B95F-03C5-848AD2702F51}"/>
              </a:ext>
            </a:extLst>
          </p:cNvPr>
          <p:cNvSpPr txBox="1"/>
          <p:nvPr/>
        </p:nvSpPr>
        <p:spPr>
          <a:xfrm>
            <a:off x="5049302" y="3710185"/>
            <a:ext cx="4605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 b="1"/>
              <a:t>B1</a:t>
            </a:r>
            <a:endParaRPr sz="1000" b="1"/>
          </a:p>
        </p:txBody>
      </p:sp>
      <p:sp>
        <p:nvSpPr>
          <p:cNvPr id="3031" name="Google Shape;3478;p65">
            <a:extLst>
              <a:ext uri="{FF2B5EF4-FFF2-40B4-BE49-F238E27FC236}">
                <a16:creationId xmlns:a16="http://schemas.microsoft.com/office/drawing/2014/main" id="{ABF32B43-3975-5B7A-CC26-3139A4BF1088}"/>
              </a:ext>
            </a:extLst>
          </p:cNvPr>
          <p:cNvSpPr txBox="1"/>
          <p:nvPr/>
        </p:nvSpPr>
        <p:spPr>
          <a:xfrm>
            <a:off x="1647177" y="3657910"/>
            <a:ext cx="7623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b="1">
                <a:latin typeface="Ubuntu Mono"/>
                <a:ea typeface="Ubuntu Mono"/>
                <a:cs typeface="Ubuntu Mono"/>
                <a:sym typeface="Ubuntu Mono"/>
              </a:rPr>
              <a:t>EW8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3032" name="Google Shape;3479;p65">
            <a:extLst>
              <a:ext uri="{FF2B5EF4-FFF2-40B4-BE49-F238E27FC236}">
                <a16:creationId xmlns:a16="http://schemas.microsoft.com/office/drawing/2014/main" id="{4EDE8EA9-4D4E-2623-1C51-58AAA38EBBB8}"/>
              </a:ext>
            </a:extLst>
          </p:cNvPr>
          <p:cNvSpPr txBox="1"/>
          <p:nvPr/>
        </p:nvSpPr>
        <p:spPr>
          <a:xfrm>
            <a:off x="1755252" y="1489710"/>
            <a:ext cx="7623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b="1">
                <a:latin typeface="Ubuntu Mono"/>
                <a:ea typeface="Ubuntu Mono"/>
                <a:cs typeface="Ubuntu Mono"/>
                <a:sym typeface="Ubuntu Mono"/>
              </a:rPr>
              <a:t>EW16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3033" name="Google Shape;3480;p65">
            <a:extLst>
              <a:ext uri="{FF2B5EF4-FFF2-40B4-BE49-F238E27FC236}">
                <a16:creationId xmlns:a16="http://schemas.microsoft.com/office/drawing/2014/main" id="{CCA6D4AE-B159-3A43-865C-7B5DB61C11FE}"/>
              </a:ext>
            </a:extLst>
          </p:cNvPr>
          <p:cNvSpPr/>
          <p:nvPr/>
        </p:nvSpPr>
        <p:spPr>
          <a:xfrm>
            <a:off x="6329702" y="2209560"/>
            <a:ext cx="1559700" cy="833400"/>
          </a:xfrm>
          <a:prstGeom prst="verticalScroll">
            <a:avLst>
              <a:gd name="adj" fmla="val 1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4" name="Google Shape;3481;p65">
            <a:extLst>
              <a:ext uri="{FF2B5EF4-FFF2-40B4-BE49-F238E27FC236}">
                <a16:creationId xmlns:a16="http://schemas.microsoft.com/office/drawing/2014/main" id="{46B28658-0D47-2125-B3BB-12B254D0E423}"/>
              </a:ext>
            </a:extLst>
          </p:cNvPr>
          <p:cNvSpPr txBox="1"/>
          <p:nvPr/>
        </p:nvSpPr>
        <p:spPr>
          <a:xfrm>
            <a:off x="6530577" y="2327985"/>
            <a:ext cx="16389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latin typeface="Ubuntu Mono"/>
                <a:ea typeface="Ubuntu Mono"/>
                <a:cs typeface="Ubuntu Mono"/>
                <a:sym typeface="Ubuntu Mono"/>
              </a:rPr>
              <a:t>…</a:t>
            </a:r>
            <a:endParaRPr sz="1000">
              <a:latin typeface="Ubuntu Mono"/>
              <a:ea typeface="Ubuntu Mono"/>
              <a:cs typeface="Ubuntu Mono"/>
              <a:sym typeface="Ubuntu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latin typeface="Ubuntu Mono"/>
                <a:ea typeface="Ubuntu Mono"/>
                <a:cs typeface="Ubuntu Mono"/>
                <a:sym typeface="Ubuntu Mono"/>
              </a:rPr>
              <a:t>vst v0, (Memory)</a:t>
            </a:r>
            <a:endParaRPr sz="1000">
              <a:latin typeface="Ubuntu Mono"/>
              <a:ea typeface="Ubuntu Mono"/>
              <a:cs typeface="Ubuntu Mono"/>
              <a:sym typeface="Ubuntu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latin typeface="Ubuntu Mono"/>
                <a:ea typeface="Ubuntu Mono"/>
                <a:cs typeface="Ubuntu Mono"/>
                <a:sym typeface="Ubuntu Mono"/>
              </a:rPr>
              <a:t>…</a:t>
            </a:r>
            <a:endParaRPr sz="1000"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3035" name="Google Shape;3482;p65">
            <a:extLst>
              <a:ext uri="{FF2B5EF4-FFF2-40B4-BE49-F238E27FC236}">
                <a16:creationId xmlns:a16="http://schemas.microsoft.com/office/drawing/2014/main" id="{DC119AE5-F93A-50B3-4B6F-323ED75F95C4}"/>
              </a:ext>
            </a:extLst>
          </p:cNvPr>
          <p:cNvSpPr/>
          <p:nvPr/>
        </p:nvSpPr>
        <p:spPr>
          <a:xfrm>
            <a:off x="6265865" y="4349060"/>
            <a:ext cx="1559700" cy="833400"/>
          </a:xfrm>
          <a:prstGeom prst="verticalScroll">
            <a:avLst>
              <a:gd name="adj" fmla="val 1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6" name="Google Shape;3483;p65">
            <a:extLst>
              <a:ext uri="{FF2B5EF4-FFF2-40B4-BE49-F238E27FC236}">
                <a16:creationId xmlns:a16="http://schemas.microsoft.com/office/drawing/2014/main" id="{188483EE-8EA0-907F-05E4-465BA29E82A6}"/>
              </a:ext>
            </a:extLst>
          </p:cNvPr>
          <p:cNvSpPr txBox="1"/>
          <p:nvPr/>
        </p:nvSpPr>
        <p:spPr>
          <a:xfrm>
            <a:off x="6466740" y="4467485"/>
            <a:ext cx="16389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latin typeface="Ubuntu Mono"/>
                <a:ea typeface="Ubuntu Mono"/>
                <a:cs typeface="Ubuntu Mono"/>
                <a:sym typeface="Ubuntu Mono"/>
              </a:rPr>
              <a:t>…</a:t>
            </a:r>
            <a:endParaRPr sz="1000">
              <a:latin typeface="Ubuntu Mono"/>
              <a:ea typeface="Ubuntu Mono"/>
              <a:cs typeface="Ubuntu Mono"/>
              <a:sym typeface="Ubuntu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latin typeface="Ubuntu Mono"/>
                <a:ea typeface="Ubuntu Mono"/>
                <a:cs typeface="Ubuntu Mono"/>
                <a:sym typeface="Ubuntu Mono"/>
              </a:rPr>
              <a:t>vst v0, (Memory)</a:t>
            </a:r>
            <a:endParaRPr sz="1000">
              <a:latin typeface="Ubuntu Mono"/>
              <a:ea typeface="Ubuntu Mono"/>
              <a:cs typeface="Ubuntu Mono"/>
              <a:sym typeface="Ubuntu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latin typeface="Ubuntu Mono"/>
                <a:ea typeface="Ubuntu Mono"/>
                <a:cs typeface="Ubuntu Mono"/>
                <a:sym typeface="Ubuntu Mono"/>
              </a:rPr>
              <a:t>…</a:t>
            </a:r>
            <a:endParaRPr sz="1000"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3037" name="Google Shape;3484;p65">
            <a:extLst>
              <a:ext uri="{FF2B5EF4-FFF2-40B4-BE49-F238E27FC236}">
                <a16:creationId xmlns:a16="http://schemas.microsoft.com/office/drawing/2014/main" id="{16008713-D260-1943-F192-18CB53B92B2B}"/>
              </a:ext>
            </a:extLst>
          </p:cNvPr>
          <p:cNvSpPr/>
          <p:nvPr/>
        </p:nvSpPr>
        <p:spPr>
          <a:xfrm>
            <a:off x="8254202" y="2282835"/>
            <a:ext cx="1679100" cy="7098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8" name="Google Shape;3485;p65">
            <a:extLst>
              <a:ext uri="{FF2B5EF4-FFF2-40B4-BE49-F238E27FC236}">
                <a16:creationId xmlns:a16="http://schemas.microsoft.com/office/drawing/2014/main" id="{A34DFC3A-FD0F-E2B6-EDD6-4A81B8BCEDCD}"/>
              </a:ext>
            </a:extLst>
          </p:cNvPr>
          <p:cNvSpPr/>
          <p:nvPr/>
        </p:nvSpPr>
        <p:spPr>
          <a:xfrm>
            <a:off x="8507752" y="2548935"/>
            <a:ext cx="293100" cy="2871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9" name="Google Shape;3486;p65">
            <a:extLst>
              <a:ext uri="{FF2B5EF4-FFF2-40B4-BE49-F238E27FC236}">
                <a16:creationId xmlns:a16="http://schemas.microsoft.com/office/drawing/2014/main" id="{C5046E5A-CCF8-3F5D-442B-0AEDE2BFF993}"/>
              </a:ext>
            </a:extLst>
          </p:cNvPr>
          <p:cNvSpPr/>
          <p:nvPr/>
        </p:nvSpPr>
        <p:spPr>
          <a:xfrm>
            <a:off x="8800852" y="2548935"/>
            <a:ext cx="293100" cy="287100"/>
          </a:xfrm>
          <a:prstGeom prst="rect">
            <a:avLst/>
          </a:prstGeom>
          <a:solidFill>
            <a:srgbClr val="E6B8A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0" name="Google Shape;3487;p65">
            <a:extLst>
              <a:ext uri="{FF2B5EF4-FFF2-40B4-BE49-F238E27FC236}">
                <a16:creationId xmlns:a16="http://schemas.microsoft.com/office/drawing/2014/main" id="{8ED85DD3-3053-D8D9-3192-2B3D2066CBEF}"/>
              </a:ext>
            </a:extLst>
          </p:cNvPr>
          <p:cNvSpPr txBox="1"/>
          <p:nvPr/>
        </p:nvSpPr>
        <p:spPr>
          <a:xfrm>
            <a:off x="9279777" y="2238060"/>
            <a:ext cx="4605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 b="1"/>
              <a:t>B0</a:t>
            </a:r>
            <a:endParaRPr sz="1000" b="1"/>
          </a:p>
        </p:txBody>
      </p:sp>
      <p:sp>
        <p:nvSpPr>
          <p:cNvPr id="3041" name="Google Shape;3488;p65">
            <a:extLst>
              <a:ext uri="{FF2B5EF4-FFF2-40B4-BE49-F238E27FC236}">
                <a16:creationId xmlns:a16="http://schemas.microsoft.com/office/drawing/2014/main" id="{0F2F85AD-8347-C028-0EB1-1FE6B189CA6D}"/>
              </a:ext>
            </a:extLst>
          </p:cNvPr>
          <p:cNvSpPr txBox="1"/>
          <p:nvPr/>
        </p:nvSpPr>
        <p:spPr>
          <a:xfrm>
            <a:off x="8986677" y="2238060"/>
            <a:ext cx="4605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 b="1"/>
              <a:t>B1</a:t>
            </a:r>
            <a:endParaRPr sz="1000" b="1"/>
          </a:p>
        </p:txBody>
      </p:sp>
      <p:sp>
        <p:nvSpPr>
          <p:cNvPr id="3042" name="Google Shape;3489;p65">
            <a:extLst>
              <a:ext uri="{FF2B5EF4-FFF2-40B4-BE49-F238E27FC236}">
                <a16:creationId xmlns:a16="http://schemas.microsoft.com/office/drawing/2014/main" id="{2FA1B3FA-FBB6-66BA-0232-507739D248F3}"/>
              </a:ext>
            </a:extLst>
          </p:cNvPr>
          <p:cNvSpPr txBox="1"/>
          <p:nvPr/>
        </p:nvSpPr>
        <p:spPr>
          <a:xfrm>
            <a:off x="4595627" y="3657910"/>
            <a:ext cx="426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Ubuntu Mono"/>
                <a:ea typeface="Ubuntu Mono"/>
                <a:cs typeface="Ubuntu Mono"/>
                <a:sym typeface="Ubuntu Mono"/>
              </a:rPr>
              <a:t>v0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3043" name="Google Shape;3491;p65">
            <a:extLst>
              <a:ext uri="{FF2B5EF4-FFF2-40B4-BE49-F238E27FC236}">
                <a16:creationId xmlns:a16="http://schemas.microsoft.com/office/drawing/2014/main" id="{E93F434C-17D2-1690-8012-E96EA7764723}"/>
              </a:ext>
            </a:extLst>
          </p:cNvPr>
          <p:cNvSpPr txBox="1"/>
          <p:nvPr/>
        </p:nvSpPr>
        <p:spPr>
          <a:xfrm>
            <a:off x="8254191" y="1947873"/>
            <a:ext cx="906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Ubuntu Mono"/>
                <a:ea typeface="Ubuntu Mono"/>
                <a:cs typeface="Ubuntu Mono"/>
                <a:sym typeface="Ubuntu Mono"/>
              </a:rPr>
              <a:t>Memory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3044" name="Google Shape;3492;p65">
            <a:extLst>
              <a:ext uri="{FF2B5EF4-FFF2-40B4-BE49-F238E27FC236}">
                <a16:creationId xmlns:a16="http://schemas.microsoft.com/office/drawing/2014/main" id="{171F190E-C4BF-274D-2B5A-2CC53D7A4134}"/>
              </a:ext>
            </a:extLst>
          </p:cNvPr>
          <p:cNvSpPr/>
          <p:nvPr/>
        </p:nvSpPr>
        <p:spPr>
          <a:xfrm>
            <a:off x="9080527" y="2548935"/>
            <a:ext cx="293100" cy="287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5" name="Google Shape;3493;p65">
            <a:extLst>
              <a:ext uri="{FF2B5EF4-FFF2-40B4-BE49-F238E27FC236}">
                <a16:creationId xmlns:a16="http://schemas.microsoft.com/office/drawing/2014/main" id="{916000BB-453A-DA6A-FCDF-357966410FC5}"/>
              </a:ext>
            </a:extLst>
          </p:cNvPr>
          <p:cNvSpPr/>
          <p:nvPr/>
        </p:nvSpPr>
        <p:spPr>
          <a:xfrm>
            <a:off x="9373627" y="2548935"/>
            <a:ext cx="293100" cy="287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6" name="Google Shape;3494;p65">
            <a:extLst>
              <a:ext uri="{FF2B5EF4-FFF2-40B4-BE49-F238E27FC236}">
                <a16:creationId xmlns:a16="http://schemas.microsoft.com/office/drawing/2014/main" id="{8A0FD460-459C-598C-07B4-2CB16A632411}"/>
              </a:ext>
            </a:extLst>
          </p:cNvPr>
          <p:cNvSpPr txBox="1"/>
          <p:nvPr/>
        </p:nvSpPr>
        <p:spPr>
          <a:xfrm>
            <a:off x="8717152" y="2238060"/>
            <a:ext cx="4605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 b="1"/>
              <a:t>B2</a:t>
            </a:r>
            <a:endParaRPr sz="1000" b="1"/>
          </a:p>
        </p:txBody>
      </p:sp>
      <p:sp>
        <p:nvSpPr>
          <p:cNvPr id="3047" name="Google Shape;3495;p65">
            <a:extLst>
              <a:ext uri="{FF2B5EF4-FFF2-40B4-BE49-F238E27FC236}">
                <a16:creationId xmlns:a16="http://schemas.microsoft.com/office/drawing/2014/main" id="{2718EF14-A749-6BA7-9A51-326FC444BFB4}"/>
              </a:ext>
            </a:extLst>
          </p:cNvPr>
          <p:cNvSpPr txBox="1"/>
          <p:nvPr/>
        </p:nvSpPr>
        <p:spPr>
          <a:xfrm>
            <a:off x="8424052" y="2238060"/>
            <a:ext cx="4605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 b="1"/>
              <a:t>B3</a:t>
            </a:r>
            <a:endParaRPr sz="1000" b="1"/>
          </a:p>
        </p:txBody>
      </p:sp>
      <p:sp>
        <p:nvSpPr>
          <p:cNvPr id="3048" name="Google Shape;3496;p65">
            <a:extLst>
              <a:ext uri="{FF2B5EF4-FFF2-40B4-BE49-F238E27FC236}">
                <a16:creationId xmlns:a16="http://schemas.microsoft.com/office/drawing/2014/main" id="{248BC677-2DDF-A5BC-3E8E-D881A884FE6E}"/>
              </a:ext>
            </a:extLst>
          </p:cNvPr>
          <p:cNvSpPr/>
          <p:nvPr/>
        </p:nvSpPr>
        <p:spPr>
          <a:xfrm>
            <a:off x="8254202" y="4425935"/>
            <a:ext cx="1679100" cy="7098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9" name="Google Shape;3497;p65">
            <a:extLst>
              <a:ext uri="{FF2B5EF4-FFF2-40B4-BE49-F238E27FC236}">
                <a16:creationId xmlns:a16="http://schemas.microsoft.com/office/drawing/2014/main" id="{54310789-1DE1-27A6-8ECA-AF03842BF527}"/>
              </a:ext>
            </a:extLst>
          </p:cNvPr>
          <p:cNvSpPr/>
          <p:nvPr/>
        </p:nvSpPr>
        <p:spPr>
          <a:xfrm>
            <a:off x="8507752" y="4692035"/>
            <a:ext cx="293100" cy="2871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0" name="Google Shape;3498;p65">
            <a:extLst>
              <a:ext uri="{FF2B5EF4-FFF2-40B4-BE49-F238E27FC236}">
                <a16:creationId xmlns:a16="http://schemas.microsoft.com/office/drawing/2014/main" id="{73C7B92E-005B-FDA9-B40F-044E9229F509}"/>
              </a:ext>
            </a:extLst>
          </p:cNvPr>
          <p:cNvSpPr/>
          <p:nvPr/>
        </p:nvSpPr>
        <p:spPr>
          <a:xfrm>
            <a:off x="8800852" y="4692035"/>
            <a:ext cx="293100" cy="287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1" name="Google Shape;3499;p65">
            <a:extLst>
              <a:ext uri="{FF2B5EF4-FFF2-40B4-BE49-F238E27FC236}">
                <a16:creationId xmlns:a16="http://schemas.microsoft.com/office/drawing/2014/main" id="{A5AA2A1B-F972-DE3E-46A3-F5C10A3B251B}"/>
              </a:ext>
            </a:extLst>
          </p:cNvPr>
          <p:cNvSpPr txBox="1"/>
          <p:nvPr/>
        </p:nvSpPr>
        <p:spPr>
          <a:xfrm>
            <a:off x="9279777" y="4381160"/>
            <a:ext cx="4605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 b="1"/>
              <a:t>B0</a:t>
            </a:r>
            <a:endParaRPr sz="1000" b="1"/>
          </a:p>
        </p:txBody>
      </p:sp>
      <p:sp>
        <p:nvSpPr>
          <p:cNvPr id="3052" name="Google Shape;3500;p65">
            <a:extLst>
              <a:ext uri="{FF2B5EF4-FFF2-40B4-BE49-F238E27FC236}">
                <a16:creationId xmlns:a16="http://schemas.microsoft.com/office/drawing/2014/main" id="{989EC986-E637-7241-1585-AADA589AF479}"/>
              </a:ext>
            </a:extLst>
          </p:cNvPr>
          <p:cNvSpPr txBox="1"/>
          <p:nvPr/>
        </p:nvSpPr>
        <p:spPr>
          <a:xfrm>
            <a:off x="8986677" y="4381160"/>
            <a:ext cx="4605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 b="1"/>
              <a:t>B1</a:t>
            </a:r>
            <a:endParaRPr sz="1000" b="1"/>
          </a:p>
        </p:txBody>
      </p:sp>
      <p:sp>
        <p:nvSpPr>
          <p:cNvPr id="3053" name="Google Shape;3501;p65">
            <a:extLst>
              <a:ext uri="{FF2B5EF4-FFF2-40B4-BE49-F238E27FC236}">
                <a16:creationId xmlns:a16="http://schemas.microsoft.com/office/drawing/2014/main" id="{32E9B493-2823-04FD-CE26-6756C360DB30}"/>
              </a:ext>
            </a:extLst>
          </p:cNvPr>
          <p:cNvSpPr txBox="1"/>
          <p:nvPr/>
        </p:nvSpPr>
        <p:spPr>
          <a:xfrm>
            <a:off x="8254191" y="4090973"/>
            <a:ext cx="906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Ubuntu Mono"/>
                <a:ea typeface="Ubuntu Mono"/>
                <a:cs typeface="Ubuntu Mono"/>
                <a:sym typeface="Ubuntu Mono"/>
              </a:rPr>
              <a:t>Memory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3054" name="Google Shape;3502;p65">
            <a:extLst>
              <a:ext uri="{FF2B5EF4-FFF2-40B4-BE49-F238E27FC236}">
                <a16:creationId xmlns:a16="http://schemas.microsoft.com/office/drawing/2014/main" id="{CC071D85-910B-77D9-495F-1466FC4C53EE}"/>
              </a:ext>
            </a:extLst>
          </p:cNvPr>
          <p:cNvSpPr/>
          <p:nvPr/>
        </p:nvSpPr>
        <p:spPr>
          <a:xfrm>
            <a:off x="9080527" y="4692035"/>
            <a:ext cx="293100" cy="287100"/>
          </a:xfrm>
          <a:prstGeom prst="rect">
            <a:avLst/>
          </a:prstGeom>
          <a:solidFill>
            <a:srgbClr val="E6B8A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5" name="Google Shape;3503;p65">
            <a:extLst>
              <a:ext uri="{FF2B5EF4-FFF2-40B4-BE49-F238E27FC236}">
                <a16:creationId xmlns:a16="http://schemas.microsoft.com/office/drawing/2014/main" id="{3D70BC61-7995-7189-5061-642756666A90}"/>
              </a:ext>
            </a:extLst>
          </p:cNvPr>
          <p:cNvSpPr/>
          <p:nvPr/>
        </p:nvSpPr>
        <p:spPr>
          <a:xfrm>
            <a:off x="9373627" y="4692035"/>
            <a:ext cx="293100" cy="287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6" name="Google Shape;3504;p65">
            <a:extLst>
              <a:ext uri="{FF2B5EF4-FFF2-40B4-BE49-F238E27FC236}">
                <a16:creationId xmlns:a16="http://schemas.microsoft.com/office/drawing/2014/main" id="{1FB66FA5-A0B7-4A7C-6E35-4795549311DB}"/>
              </a:ext>
            </a:extLst>
          </p:cNvPr>
          <p:cNvSpPr txBox="1"/>
          <p:nvPr/>
        </p:nvSpPr>
        <p:spPr>
          <a:xfrm>
            <a:off x="8717152" y="4381160"/>
            <a:ext cx="4605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 b="1"/>
              <a:t>B2</a:t>
            </a:r>
            <a:endParaRPr sz="1000" b="1"/>
          </a:p>
        </p:txBody>
      </p:sp>
      <p:sp>
        <p:nvSpPr>
          <p:cNvPr id="3057" name="Google Shape;3505;p65">
            <a:extLst>
              <a:ext uri="{FF2B5EF4-FFF2-40B4-BE49-F238E27FC236}">
                <a16:creationId xmlns:a16="http://schemas.microsoft.com/office/drawing/2014/main" id="{9B4FC830-2FB7-1A79-44DE-370655333B30}"/>
              </a:ext>
            </a:extLst>
          </p:cNvPr>
          <p:cNvSpPr txBox="1"/>
          <p:nvPr/>
        </p:nvSpPr>
        <p:spPr>
          <a:xfrm>
            <a:off x="8424052" y="4381160"/>
            <a:ext cx="4605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 b="1"/>
              <a:t>B3</a:t>
            </a:r>
            <a:endParaRPr sz="1000" b="1"/>
          </a:p>
        </p:txBody>
      </p:sp>
    </p:spTree>
    <p:extLst>
      <p:ext uri="{BB962C8B-B14F-4D97-AF65-F5344CB8AC3E}">
        <p14:creationId xmlns:p14="http://schemas.microsoft.com/office/powerpoint/2010/main" val="2679625337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5" name="Google Shape;3535;p69"/>
          <p:cNvSpPr/>
          <p:nvPr/>
        </p:nvSpPr>
        <p:spPr>
          <a:xfrm>
            <a:off x="3931367" y="1647157"/>
            <a:ext cx="7767200" cy="11112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536" name="Google Shape;3536;p69"/>
          <p:cNvSpPr/>
          <p:nvPr/>
        </p:nvSpPr>
        <p:spPr>
          <a:xfrm>
            <a:off x="3931367" y="3420700"/>
            <a:ext cx="7767200" cy="29664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537" name="Google Shape;3537;p69"/>
          <p:cNvSpPr txBox="1">
            <a:spLocks noGrp="1"/>
          </p:cNvSpPr>
          <p:nvPr>
            <p:ph type="sldNum" idx="12"/>
          </p:nvPr>
        </p:nvSpPr>
        <p:spPr>
          <a:xfrm>
            <a:off x="11070776" y="6308660"/>
            <a:ext cx="355600" cy="468400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/>
          <a:p>
            <a:pPr>
              <a:buClr>
                <a:srgbClr val="000000"/>
              </a:buClr>
            </a:pPr>
            <a:fld id="{00000000-1234-1234-1234-123412341234}" type="slidenum">
              <a:rPr lang="it"/>
              <a:pPr>
                <a:buClr>
                  <a:srgbClr val="000000"/>
                </a:buClr>
              </a:pPr>
              <a:t>149</a:t>
            </a:fld>
            <a:endParaRPr/>
          </a:p>
        </p:txBody>
      </p:sp>
      <p:sp>
        <p:nvSpPr>
          <p:cNvPr id="3539" name="Google Shape;3539;p69"/>
          <p:cNvSpPr/>
          <p:nvPr/>
        </p:nvSpPr>
        <p:spPr>
          <a:xfrm>
            <a:off x="4775067" y="39536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540" name="Google Shape;3540;p69"/>
          <p:cNvSpPr/>
          <p:nvPr/>
        </p:nvSpPr>
        <p:spPr>
          <a:xfrm>
            <a:off x="5165867" y="39536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541" name="Google Shape;3541;p69"/>
          <p:cNvSpPr/>
          <p:nvPr/>
        </p:nvSpPr>
        <p:spPr>
          <a:xfrm>
            <a:off x="5556667" y="39536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542" name="Google Shape;3542;p69"/>
          <p:cNvSpPr/>
          <p:nvPr/>
        </p:nvSpPr>
        <p:spPr>
          <a:xfrm>
            <a:off x="5947467" y="39536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543" name="Google Shape;3543;p69"/>
          <p:cNvSpPr/>
          <p:nvPr/>
        </p:nvSpPr>
        <p:spPr>
          <a:xfrm>
            <a:off x="7901467" y="45451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544" name="Google Shape;3544;p69"/>
          <p:cNvSpPr/>
          <p:nvPr/>
        </p:nvSpPr>
        <p:spPr>
          <a:xfrm>
            <a:off x="8292267" y="45451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545" name="Google Shape;3545;p69"/>
          <p:cNvSpPr/>
          <p:nvPr/>
        </p:nvSpPr>
        <p:spPr>
          <a:xfrm>
            <a:off x="8683067" y="45451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546" name="Google Shape;3546;p69"/>
          <p:cNvSpPr/>
          <p:nvPr/>
        </p:nvSpPr>
        <p:spPr>
          <a:xfrm>
            <a:off x="9073867" y="45451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547" name="Google Shape;3547;p69"/>
          <p:cNvSpPr/>
          <p:nvPr/>
        </p:nvSpPr>
        <p:spPr>
          <a:xfrm>
            <a:off x="9464667" y="4545133"/>
            <a:ext cx="390800" cy="382800"/>
          </a:xfrm>
          <a:prstGeom prst="rect">
            <a:avLst/>
          </a:prstGeom>
          <a:solidFill>
            <a:srgbClr val="F6B26B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548" name="Google Shape;3548;p69"/>
          <p:cNvSpPr/>
          <p:nvPr/>
        </p:nvSpPr>
        <p:spPr>
          <a:xfrm>
            <a:off x="9855467" y="4545133"/>
            <a:ext cx="390800" cy="382800"/>
          </a:xfrm>
          <a:prstGeom prst="rect">
            <a:avLst/>
          </a:prstGeom>
          <a:solidFill>
            <a:srgbClr val="F6B26B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549" name="Google Shape;3549;p69"/>
          <p:cNvSpPr/>
          <p:nvPr/>
        </p:nvSpPr>
        <p:spPr>
          <a:xfrm>
            <a:off x="10246267" y="4545133"/>
            <a:ext cx="390800" cy="3828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550" name="Google Shape;3550;p69"/>
          <p:cNvSpPr/>
          <p:nvPr/>
        </p:nvSpPr>
        <p:spPr>
          <a:xfrm>
            <a:off x="10637067" y="4545133"/>
            <a:ext cx="390800" cy="3828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551" name="Google Shape;3551;p69"/>
          <p:cNvSpPr/>
          <p:nvPr/>
        </p:nvSpPr>
        <p:spPr>
          <a:xfrm>
            <a:off x="6338267" y="39536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552" name="Google Shape;3552;p69"/>
          <p:cNvSpPr/>
          <p:nvPr/>
        </p:nvSpPr>
        <p:spPr>
          <a:xfrm>
            <a:off x="6729067" y="39536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553" name="Google Shape;3553;p69"/>
          <p:cNvSpPr/>
          <p:nvPr/>
        </p:nvSpPr>
        <p:spPr>
          <a:xfrm>
            <a:off x="7119867" y="39536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554" name="Google Shape;3554;p69"/>
          <p:cNvSpPr/>
          <p:nvPr/>
        </p:nvSpPr>
        <p:spPr>
          <a:xfrm>
            <a:off x="7510667" y="39536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555" name="Google Shape;3555;p69"/>
          <p:cNvSpPr/>
          <p:nvPr/>
        </p:nvSpPr>
        <p:spPr>
          <a:xfrm>
            <a:off x="7901467" y="39536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556" name="Google Shape;3556;p69"/>
          <p:cNvSpPr/>
          <p:nvPr/>
        </p:nvSpPr>
        <p:spPr>
          <a:xfrm>
            <a:off x="8292267" y="39536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557" name="Google Shape;3557;p69"/>
          <p:cNvSpPr/>
          <p:nvPr/>
        </p:nvSpPr>
        <p:spPr>
          <a:xfrm>
            <a:off x="8683067" y="39536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558" name="Google Shape;3558;p69"/>
          <p:cNvSpPr/>
          <p:nvPr/>
        </p:nvSpPr>
        <p:spPr>
          <a:xfrm>
            <a:off x="9073867" y="39536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559" name="Google Shape;3559;p69"/>
          <p:cNvSpPr/>
          <p:nvPr/>
        </p:nvSpPr>
        <p:spPr>
          <a:xfrm>
            <a:off x="9464667" y="3953633"/>
            <a:ext cx="390800" cy="382800"/>
          </a:xfrm>
          <a:prstGeom prst="rect">
            <a:avLst/>
          </a:prstGeom>
          <a:solidFill>
            <a:srgbClr val="FFD9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560" name="Google Shape;3560;p69"/>
          <p:cNvSpPr/>
          <p:nvPr/>
        </p:nvSpPr>
        <p:spPr>
          <a:xfrm>
            <a:off x="9855467" y="3953633"/>
            <a:ext cx="390800" cy="382800"/>
          </a:xfrm>
          <a:prstGeom prst="rect">
            <a:avLst/>
          </a:prstGeom>
          <a:solidFill>
            <a:srgbClr val="FFD9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561" name="Google Shape;3561;p69"/>
          <p:cNvSpPr/>
          <p:nvPr/>
        </p:nvSpPr>
        <p:spPr>
          <a:xfrm>
            <a:off x="10246267" y="3953633"/>
            <a:ext cx="390800" cy="382800"/>
          </a:xfrm>
          <a:prstGeom prst="rect">
            <a:avLst/>
          </a:prstGeom>
          <a:solidFill>
            <a:srgbClr val="C27BA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562" name="Google Shape;3562;p69"/>
          <p:cNvSpPr/>
          <p:nvPr/>
        </p:nvSpPr>
        <p:spPr>
          <a:xfrm>
            <a:off x="10637067" y="3953633"/>
            <a:ext cx="390800" cy="382800"/>
          </a:xfrm>
          <a:prstGeom prst="rect">
            <a:avLst/>
          </a:prstGeom>
          <a:solidFill>
            <a:srgbClr val="C27BA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563" name="Google Shape;3563;p69"/>
          <p:cNvSpPr/>
          <p:nvPr/>
        </p:nvSpPr>
        <p:spPr>
          <a:xfrm>
            <a:off x="4775067" y="45451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564" name="Google Shape;3564;p69"/>
          <p:cNvSpPr/>
          <p:nvPr/>
        </p:nvSpPr>
        <p:spPr>
          <a:xfrm>
            <a:off x="5165867" y="45451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565" name="Google Shape;3565;p69"/>
          <p:cNvSpPr/>
          <p:nvPr/>
        </p:nvSpPr>
        <p:spPr>
          <a:xfrm>
            <a:off x="5556667" y="45451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566" name="Google Shape;3566;p69"/>
          <p:cNvSpPr/>
          <p:nvPr/>
        </p:nvSpPr>
        <p:spPr>
          <a:xfrm>
            <a:off x="5947467" y="45451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567" name="Google Shape;3567;p69"/>
          <p:cNvSpPr/>
          <p:nvPr/>
        </p:nvSpPr>
        <p:spPr>
          <a:xfrm>
            <a:off x="6338267" y="45451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568" name="Google Shape;3568;p69"/>
          <p:cNvSpPr/>
          <p:nvPr/>
        </p:nvSpPr>
        <p:spPr>
          <a:xfrm>
            <a:off x="6729067" y="45451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569" name="Google Shape;3569;p69"/>
          <p:cNvSpPr/>
          <p:nvPr/>
        </p:nvSpPr>
        <p:spPr>
          <a:xfrm>
            <a:off x="7119867" y="45451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570" name="Google Shape;3570;p69"/>
          <p:cNvSpPr/>
          <p:nvPr/>
        </p:nvSpPr>
        <p:spPr>
          <a:xfrm>
            <a:off x="7510667" y="45451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571" name="Google Shape;3571;p69"/>
          <p:cNvSpPr/>
          <p:nvPr/>
        </p:nvSpPr>
        <p:spPr>
          <a:xfrm>
            <a:off x="4775067" y="51366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572" name="Google Shape;3572;p69"/>
          <p:cNvSpPr/>
          <p:nvPr/>
        </p:nvSpPr>
        <p:spPr>
          <a:xfrm>
            <a:off x="5165867" y="51366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573" name="Google Shape;3573;p69"/>
          <p:cNvSpPr/>
          <p:nvPr/>
        </p:nvSpPr>
        <p:spPr>
          <a:xfrm>
            <a:off x="5556667" y="51366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574" name="Google Shape;3574;p69"/>
          <p:cNvSpPr/>
          <p:nvPr/>
        </p:nvSpPr>
        <p:spPr>
          <a:xfrm>
            <a:off x="5947467" y="51366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575" name="Google Shape;3575;p69"/>
          <p:cNvSpPr/>
          <p:nvPr/>
        </p:nvSpPr>
        <p:spPr>
          <a:xfrm>
            <a:off x="7901467" y="57281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576" name="Google Shape;3576;p69"/>
          <p:cNvSpPr/>
          <p:nvPr/>
        </p:nvSpPr>
        <p:spPr>
          <a:xfrm>
            <a:off x="8292267" y="57281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577" name="Google Shape;3577;p69"/>
          <p:cNvSpPr/>
          <p:nvPr/>
        </p:nvSpPr>
        <p:spPr>
          <a:xfrm>
            <a:off x="8683067" y="57281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578" name="Google Shape;3578;p69"/>
          <p:cNvSpPr/>
          <p:nvPr/>
        </p:nvSpPr>
        <p:spPr>
          <a:xfrm>
            <a:off x="9073867" y="57281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579" name="Google Shape;3579;p69"/>
          <p:cNvSpPr/>
          <p:nvPr/>
        </p:nvSpPr>
        <p:spPr>
          <a:xfrm>
            <a:off x="9464667" y="5728133"/>
            <a:ext cx="390800" cy="382800"/>
          </a:xfrm>
          <a:prstGeom prst="rect">
            <a:avLst/>
          </a:prstGeom>
          <a:solidFill>
            <a:srgbClr val="85200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580" name="Google Shape;3580;p69"/>
          <p:cNvSpPr/>
          <p:nvPr/>
        </p:nvSpPr>
        <p:spPr>
          <a:xfrm>
            <a:off x="9855467" y="5728133"/>
            <a:ext cx="390800" cy="382800"/>
          </a:xfrm>
          <a:prstGeom prst="rect">
            <a:avLst/>
          </a:prstGeom>
          <a:solidFill>
            <a:srgbClr val="85200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581" name="Google Shape;3581;p69"/>
          <p:cNvSpPr/>
          <p:nvPr/>
        </p:nvSpPr>
        <p:spPr>
          <a:xfrm>
            <a:off x="10246267" y="5728133"/>
            <a:ext cx="390800" cy="382800"/>
          </a:xfrm>
          <a:prstGeom prst="rect">
            <a:avLst/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582" name="Google Shape;3582;p69"/>
          <p:cNvSpPr/>
          <p:nvPr/>
        </p:nvSpPr>
        <p:spPr>
          <a:xfrm>
            <a:off x="10637067" y="5728133"/>
            <a:ext cx="390800" cy="382800"/>
          </a:xfrm>
          <a:prstGeom prst="rect">
            <a:avLst/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583" name="Google Shape;3583;p69"/>
          <p:cNvSpPr/>
          <p:nvPr/>
        </p:nvSpPr>
        <p:spPr>
          <a:xfrm>
            <a:off x="6338267" y="51366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584" name="Google Shape;3584;p69"/>
          <p:cNvSpPr/>
          <p:nvPr/>
        </p:nvSpPr>
        <p:spPr>
          <a:xfrm>
            <a:off x="6729067" y="51366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585" name="Google Shape;3585;p69"/>
          <p:cNvSpPr/>
          <p:nvPr/>
        </p:nvSpPr>
        <p:spPr>
          <a:xfrm>
            <a:off x="7119867" y="51366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586" name="Google Shape;3586;p69"/>
          <p:cNvSpPr/>
          <p:nvPr/>
        </p:nvSpPr>
        <p:spPr>
          <a:xfrm>
            <a:off x="7510667" y="51366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587" name="Google Shape;3587;p69"/>
          <p:cNvSpPr/>
          <p:nvPr/>
        </p:nvSpPr>
        <p:spPr>
          <a:xfrm>
            <a:off x="7901467" y="51366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588" name="Google Shape;3588;p69"/>
          <p:cNvSpPr/>
          <p:nvPr/>
        </p:nvSpPr>
        <p:spPr>
          <a:xfrm>
            <a:off x="8292267" y="51366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589" name="Google Shape;3589;p69"/>
          <p:cNvSpPr/>
          <p:nvPr/>
        </p:nvSpPr>
        <p:spPr>
          <a:xfrm>
            <a:off x="8683067" y="51366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590" name="Google Shape;3590;p69"/>
          <p:cNvSpPr/>
          <p:nvPr/>
        </p:nvSpPr>
        <p:spPr>
          <a:xfrm>
            <a:off x="9073867" y="51366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591" name="Google Shape;3591;p69"/>
          <p:cNvSpPr/>
          <p:nvPr/>
        </p:nvSpPr>
        <p:spPr>
          <a:xfrm>
            <a:off x="9464667" y="5136633"/>
            <a:ext cx="390800" cy="382800"/>
          </a:xfrm>
          <a:prstGeom prst="rect">
            <a:avLst/>
          </a:prstGeom>
          <a:solidFill>
            <a:srgbClr val="CC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592" name="Google Shape;3592;p69"/>
          <p:cNvSpPr/>
          <p:nvPr/>
        </p:nvSpPr>
        <p:spPr>
          <a:xfrm>
            <a:off x="9855467" y="5136633"/>
            <a:ext cx="390800" cy="382800"/>
          </a:xfrm>
          <a:prstGeom prst="rect">
            <a:avLst/>
          </a:prstGeom>
          <a:solidFill>
            <a:srgbClr val="CC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593" name="Google Shape;3593;p69"/>
          <p:cNvSpPr/>
          <p:nvPr/>
        </p:nvSpPr>
        <p:spPr>
          <a:xfrm>
            <a:off x="10246267" y="5136633"/>
            <a:ext cx="390800" cy="3828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594" name="Google Shape;3594;p69"/>
          <p:cNvSpPr/>
          <p:nvPr/>
        </p:nvSpPr>
        <p:spPr>
          <a:xfrm>
            <a:off x="10637067" y="5136633"/>
            <a:ext cx="390800" cy="3828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595" name="Google Shape;3595;p69"/>
          <p:cNvSpPr/>
          <p:nvPr/>
        </p:nvSpPr>
        <p:spPr>
          <a:xfrm>
            <a:off x="4775067" y="57281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596" name="Google Shape;3596;p69"/>
          <p:cNvSpPr/>
          <p:nvPr/>
        </p:nvSpPr>
        <p:spPr>
          <a:xfrm>
            <a:off x="5165867" y="57281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597" name="Google Shape;3597;p69"/>
          <p:cNvSpPr/>
          <p:nvPr/>
        </p:nvSpPr>
        <p:spPr>
          <a:xfrm>
            <a:off x="5556667" y="57281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598" name="Google Shape;3598;p69"/>
          <p:cNvSpPr/>
          <p:nvPr/>
        </p:nvSpPr>
        <p:spPr>
          <a:xfrm>
            <a:off x="5947467" y="57281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599" name="Google Shape;3599;p69"/>
          <p:cNvSpPr/>
          <p:nvPr/>
        </p:nvSpPr>
        <p:spPr>
          <a:xfrm>
            <a:off x="6338267" y="57281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600" name="Google Shape;3600;p69"/>
          <p:cNvSpPr/>
          <p:nvPr/>
        </p:nvSpPr>
        <p:spPr>
          <a:xfrm>
            <a:off x="6729067" y="57281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601" name="Google Shape;3601;p69"/>
          <p:cNvSpPr/>
          <p:nvPr/>
        </p:nvSpPr>
        <p:spPr>
          <a:xfrm>
            <a:off x="7119867" y="57281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602" name="Google Shape;3602;p69"/>
          <p:cNvSpPr/>
          <p:nvPr/>
        </p:nvSpPr>
        <p:spPr>
          <a:xfrm>
            <a:off x="7510667" y="57281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603" name="Google Shape;3603;p69"/>
          <p:cNvSpPr txBox="1"/>
          <p:nvPr/>
        </p:nvSpPr>
        <p:spPr>
          <a:xfrm>
            <a:off x="4161067" y="3887201"/>
            <a:ext cx="6140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2400" b="1"/>
              <a:t>L0</a:t>
            </a:r>
            <a:endParaRPr sz="2400" b="1"/>
          </a:p>
        </p:txBody>
      </p:sp>
      <p:sp>
        <p:nvSpPr>
          <p:cNvPr id="3604" name="Google Shape;3604;p69"/>
          <p:cNvSpPr txBox="1"/>
          <p:nvPr/>
        </p:nvSpPr>
        <p:spPr>
          <a:xfrm>
            <a:off x="4161067" y="4478701"/>
            <a:ext cx="6140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2400" b="1"/>
              <a:t>L1</a:t>
            </a:r>
            <a:endParaRPr sz="2400" b="1"/>
          </a:p>
        </p:txBody>
      </p:sp>
      <p:sp>
        <p:nvSpPr>
          <p:cNvPr id="3605" name="Google Shape;3605;p69"/>
          <p:cNvSpPr txBox="1"/>
          <p:nvPr/>
        </p:nvSpPr>
        <p:spPr>
          <a:xfrm>
            <a:off x="4161067" y="5070201"/>
            <a:ext cx="6140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2400" b="1"/>
              <a:t>L2</a:t>
            </a:r>
            <a:endParaRPr sz="2400" b="1"/>
          </a:p>
        </p:txBody>
      </p:sp>
      <p:sp>
        <p:nvSpPr>
          <p:cNvPr id="3606" name="Google Shape;3606;p69"/>
          <p:cNvSpPr txBox="1"/>
          <p:nvPr/>
        </p:nvSpPr>
        <p:spPr>
          <a:xfrm>
            <a:off x="4161067" y="5661701"/>
            <a:ext cx="6140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2400" b="1"/>
              <a:t>L3</a:t>
            </a:r>
            <a:endParaRPr sz="2400" b="1"/>
          </a:p>
        </p:txBody>
      </p:sp>
      <p:sp>
        <p:nvSpPr>
          <p:cNvPr id="3607" name="Google Shape;3607;p69"/>
          <p:cNvSpPr txBox="1"/>
          <p:nvPr/>
        </p:nvSpPr>
        <p:spPr>
          <a:xfrm>
            <a:off x="10525467" y="3521633"/>
            <a:ext cx="6140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333" b="1"/>
              <a:t>B0</a:t>
            </a:r>
            <a:endParaRPr sz="1333" b="1"/>
          </a:p>
        </p:txBody>
      </p:sp>
      <p:sp>
        <p:nvSpPr>
          <p:cNvPr id="3608" name="Google Shape;3608;p69"/>
          <p:cNvSpPr txBox="1"/>
          <p:nvPr/>
        </p:nvSpPr>
        <p:spPr>
          <a:xfrm>
            <a:off x="10134667" y="3521633"/>
            <a:ext cx="6140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333" b="1"/>
              <a:t>B1</a:t>
            </a:r>
            <a:endParaRPr sz="1333" b="1"/>
          </a:p>
        </p:txBody>
      </p:sp>
      <p:sp>
        <p:nvSpPr>
          <p:cNvPr id="3609" name="Google Shape;3609;p69"/>
          <p:cNvSpPr txBox="1"/>
          <p:nvPr/>
        </p:nvSpPr>
        <p:spPr>
          <a:xfrm>
            <a:off x="9743867" y="3521633"/>
            <a:ext cx="6140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333" b="1"/>
              <a:t>B2</a:t>
            </a:r>
            <a:endParaRPr sz="1333" b="1"/>
          </a:p>
        </p:txBody>
      </p:sp>
      <p:sp>
        <p:nvSpPr>
          <p:cNvPr id="3610" name="Google Shape;3610;p69"/>
          <p:cNvSpPr txBox="1"/>
          <p:nvPr/>
        </p:nvSpPr>
        <p:spPr>
          <a:xfrm>
            <a:off x="9353067" y="3521633"/>
            <a:ext cx="6140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333" b="1"/>
              <a:t>B3</a:t>
            </a:r>
            <a:endParaRPr sz="1333" b="1"/>
          </a:p>
        </p:txBody>
      </p:sp>
      <p:sp>
        <p:nvSpPr>
          <p:cNvPr id="3611" name="Google Shape;3611;p69"/>
          <p:cNvSpPr txBox="1"/>
          <p:nvPr/>
        </p:nvSpPr>
        <p:spPr>
          <a:xfrm>
            <a:off x="8962267" y="3521633"/>
            <a:ext cx="6140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333" b="1"/>
              <a:t>B4</a:t>
            </a:r>
            <a:endParaRPr sz="1333" b="1"/>
          </a:p>
        </p:txBody>
      </p:sp>
      <p:sp>
        <p:nvSpPr>
          <p:cNvPr id="3612" name="Google Shape;3612;p69"/>
          <p:cNvSpPr txBox="1"/>
          <p:nvPr/>
        </p:nvSpPr>
        <p:spPr>
          <a:xfrm>
            <a:off x="8571467" y="3521633"/>
            <a:ext cx="6140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333" b="1"/>
              <a:t>B5</a:t>
            </a:r>
            <a:endParaRPr sz="1333" b="1"/>
          </a:p>
        </p:txBody>
      </p:sp>
      <p:sp>
        <p:nvSpPr>
          <p:cNvPr id="3613" name="Google Shape;3613;p69"/>
          <p:cNvSpPr txBox="1"/>
          <p:nvPr/>
        </p:nvSpPr>
        <p:spPr>
          <a:xfrm>
            <a:off x="8180667" y="3521633"/>
            <a:ext cx="6140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333" b="1"/>
              <a:t>B6</a:t>
            </a:r>
            <a:endParaRPr sz="1333" b="1"/>
          </a:p>
        </p:txBody>
      </p:sp>
      <p:sp>
        <p:nvSpPr>
          <p:cNvPr id="3614" name="Google Shape;3614;p69"/>
          <p:cNvSpPr txBox="1"/>
          <p:nvPr/>
        </p:nvSpPr>
        <p:spPr>
          <a:xfrm>
            <a:off x="7789867" y="3521633"/>
            <a:ext cx="6140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333" b="1"/>
              <a:t>B7</a:t>
            </a:r>
            <a:endParaRPr sz="1333" b="1"/>
          </a:p>
        </p:txBody>
      </p:sp>
      <p:sp>
        <p:nvSpPr>
          <p:cNvPr id="3615" name="Google Shape;3615;p69"/>
          <p:cNvSpPr txBox="1"/>
          <p:nvPr/>
        </p:nvSpPr>
        <p:spPr>
          <a:xfrm>
            <a:off x="7399067" y="3521633"/>
            <a:ext cx="6140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333" b="1"/>
              <a:t>B8</a:t>
            </a:r>
            <a:endParaRPr sz="1333" b="1"/>
          </a:p>
        </p:txBody>
      </p:sp>
      <p:sp>
        <p:nvSpPr>
          <p:cNvPr id="3616" name="Google Shape;3616;p69"/>
          <p:cNvSpPr txBox="1"/>
          <p:nvPr/>
        </p:nvSpPr>
        <p:spPr>
          <a:xfrm>
            <a:off x="7008267" y="3521633"/>
            <a:ext cx="6140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333" b="1"/>
              <a:t>B9</a:t>
            </a:r>
            <a:endParaRPr sz="1333" b="1"/>
          </a:p>
        </p:txBody>
      </p:sp>
      <p:sp>
        <p:nvSpPr>
          <p:cNvPr id="3617" name="Google Shape;3617;p69"/>
          <p:cNvSpPr txBox="1"/>
          <p:nvPr/>
        </p:nvSpPr>
        <p:spPr>
          <a:xfrm>
            <a:off x="6523033" y="3521633"/>
            <a:ext cx="8028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333" b="1"/>
              <a:t>B10</a:t>
            </a:r>
            <a:endParaRPr sz="1333" b="1"/>
          </a:p>
        </p:txBody>
      </p:sp>
      <p:sp>
        <p:nvSpPr>
          <p:cNvPr id="3618" name="Google Shape;3618;p69"/>
          <p:cNvSpPr txBox="1"/>
          <p:nvPr/>
        </p:nvSpPr>
        <p:spPr>
          <a:xfrm>
            <a:off x="6132267" y="3521633"/>
            <a:ext cx="8028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333" b="1"/>
              <a:t>B11</a:t>
            </a:r>
            <a:endParaRPr sz="1333" b="1"/>
          </a:p>
        </p:txBody>
      </p:sp>
      <p:sp>
        <p:nvSpPr>
          <p:cNvPr id="3619" name="Google Shape;3619;p69"/>
          <p:cNvSpPr txBox="1"/>
          <p:nvPr/>
        </p:nvSpPr>
        <p:spPr>
          <a:xfrm>
            <a:off x="5741467" y="3521633"/>
            <a:ext cx="8028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333" b="1"/>
              <a:t>B12</a:t>
            </a:r>
            <a:endParaRPr sz="1333" b="1"/>
          </a:p>
        </p:txBody>
      </p:sp>
      <p:sp>
        <p:nvSpPr>
          <p:cNvPr id="3620" name="Google Shape;3620;p69"/>
          <p:cNvSpPr txBox="1"/>
          <p:nvPr/>
        </p:nvSpPr>
        <p:spPr>
          <a:xfrm>
            <a:off x="5277467" y="3521633"/>
            <a:ext cx="9492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333" b="1"/>
              <a:t>B13</a:t>
            </a:r>
            <a:endParaRPr sz="1333" b="1"/>
          </a:p>
        </p:txBody>
      </p:sp>
      <p:sp>
        <p:nvSpPr>
          <p:cNvPr id="3621" name="Google Shape;3621;p69"/>
          <p:cNvSpPr txBox="1"/>
          <p:nvPr/>
        </p:nvSpPr>
        <p:spPr>
          <a:xfrm>
            <a:off x="4886667" y="3521633"/>
            <a:ext cx="9492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333" b="1"/>
              <a:t>B14</a:t>
            </a:r>
            <a:endParaRPr sz="1333" b="1"/>
          </a:p>
        </p:txBody>
      </p:sp>
      <p:sp>
        <p:nvSpPr>
          <p:cNvPr id="3622" name="Google Shape;3622;p69"/>
          <p:cNvSpPr txBox="1"/>
          <p:nvPr/>
        </p:nvSpPr>
        <p:spPr>
          <a:xfrm>
            <a:off x="4495867" y="3521633"/>
            <a:ext cx="9492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333" b="1"/>
              <a:t>B15</a:t>
            </a:r>
            <a:endParaRPr sz="1333" b="1"/>
          </a:p>
        </p:txBody>
      </p:sp>
      <p:sp>
        <p:nvSpPr>
          <p:cNvPr id="3623" name="Google Shape;3623;p69"/>
          <p:cNvSpPr/>
          <p:nvPr/>
        </p:nvSpPr>
        <p:spPr>
          <a:xfrm>
            <a:off x="4753300" y="2099433"/>
            <a:ext cx="390800" cy="382800"/>
          </a:xfrm>
          <a:prstGeom prst="rect">
            <a:avLst/>
          </a:prstGeom>
          <a:solidFill>
            <a:srgbClr val="A61C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624" name="Google Shape;3624;p69"/>
          <p:cNvSpPr/>
          <p:nvPr/>
        </p:nvSpPr>
        <p:spPr>
          <a:xfrm>
            <a:off x="5144100" y="2099433"/>
            <a:ext cx="390800" cy="382800"/>
          </a:xfrm>
          <a:prstGeom prst="rect">
            <a:avLst/>
          </a:prstGeom>
          <a:solidFill>
            <a:srgbClr val="A61C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625" name="Google Shape;3625;p69"/>
          <p:cNvSpPr/>
          <p:nvPr/>
        </p:nvSpPr>
        <p:spPr>
          <a:xfrm>
            <a:off x="5534900" y="2099433"/>
            <a:ext cx="390800" cy="382800"/>
          </a:xfrm>
          <a:prstGeom prst="rect">
            <a:avLst/>
          </a:prstGeom>
          <a:solidFill>
            <a:srgbClr val="CC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626" name="Google Shape;3626;p69"/>
          <p:cNvSpPr/>
          <p:nvPr/>
        </p:nvSpPr>
        <p:spPr>
          <a:xfrm>
            <a:off x="5925700" y="2099433"/>
            <a:ext cx="390800" cy="382800"/>
          </a:xfrm>
          <a:prstGeom prst="rect">
            <a:avLst/>
          </a:prstGeom>
          <a:solidFill>
            <a:srgbClr val="CC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627" name="Google Shape;3627;p69"/>
          <p:cNvSpPr/>
          <p:nvPr/>
        </p:nvSpPr>
        <p:spPr>
          <a:xfrm>
            <a:off x="6316500" y="2099433"/>
            <a:ext cx="390800" cy="382800"/>
          </a:xfrm>
          <a:prstGeom prst="rect">
            <a:avLst/>
          </a:prstGeom>
          <a:solidFill>
            <a:srgbClr val="E6913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628" name="Google Shape;3628;p69"/>
          <p:cNvSpPr/>
          <p:nvPr/>
        </p:nvSpPr>
        <p:spPr>
          <a:xfrm>
            <a:off x="6707300" y="2099433"/>
            <a:ext cx="390800" cy="382800"/>
          </a:xfrm>
          <a:prstGeom prst="rect">
            <a:avLst/>
          </a:prstGeom>
          <a:solidFill>
            <a:srgbClr val="E6913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629" name="Google Shape;3629;p69"/>
          <p:cNvSpPr/>
          <p:nvPr/>
        </p:nvSpPr>
        <p:spPr>
          <a:xfrm>
            <a:off x="7098100" y="2099433"/>
            <a:ext cx="390800" cy="382800"/>
          </a:xfrm>
          <a:prstGeom prst="rect">
            <a:avLst/>
          </a:prstGeom>
          <a:solidFill>
            <a:srgbClr val="FFD9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630" name="Google Shape;3630;p69"/>
          <p:cNvSpPr/>
          <p:nvPr/>
        </p:nvSpPr>
        <p:spPr>
          <a:xfrm>
            <a:off x="7488900" y="2099433"/>
            <a:ext cx="390800" cy="382800"/>
          </a:xfrm>
          <a:prstGeom prst="rect">
            <a:avLst/>
          </a:prstGeom>
          <a:solidFill>
            <a:srgbClr val="FFD9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631" name="Google Shape;3631;p69"/>
          <p:cNvSpPr/>
          <p:nvPr/>
        </p:nvSpPr>
        <p:spPr>
          <a:xfrm>
            <a:off x="7879700" y="2099433"/>
            <a:ext cx="390800" cy="382800"/>
          </a:xfrm>
          <a:prstGeom prst="rect">
            <a:avLst/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632" name="Google Shape;3632;p69"/>
          <p:cNvSpPr/>
          <p:nvPr/>
        </p:nvSpPr>
        <p:spPr>
          <a:xfrm>
            <a:off x="8270500" y="2099433"/>
            <a:ext cx="390800" cy="382800"/>
          </a:xfrm>
          <a:prstGeom prst="rect">
            <a:avLst/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633" name="Google Shape;3633;p69"/>
          <p:cNvSpPr/>
          <p:nvPr/>
        </p:nvSpPr>
        <p:spPr>
          <a:xfrm>
            <a:off x="8661300" y="2099433"/>
            <a:ext cx="390800" cy="3828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634" name="Google Shape;3634;p69"/>
          <p:cNvSpPr/>
          <p:nvPr/>
        </p:nvSpPr>
        <p:spPr>
          <a:xfrm>
            <a:off x="9052100" y="2099433"/>
            <a:ext cx="390800" cy="3828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635" name="Google Shape;3635;p69"/>
          <p:cNvSpPr/>
          <p:nvPr/>
        </p:nvSpPr>
        <p:spPr>
          <a:xfrm>
            <a:off x="9442900" y="2099433"/>
            <a:ext cx="390800" cy="3828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636" name="Google Shape;3636;p69"/>
          <p:cNvSpPr/>
          <p:nvPr/>
        </p:nvSpPr>
        <p:spPr>
          <a:xfrm>
            <a:off x="9833700" y="2099433"/>
            <a:ext cx="390800" cy="3828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637" name="Google Shape;3637;p69"/>
          <p:cNvSpPr/>
          <p:nvPr/>
        </p:nvSpPr>
        <p:spPr>
          <a:xfrm>
            <a:off x="10224500" y="2099433"/>
            <a:ext cx="390800" cy="382800"/>
          </a:xfrm>
          <a:prstGeom prst="rect">
            <a:avLst/>
          </a:prstGeom>
          <a:solidFill>
            <a:srgbClr val="C27BA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638" name="Google Shape;3638;p69"/>
          <p:cNvSpPr/>
          <p:nvPr/>
        </p:nvSpPr>
        <p:spPr>
          <a:xfrm>
            <a:off x="10615300" y="2099433"/>
            <a:ext cx="390800" cy="382800"/>
          </a:xfrm>
          <a:prstGeom prst="rect">
            <a:avLst/>
          </a:prstGeom>
          <a:solidFill>
            <a:srgbClr val="C27BA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333"/>
          </a:p>
        </p:txBody>
      </p:sp>
      <p:sp>
        <p:nvSpPr>
          <p:cNvPr id="3639" name="Google Shape;3639;p69"/>
          <p:cNvSpPr txBox="1"/>
          <p:nvPr/>
        </p:nvSpPr>
        <p:spPr>
          <a:xfrm>
            <a:off x="3931367" y="2887101"/>
            <a:ext cx="4245718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it" sz="2400">
                <a:latin typeface="Ubuntu Mono"/>
                <a:ea typeface="Ubuntu Mono"/>
                <a:cs typeface="Ubuntu Mono"/>
                <a:sym typeface="Ubuntu Mono"/>
              </a:rPr>
              <a:t>v0 (VRF, inside </a:t>
            </a:r>
            <a:r>
              <a:rPr lang="it" sz="2400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VU1.0</a:t>
            </a:r>
            <a:r>
              <a:rPr lang="it" sz="2400">
                <a:latin typeface="Ubuntu Mono"/>
                <a:ea typeface="Ubuntu Mono"/>
                <a:cs typeface="Ubuntu Mono"/>
                <a:sym typeface="Ubuntu Mono"/>
              </a:rPr>
              <a:t>)</a:t>
            </a:r>
            <a:endParaRPr sz="2400"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3640" name="Google Shape;3640;p69"/>
          <p:cNvSpPr txBox="1"/>
          <p:nvPr/>
        </p:nvSpPr>
        <p:spPr>
          <a:xfrm>
            <a:off x="10578300" y="2095818"/>
            <a:ext cx="464800" cy="38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933" b="1"/>
              <a:t>A0</a:t>
            </a:r>
            <a:endParaRPr sz="933" b="1"/>
          </a:p>
        </p:txBody>
      </p:sp>
      <p:sp>
        <p:nvSpPr>
          <p:cNvPr id="3641" name="Google Shape;3641;p69"/>
          <p:cNvSpPr txBox="1"/>
          <p:nvPr/>
        </p:nvSpPr>
        <p:spPr>
          <a:xfrm>
            <a:off x="10187500" y="2095818"/>
            <a:ext cx="464800" cy="38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933" b="1"/>
              <a:t>A1</a:t>
            </a:r>
            <a:endParaRPr sz="933" b="1"/>
          </a:p>
        </p:txBody>
      </p:sp>
      <p:sp>
        <p:nvSpPr>
          <p:cNvPr id="3642" name="Google Shape;3642;p69"/>
          <p:cNvSpPr txBox="1"/>
          <p:nvPr/>
        </p:nvSpPr>
        <p:spPr>
          <a:xfrm>
            <a:off x="9796700" y="2095818"/>
            <a:ext cx="464800" cy="38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933" b="1"/>
              <a:t>B0</a:t>
            </a:r>
            <a:endParaRPr sz="933" b="1"/>
          </a:p>
        </p:txBody>
      </p:sp>
      <p:sp>
        <p:nvSpPr>
          <p:cNvPr id="3643" name="Google Shape;3643;p69"/>
          <p:cNvSpPr txBox="1"/>
          <p:nvPr/>
        </p:nvSpPr>
        <p:spPr>
          <a:xfrm>
            <a:off x="9405900" y="2095818"/>
            <a:ext cx="464800" cy="38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933" b="1"/>
              <a:t>B1</a:t>
            </a:r>
            <a:endParaRPr sz="933" b="1"/>
          </a:p>
        </p:txBody>
      </p:sp>
      <p:sp>
        <p:nvSpPr>
          <p:cNvPr id="3644" name="Google Shape;3644;p69"/>
          <p:cNvSpPr txBox="1"/>
          <p:nvPr/>
        </p:nvSpPr>
        <p:spPr>
          <a:xfrm>
            <a:off x="9015100" y="2095818"/>
            <a:ext cx="464800" cy="38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933" b="1"/>
              <a:t>C0</a:t>
            </a:r>
            <a:endParaRPr sz="933" b="1"/>
          </a:p>
        </p:txBody>
      </p:sp>
      <p:sp>
        <p:nvSpPr>
          <p:cNvPr id="3645" name="Google Shape;3645;p69"/>
          <p:cNvSpPr txBox="1"/>
          <p:nvPr/>
        </p:nvSpPr>
        <p:spPr>
          <a:xfrm>
            <a:off x="8624300" y="2095818"/>
            <a:ext cx="464800" cy="38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933" b="1"/>
              <a:t>C1</a:t>
            </a:r>
            <a:endParaRPr sz="933" b="1"/>
          </a:p>
        </p:txBody>
      </p:sp>
      <p:sp>
        <p:nvSpPr>
          <p:cNvPr id="3646" name="Google Shape;3646;p69"/>
          <p:cNvSpPr txBox="1"/>
          <p:nvPr/>
        </p:nvSpPr>
        <p:spPr>
          <a:xfrm>
            <a:off x="8233500" y="2095818"/>
            <a:ext cx="464800" cy="38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933" b="1"/>
              <a:t>D0</a:t>
            </a:r>
            <a:endParaRPr sz="933" b="1"/>
          </a:p>
        </p:txBody>
      </p:sp>
      <p:sp>
        <p:nvSpPr>
          <p:cNvPr id="3647" name="Google Shape;3647;p69"/>
          <p:cNvSpPr txBox="1"/>
          <p:nvPr/>
        </p:nvSpPr>
        <p:spPr>
          <a:xfrm>
            <a:off x="7842700" y="2095818"/>
            <a:ext cx="464800" cy="38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933" b="1"/>
              <a:t>D1</a:t>
            </a:r>
            <a:endParaRPr sz="933" b="1"/>
          </a:p>
        </p:txBody>
      </p:sp>
      <p:sp>
        <p:nvSpPr>
          <p:cNvPr id="3648" name="Google Shape;3648;p69"/>
          <p:cNvSpPr txBox="1"/>
          <p:nvPr/>
        </p:nvSpPr>
        <p:spPr>
          <a:xfrm>
            <a:off x="7451900" y="2095818"/>
            <a:ext cx="464800" cy="38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933" b="1"/>
              <a:t>E0</a:t>
            </a:r>
            <a:endParaRPr sz="933" b="1"/>
          </a:p>
        </p:txBody>
      </p:sp>
      <p:sp>
        <p:nvSpPr>
          <p:cNvPr id="3649" name="Google Shape;3649;p69"/>
          <p:cNvSpPr txBox="1"/>
          <p:nvPr/>
        </p:nvSpPr>
        <p:spPr>
          <a:xfrm>
            <a:off x="7061100" y="2095818"/>
            <a:ext cx="464800" cy="38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933" b="1"/>
              <a:t>E1</a:t>
            </a:r>
            <a:endParaRPr sz="933" b="1"/>
          </a:p>
        </p:txBody>
      </p:sp>
      <p:sp>
        <p:nvSpPr>
          <p:cNvPr id="3650" name="Google Shape;3650;p69"/>
          <p:cNvSpPr txBox="1"/>
          <p:nvPr/>
        </p:nvSpPr>
        <p:spPr>
          <a:xfrm>
            <a:off x="6670300" y="2095818"/>
            <a:ext cx="464800" cy="38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933" b="1"/>
              <a:t>F0</a:t>
            </a:r>
            <a:endParaRPr sz="933" b="1"/>
          </a:p>
        </p:txBody>
      </p:sp>
      <p:sp>
        <p:nvSpPr>
          <p:cNvPr id="3651" name="Google Shape;3651;p69"/>
          <p:cNvSpPr txBox="1"/>
          <p:nvPr/>
        </p:nvSpPr>
        <p:spPr>
          <a:xfrm>
            <a:off x="6279500" y="2095818"/>
            <a:ext cx="464800" cy="38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933" b="1"/>
              <a:t>F1</a:t>
            </a:r>
            <a:endParaRPr sz="933" b="1"/>
          </a:p>
        </p:txBody>
      </p:sp>
      <p:sp>
        <p:nvSpPr>
          <p:cNvPr id="3652" name="Google Shape;3652;p69"/>
          <p:cNvSpPr txBox="1"/>
          <p:nvPr/>
        </p:nvSpPr>
        <p:spPr>
          <a:xfrm>
            <a:off x="5888700" y="2095818"/>
            <a:ext cx="464800" cy="38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933" b="1"/>
              <a:t>G0</a:t>
            </a:r>
            <a:endParaRPr sz="933" b="1"/>
          </a:p>
        </p:txBody>
      </p:sp>
      <p:sp>
        <p:nvSpPr>
          <p:cNvPr id="3653" name="Google Shape;3653;p69"/>
          <p:cNvSpPr txBox="1"/>
          <p:nvPr/>
        </p:nvSpPr>
        <p:spPr>
          <a:xfrm>
            <a:off x="5497900" y="2095818"/>
            <a:ext cx="464800" cy="38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933" b="1"/>
              <a:t>G1</a:t>
            </a:r>
            <a:endParaRPr sz="933" b="1"/>
          </a:p>
        </p:txBody>
      </p:sp>
      <p:sp>
        <p:nvSpPr>
          <p:cNvPr id="3654" name="Google Shape;3654;p69"/>
          <p:cNvSpPr txBox="1"/>
          <p:nvPr/>
        </p:nvSpPr>
        <p:spPr>
          <a:xfrm>
            <a:off x="5107100" y="2095818"/>
            <a:ext cx="464800" cy="38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933" b="1"/>
              <a:t>H0</a:t>
            </a:r>
            <a:endParaRPr sz="933" b="1"/>
          </a:p>
        </p:txBody>
      </p:sp>
      <p:sp>
        <p:nvSpPr>
          <p:cNvPr id="3655" name="Google Shape;3655;p69"/>
          <p:cNvSpPr txBox="1"/>
          <p:nvPr/>
        </p:nvSpPr>
        <p:spPr>
          <a:xfrm>
            <a:off x="4716300" y="2095818"/>
            <a:ext cx="464800" cy="38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933" b="1"/>
              <a:t>H1</a:t>
            </a:r>
            <a:endParaRPr sz="933" b="1"/>
          </a:p>
        </p:txBody>
      </p:sp>
      <p:sp>
        <p:nvSpPr>
          <p:cNvPr id="3656" name="Google Shape;3656;p69"/>
          <p:cNvSpPr txBox="1"/>
          <p:nvPr/>
        </p:nvSpPr>
        <p:spPr>
          <a:xfrm>
            <a:off x="10522767" y="1708617"/>
            <a:ext cx="6140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333" b="1"/>
              <a:t>B0</a:t>
            </a:r>
            <a:endParaRPr sz="1333" b="1"/>
          </a:p>
        </p:txBody>
      </p:sp>
      <p:sp>
        <p:nvSpPr>
          <p:cNvPr id="3657" name="Google Shape;3657;p69"/>
          <p:cNvSpPr txBox="1"/>
          <p:nvPr/>
        </p:nvSpPr>
        <p:spPr>
          <a:xfrm>
            <a:off x="10131967" y="1708617"/>
            <a:ext cx="6140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333" b="1"/>
              <a:t>B1</a:t>
            </a:r>
            <a:endParaRPr sz="1333" b="1"/>
          </a:p>
        </p:txBody>
      </p:sp>
      <p:sp>
        <p:nvSpPr>
          <p:cNvPr id="3658" name="Google Shape;3658;p69"/>
          <p:cNvSpPr txBox="1"/>
          <p:nvPr/>
        </p:nvSpPr>
        <p:spPr>
          <a:xfrm>
            <a:off x="9741167" y="1708617"/>
            <a:ext cx="6140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333" b="1"/>
              <a:t>B2</a:t>
            </a:r>
            <a:endParaRPr sz="1333" b="1"/>
          </a:p>
        </p:txBody>
      </p:sp>
      <p:sp>
        <p:nvSpPr>
          <p:cNvPr id="3659" name="Google Shape;3659;p69"/>
          <p:cNvSpPr txBox="1"/>
          <p:nvPr/>
        </p:nvSpPr>
        <p:spPr>
          <a:xfrm>
            <a:off x="9350367" y="1708617"/>
            <a:ext cx="6140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333" b="1"/>
              <a:t>B3</a:t>
            </a:r>
            <a:endParaRPr sz="1333" b="1"/>
          </a:p>
        </p:txBody>
      </p:sp>
      <p:sp>
        <p:nvSpPr>
          <p:cNvPr id="3660" name="Google Shape;3660;p69"/>
          <p:cNvSpPr txBox="1"/>
          <p:nvPr/>
        </p:nvSpPr>
        <p:spPr>
          <a:xfrm>
            <a:off x="8959567" y="1708617"/>
            <a:ext cx="6140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333" b="1"/>
              <a:t>B4</a:t>
            </a:r>
            <a:endParaRPr sz="1333" b="1"/>
          </a:p>
        </p:txBody>
      </p:sp>
      <p:sp>
        <p:nvSpPr>
          <p:cNvPr id="3661" name="Google Shape;3661;p69"/>
          <p:cNvSpPr txBox="1"/>
          <p:nvPr/>
        </p:nvSpPr>
        <p:spPr>
          <a:xfrm>
            <a:off x="8568767" y="1708617"/>
            <a:ext cx="6140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333" b="1"/>
              <a:t>B5</a:t>
            </a:r>
            <a:endParaRPr sz="1333" b="1"/>
          </a:p>
        </p:txBody>
      </p:sp>
      <p:sp>
        <p:nvSpPr>
          <p:cNvPr id="3662" name="Google Shape;3662;p69"/>
          <p:cNvSpPr txBox="1"/>
          <p:nvPr/>
        </p:nvSpPr>
        <p:spPr>
          <a:xfrm>
            <a:off x="8177967" y="1708617"/>
            <a:ext cx="6140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333" b="1"/>
              <a:t>B6</a:t>
            </a:r>
            <a:endParaRPr sz="1333" b="1"/>
          </a:p>
        </p:txBody>
      </p:sp>
      <p:sp>
        <p:nvSpPr>
          <p:cNvPr id="3663" name="Google Shape;3663;p69"/>
          <p:cNvSpPr txBox="1"/>
          <p:nvPr/>
        </p:nvSpPr>
        <p:spPr>
          <a:xfrm>
            <a:off x="7787167" y="1708617"/>
            <a:ext cx="6140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333" b="1"/>
              <a:t>B7</a:t>
            </a:r>
            <a:endParaRPr sz="1333" b="1"/>
          </a:p>
        </p:txBody>
      </p:sp>
      <p:sp>
        <p:nvSpPr>
          <p:cNvPr id="3664" name="Google Shape;3664;p69"/>
          <p:cNvSpPr txBox="1"/>
          <p:nvPr/>
        </p:nvSpPr>
        <p:spPr>
          <a:xfrm>
            <a:off x="7396367" y="1708617"/>
            <a:ext cx="6140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333" b="1"/>
              <a:t>B8</a:t>
            </a:r>
            <a:endParaRPr sz="1333" b="1"/>
          </a:p>
        </p:txBody>
      </p:sp>
      <p:sp>
        <p:nvSpPr>
          <p:cNvPr id="3665" name="Google Shape;3665;p69"/>
          <p:cNvSpPr txBox="1"/>
          <p:nvPr/>
        </p:nvSpPr>
        <p:spPr>
          <a:xfrm>
            <a:off x="7005567" y="1708617"/>
            <a:ext cx="6140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333" b="1"/>
              <a:t>B9</a:t>
            </a:r>
            <a:endParaRPr sz="1333" b="1"/>
          </a:p>
        </p:txBody>
      </p:sp>
      <p:sp>
        <p:nvSpPr>
          <p:cNvPr id="3666" name="Google Shape;3666;p69"/>
          <p:cNvSpPr txBox="1"/>
          <p:nvPr/>
        </p:nvSpPr>
        <p:spPr>
          <a:xfrm>
            <a:off x="6520333" y="1708617"/>
            <a:ext cx="8028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333" b="1"/>
              <a:t>B10</a:t>
            </a:r>
            <a:endParaRPr sz="1333" b="1"/>
          </a:p>
        </p:txBody>
      </p:sp>
      <p:sp>
        <p:nvSpPr>
          <p:cNvPr id="3667" name="Google Shape;3667;p69"/>
          <p:cNvSpPr txBox="1"/>
          <p:nvPr/>
        </p:nvSpPr>
        <p:spPr>
          <a:xfrm>
            <a:off x="6129567" y="1708617"/>
            <a:ext cx="8028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333" b="1"/>
              <a:t>B11</a:t>
            </a:r>
            <a:endParaRPr sz="1333" b="1"/>
          </a:p>
        </p:txBody>
      </p:sp>
      <p:sp>
        <p:nvSpPr>
          <p:cNvPr id="3668" name="Google Shape;3668;p69"/>
          <p:cNvSpPr txBox="1"/>
          <p:nvPr/>
        </p:nvSpPr>
        <p:spPr>
          <a:xfrm>
            <a:off x="5738767" y="1708617"/>
            <a:ext cx="8028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333" b="1"/>
              <a:t>B12</a:t>
            </a:r>
            <a:endParaRPr sz="1333" b="1"/>
          </a:p>
        </p:txBody>
      </p:sp>
      <p:sp>
        <p:nvSpPr>
          <p:cNvPr id="3669" name="Google Shape;3669;p69"/>
          <p:cNvSpPr txBox="1"/>
          <p:nvPr/>
        </p:nvSpPr>
        <p:spPr>
          <a:xfrm>
            <a:off x="5274767" y="1708617"/>
            <a:ext cx="9492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333" b="1"/>
              <a:t>B13</a:t>
            </a:r>
            <a:endParaRPr sz="1333" b="1"/>
          </a:p>
        </p:txBody>
      </p:sp>
      <p:sp>
        <p:nvSpPr>
          <p:cNvPr id="3670" name="Google Shape;3670;p69"/>
          <p:cNvSpPr txBox="1"/>
          <p:nvPr/>
        </p:nvSpPr>
        <p:spPr>
          <a:xfrm>
            <a:off x="4883967" y="1708617"/>
            <a:ext cx="9492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333" b="1"/>
              <a:t>B14</a:t>
            </a:r>
            <a:endParaRPr sz="1333" b="1"/>
          </a:p>
        </p:txBody>
      </p:sp>
      <p:sp>
        <p:nvSpPr>
          <p:cNvPr id="3671" name="Google Shape;3671;p69"/>
          <p:cNvSpPr txBox="1"/>
          <p:nvPr/>
        </p:nvSpPr>
        <p:spPr>
          <a:xfrm>
            <a:off x="4493167" y="1708617"/>
            <a:ext cx="9492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333" b="1"/>
              <a:t>B15</a:t>
            </a:r>
            <a:endParaRPr sz="1333" b="1"/>
          </a:p>
        </p:txBody>
      </p:sp>
      <p:sp>
        <p:nvSpPr>
          <p:cNvPr id="3672" name="Google Shape;3672;p69"/>
          <p:cNvSpPr txBox="1"/>
          <p:nvPr/>
        </p:nvSpPr>
        <p:spPr>
          <a:xfrm>
            <a:off x="3931367" y="1113567"/>
            <a:ext cx="2738800" cy="984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it" sz="2400">
                <a:latin typeface="Ubuntu Mono"/>
                <a:ea typeface="Ubuntu Mono"/>
                <a:cs typeface="Ubuntu Mono"/>
                <a:sym typeface="Ubuntu Mono"/>
              </a:rPr>
              <a:t>Memory (outside Ara)</a:t>
            </a:r>
            <a:endParaRPr sz="2400"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3673" name="Google Shape;3673;p69"/>
          <p:cNvSpPr txBox="1"/>
          <p:nvPr/>
        </p:nvSpPr>
        <p:spPr>
          <a:xfrm>
            <a:off x="10615300" y="3946418"/>
            <a:ext cx="464800" cy="38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933" b="1"/>
              <a:t>A0</a:t>
            </a:r>
            <a:endParaRPr sz="933" b="1"/>
          </a:p>
        </p:txBody>
      </p:sp>
      <p:sp>
        <p:nvSpPr>
          <p:cNvPr id="3674" name="Google Shape;3674;p69"/>
          <p:cNvSpPr txBox="1"/>
          <p:nvPr/>
        </p:nvSpPr>
        <p:spPr>
          <a:xfrm>
            <a:off x="10224500" y="3946418"/>
            <a:ext cx="464800" cy="38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933" b="1"/>
              <a:t>A1</a:t>
            </a:r>
            <a:endParaRPr sz="933" b="1"/>
          </a:p>
        </p:txBody>
      </p:sp>
      <p:sp>
        <p:nvSpPr>
          <p:cNvPr id="3675" name="Google Shape;3675;p69"/>
          <p:cNvSpPr txBox="1"/>
          <p:nvPr/>
        </p:nvSpPr>
        <p:spPr>
          <a:xfrm>
            <a:off x="9818467" y="3946418"/>
            <a:ext cx="464800" cy="38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933" b="1"/>
              <a:t>E0</a:t>
            </a:r>
            <a:endParaRPr sz="933" b="1"/>
          </a:p>
        </p:txBody>
      </p:sp>
      <p:sp>
        <p:nvSpPr>
          <p:cNvPr id="3676" name="Google Shape;3676;p69"/>
          <p:cNvSpPr txBox="1"/>
          <p:nvPr/>
        </p:nvSpPr>
        <p:spPr>
          <a:xfrm>
            <a:off x="9427667" y="3946418"/>
            <a:ext cx="464800" cy="38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933" b="1"/>
              <a:t>E1</a:t>
            </a:r>
            <a:endParaRPr sz="933" b="1"/>
          </a:p>
        </p:txBody>
      </p:sp>
      <p:sp>
        <p:nvSpPr>
          <p:cNvPr id="3677" name="Google Shape;3677;p69"/>
          <p:cNvSpPr txBox="1"/>
          <p:nvPr/>
        </p:nvSpPr>
        <p:spPr>
          <a:xfrm>
            <a:off x="10615300" y="4541518"/>
            <a:ext cx="464800" cy="38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933" b="1"/>
              <a:t>B0</a:t>
            </a:r>
            <a:endParaRPr sz="933" b="1"/>
          </a:p>
        </p:txBody>
      </p:sp>
      <p:sp>
        <p:nvSpPr>
          <p:cNvPr id="3678" name="Google Shape;3678;p69"/>
          <p:cNvSpPr txBox="1"/>
          <p:nvPr/>
        </p:nvSpPr>
        <p:spPr>
          <a:xfrm>
            <a:off x="10224500" y="4541518"/>
            <a:ext cx="464800" cy="38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933" b="1"/>
              <a:t>B1</a:t>
            </a:r>
            <a:endParaRPr sz="933" b="1"/>
          </a:p>
        </p:txBody>
      </p:sp>
      <p:sp>
        <p:nvSpPr>
          <p:cNvPr id="3679" name="Google Shape;3679;p69"/>
          <p:cNvSpPr txBox="1"/>
          <p:nvPr/>
        </p:nvSpPr>
        <p:spPr>
          <a:xfrm>
            <a:off x="9818467" y="4541518"/>
            <a:ext cx="464800" cy="38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933" b="1"/>
              <a:t>F0</a:t>
            </a:r>
            <a:endParaRPr sz="933" b="1"/>
          </a:p>
        </p:txBody>
      </p:sp>
      <p:sp>
        <p:nvSpPr>
          <p:cNvPr id="3680" name="Google Shape;3680;p69"/>
          <p:cNvSpPr txBox="1"/>
          <p:nvPr/>
        </p:nvSpPr>
        <p:spPr>
          <a:xfrm>
            <a:off x="9427667" y="4541518"/>
            <a:ext cx="464800" cy="38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933" b="1"/>
              <a:t>F1</a:t>
            </a:r>
            <a:endParaRPr sz="933" b="1"/>
          </a:p>
        </p:txBody>
      </p:sp>
      <p:sp>
        <p:nvSpPr>
          <p:cNvPr id="3681" name="Google Shape;3681;p69"/>
          <p:cNvSpPr txBox="1"/>
          <p:nvPr/>
        </p:nvSpPr>
        <p:spPr>
          <a:xfrm>
            <a:off x="9818467" y="5134818"/>
            <a:ext cx="464800" cy="38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933" b="1"/>
              <a:t>G0</a:t>
            </a:r>
            <a:endParaRPr sz="933" b="1"/>
          </a:p>
        </p:txBody>
      </p:sp>
      <p:sp>
        <p:nvSpPr>
          <p:cNvPr id="3682" name="Google Shape;3682;p69"/>
          <p:cNvSpPr txBox="1"/>
          <p:nvPr/>
        </p:nvSpPr>
        <p:spPr>
          <a:xfrm>
            <a:off x="9427667" y="5134818"/>
            <a:ext cx="464800" cy="38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933" b="1"/>
              <a:t>G1</a:t>
            </a:r>
            <a:endParaRPr sz="933" b="1"/>
          </a:p>
        </p:txBody>
      </p:sp>
      <p:sp>
        <p:nvSpPr>
          <p:cNvPr id="3683" name="Google Shape;3683;p69"/>
          <p:cNvSpPr txBox="1"/>
          <p:nvPr/>
        </p:nvSpPr>
        <p:spPr>
          <a:xfrm>
            <a:off x="10615300" y="5133018"/>
            <a:ext cx="464800" cy="38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933" b="1"/>
              <a:t>C0</a:t>
            </a:r>
            <a:endParaRPr sz="933" b="1"/>
          </a:p>
        </p:txBody>
      </p:sp>
      <p:sp>
        <p:nvSpPr>
          <p:cNvPr id="3684" name="Google Shape;3684;p69"/>
          <p:cNvSpPr txBox="1"/>
          <p:nvPr/>
        </p:nvSpPr>
        <p:spPr>
          <a:xfrm>
            <a:off x="10224500" y="5133018"/>
            <a:ext cx="464800" cy="38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933" b="1"/>
              <a:t>C1</a:t>
            </a:r>
            <a:endParaRPr sz="933" b="1"/>
          </a:p>
        </p:txBody>
      </p:sp>
      <p:sp>
        <p:nvSpPr>
          <p:cNvPr id="3685" name="Google Shape;3685;p69"/>
          <p:cNvSpPr txBox="1"/>
          <p:nvPr/>
        </p:nvSpPr>
        <p:spPr>
          <a:xfrm>
            <a:off x="10615300" y="5728118"/>
            <a:ext cx="464800" cy="38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933" b="1"/>
              <a:t>D0</a:t>
            </a:r>
            <a:endParaRPr sz="933" b="1"/>
          </a:p>
        </p:txBody>
      </p:sp>
      <p:sp>
        <p:nvSpPr>
          <p:cNvPr id="3686" name="Google Shape;3686;p69"/>
          <p:cNvSpPr txBox="1"/>
          <p:nvPr/>
        </p:nvSpPr>
        <p:spPr>
          <a:xfrm>
            <a:off x="10224500" y="5728118"/>
            <a:ext cx="464800" cy="38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933" b="1"/>
              <a:t>D1</a:t>
            </a:r>
            <a:endParaRPr sz="933" b="1"/>
          </a:p>
        </p:txBody>
      </p:sp>
      <p:sp>
        <p:nvSpPr>
          <p:cNvPr id="3687" name="Google Shape;3687;p69"/>
          <p:cNvSpPr txBox="1"/>
          <p:nvPr/>
        </p:nvSpPr>
        <p:spPr>
          <a:xfrm>
            <a:off x="9807584" y="5728118"/>
            <a:ext cx="464800" cy="38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933" b="1"/>
              <a:t>H0</a:t>
            </a:r>
            <a:endParaRPr sz="933" b="1"/>
          </a:p>
        </p:txBody>
      </p:sp>
      <p:sp>
        <p:nvSpPr>
          <p:cNvPr id="3688" name="Google Shape;3688;p69"/>
          <p:cNvSpPr txBox="1"/>
          <p:nvPr/>
        </p:nvSpPr>
        <p:spPr>
          <a:xfrm>
            <a:off x="9416784" y="5728118"/>
            <a:ext cx="464800" cy="38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933" b="1"/>
              <a:t>H1</a:t>
            </a:r>
            <a:endParaRPr sz="933" b="1"/>
          </a:p>
        </p:txBody>
      </p:sp>
      <p:sp>
        <p:nvSpPr>
          <p:cNvPr id="3689" name="Google Shape;3689;p69"/>
          <p:cNvSpPr/>
          <p:nvPr/>
        </p:nvSpPr>
        <p:spPr>
          <a:xfrm>
            <a:off x="332901" y="2102756"/>
            <a:ext cx="415600" cy="200000"/>
          </a:xfrm>
          <a:prstGeom prst="rect">
            <a:avLst/>
          </a:prstGeom>
          <a:solidFill>
            <a:srgbClr val="A61C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690" name="Google Shape;3690;p69"/>
          <p:cNvSpPr/>
          <p:nvPr/>
        </p:nvSpPr>
        <p:spPr>
          <a:xfrm>
            <a:off x="740664" y="2102756"/>
            <a:ext cx="418000" cy="200000"/>
          </a:xfrm>
          <a:prstGeom prst="rect">
            <a:avLst/>
          </a:prstGeom>
          <a:solidFill>
            <a:srgbClr val="CC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691" name="Google Shape;3691;p69"/>
          <p:cNvSpPr/>
          <p:nvPr/>
        </p:nvSpPr>
        <p:spPr>
          <a:xfrm>
            <a:off x="1148443" y="2102756"/>
            <a:ext cx="410000" cy="200000"/>
          </a:xfrm>
          <a:prstGeom prst="rect">
            <a:avLst/>
          </a:prstGeom>
          <a:solidFill>
            <a:srgbClr val="E6913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692" name="Google Shape;3692;p69"/>
          <p:cNvSpPr/>
          <p:nvPr/>
        </p:nvSpPr>
        <p:spPr>
          <a:xfrm>
            <a:off x="1556212" y="2102756"/>
            <a:ext cx="407600" cy="200000"/>
          </a:xfrm>
          <a:prstGeom prst="rect">
            <a:avLst/>
          </a:prstGeom>
          <a:solidFill>
            <a:srgbClr val="FFD9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693" name="Google Shape;3693;p69"/>
          <p:cNvSpPr/>
          <p:nvPr/>
        </p:nvSpPr>
        <p:spPr>
          <a:xfrm>
            <a:off x="1963983" y="2102756"/>
            <a:ext cx="410800" cy="200000"/>
          </a:xfrm>
          <a:prstGeom prst="rect">
            <a:avLst/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694" name="Google Shape;3694;p69"/>
          <p:cNvSpPr/>
          <p:nvPr/>
        </p:nvSpPr>
        <p:spPr>
          <a:xfrm>
            <a:off x="2371753" y="2102756"/>
            <a:ext cx="413200" cy="2000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695" name="Google Shape;3695;p69"/>
          <p:cNvSpPr/>
          <p:nvPr/>
        </p:nvSpPr>
        <p:spPr>
          <a:xfrm>
            <a:off x="2779524" y="2102756"/>
            <a:ext cx="410800" cy="2000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696" name="Google Shape;3696;p69"/>
          <p:cNvSpPr/>
          <p:nvPr/>
        </p:nvSpPr>
        <p:spPr>
          <a:xfrm>
            <a:off x="3187293" y="2102756"/>
            <a:ext cx="393600" cy="200000"/>
          </a:xfrm>
          <a:prstGeom prst="rect">
            <a:avLst/>
          </a:prstGeom>
          <a:solidFill>
            <a:srgbClr val="C27BA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697" name="Google Shape;3697;p69"/>
          <p:cNvSpPr txBox="1"/>
          <p:nvPr/>
        </p:nvSpPr>
        <p:spPr>
          <a:xfrm>
            <a:off x="292800" y="1257433"/>
            <a:ext cx="3122400" cy="902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609585" indent="-372524">
              <a:buClr>
                <a:schemeClr val="accent1"/>
              </a:buClr>
              <a:buSzPts val="800"/>
              <a:buFont typeface="Ubuntu Mono"/>
              <a:buChar char="■"/>
            </a:pPr>
            <a:r>
              <a:rPr lang="it" sz="1600">
                <a:latin typeface="Ubuntu Mono"/>
                <a:ea typeface="Ubuntu Mono"/>
                <a:cs typeface="Ubuntu Mono"/>
                <a:sym typeface="Ubuntu Mono"/>
              </a:rPr>
              <a:t>Vector with 8 elements</a:t>
            </a:r>
            <a:endParaRPr sz="1600">
              <a:latin typeface="Ubuntu Mono"/>
              <a:ea typeface="Ubuntu Mono"/>
              <a:cs typeface="Ubuntu Mono"/>
              <a:sym typeface="Ubuntu Mono"/>
            </a:endParaRPr>
          </a:p>
          <a:p>
            <a:pPr marL="609585" indent="-372524">
              <a:buClr>
                <a:schemeClr val="accent1"/>
              </a:buClr>
              <a:buSzPts val="800"/>
              <a:buFont typeface="Ubuntu Mono"/>
              <a:buChar char="■"/>
            </a:pPr>
            <a:r>
              <a:rPr lang="it" sz="1600">
                <a:latin typeface="Ubuntu Mono"/>
                <a:ea typeface="Ubuntu Mono"/>
                <a:cs typeface="Ubuntu Mono"/>
                <a:sym typeface="Ubuntu Mono"/>
              </a:rPr>
              <a:t>2 Byte/element</a:t>
            </a:r>
            <a:endParaRPr sz="1600">
              <a:latin typeface="Ubuntu Mono"/>
              <a:ea typeface="Ubuntu Mono"/>
              <a:cs typeface="Ubuntu Mono"/>
              <a:sym typeface="Ubuntu Mono"/>
            </a:endParaRPr>
          </a:p>
          <a:p>
            <a:endParaRPr sz="1067"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3698" name="Google Shape;3698;p69"/>
          <p:cNvSpPr/>
          <p:nvPr/>
        </p:nvSpPr>
        <p:spPr>
          <a:xfrm>
            <a:off x="741633" y="2758367"/>
            <a:ext cx="2079600" cy="1111200"/>
          </a:xfrm>
          <a:prstGeom prst="verticalScroll">
            <a:avLst>
              <a:gd name="adj" fmla="val 1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699" name="Google Shape;3699;p69"/>
          <p:cNvSpPr txBox="1"/>
          <p:nvPr/>
        </p:nvSpPr>
        <p:spPr>
          <a:xfrm>
            <a:off x="1009467" y="2916267"/>
            <a:ext cx="2185200" cy="861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it" sz="1333">
                <a:latin typeface="Ubuntu Mono"/>
                <a:ea typeface="Ubuntu Mono"/>
                <a:cs typeface="Ubuntu Mono"/>
                <a:sym typeface="Ubuntu Mono"/>
              </a:rPr>
              <a:t>…</a:t>
            </a:r>
            <a:endParaRPr sz="1333">
              <a:latin typeface="Ubuntu Mono"/>
              <a:ea typeface="Ubuntu Mono"/>
              <a:cs typeface="Ubuntu Mono"/>
              <a:sym typeface="Ubuntu Mono"/>
            </a:endParaRPr>
          </a:p>
          <a:p>
            <a:r>
              <a:rPr lang="it" sz="1333">
                <a:latin typeface="Ubuntu Mono"/>
                <a:ea typeface="Ubuntu Mono"/>
                <a:cs typeface="Ubuntu Mono"/>
                <a:sym typeface="Ubuntu Mono"/>
              </a:rPr>
              <a:t>vld v0, (Memory)</a:t>
            </a:r>
            <a:endParaRPr sz="1333">
              <a:latin typeface="Ubuntu Mono"/>
              <a:ea typeface="Ubuntu Mono"/>
              <a:cs typeface="Ubuntu Mono"/>
              <a:sym typeface="Ubuntu Mono"/>
            </a:endParaRPr>
          </a:p>
          <a:p>
            <a:r>
              <a:rPr lang="it" sz="1333">
                <a:latin typeface="Ubuntu Mono"/>
                <a:ea typeface="Ubuntu Mono"/>
                <a:cs typeface="Ubuntu Mono"/>
                <a:sym typeface="Ubuntu Mono"/>
              </a:rPr>
              <a:t>…</a:t>
            </a:r>
            <a:endParaRPr sz="1333"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3700" name="Google Shape;3700;p69"/>
          <p:cNvSpPr txBox="1"/>
          <p:nvPr/>
        </p:nvSpPr>
        <p:spPr>
          <a:xfrm>
            <a:off x="408800" y="4266101"/>
            <a:ext cx="3006400" cy="17235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2400" b="1">
                <a:latin typeface="Ubuntu Mono"/>
                <a:ea typeface="Ubuntu Mono"/>
                <a:cs typeface="Ubuntu Mono"/>
                <a:sym typeface="Ubuntu Mono"/>
              </a:rPr>
              <a:t>MAPPING</a:t>
            </a:r>
            <a:endParaRPr sz="2400" b="1">
              <a:latin typeface="Ubuntu Mono"/>
              <a:ea typeface="Ubuntu Mono"/>
              <a:cs typeface="Ubuntu Mono"/>
              <a:sym typeface="Ubuntu Mono"/>
            </a:endParaRPr>
          </a:p>
          <a:p>
            <a:pPr algn="ctr"/>
            <a:endParaRPr sz="2400" b="1">
              <a:latin typeface="Ubuntu Mono"/>
              <a:ea typeface="Ubuntu Mono"/>
              <a:cs typeface="Ubuntu Mono"/>
              <a:sym typeface="Ubuntu Mono"/>
            </a:endParaRPr>
          </a:p>
          <a:p>
            <a:pPr algn="ctr"/>
            <a:r>
              <a:rPr lang="it" sz="2400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v0 (EW16)</a:t>
            </a:r>
            <a:endParaRPr sz="2400"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algn="ctr"/>
            <a:endParaRPr sz="2400"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A5751B9-E0EC-6496-831E-ECD0586D3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503" y="180326"/>
            <a:ext cx="10667548" cy="657050"/>
          </a:xfrm>
          <a:noFill/>
        </p:spPr>
        <p:txBody>
          <a:bodyPr vert="horz" lIns="0" tIns="0" rIns="0" bIns="0" rtlCol="0" anchor="ctr">
            <a:normAutofit/>
          </a:bodyPr>
          <a:lstStyle/>
          <a:p>
            <a:r>
              <a:rPr lang="en-US" sz="3800" b="0" i="0" kern="1200" spc="-106" baseline="0">
                <a:ln w="15875" cmpd="sng">
                  <a:noFill/>
                  <a:round/>
                </a:ln>
                <a:latin typeface="+mj-lt"/>
                <a:ea typeface="Roboto"/>
                <a:cs typeface="Roboto"/>
              </a:rPr>
              <a:t>Ara VRF</a:t>
            </a:r>
          </a:p>
        </p:txBody>
      </p:sp>
    </p:spTree>
    <p:extLst>
      <p:ext uri="{BB962C8B-B14F-4D97-AF65-F5344CB8AC3E}">
        <p14:creationId xmlns:p14="http://schemas.microsoft.com/office/powerpoint/2010/main" val="14250072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7E870-4BEC-6B28-9120-FE08C8A94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503" y="180326"/>
            <a:ext cx="10667548" cy="657050"/>
          </a:xfrm>
        </p:spPr>
        <p:txBody>
          <a:bodyPr vert="horz" lIns="0" tIns="0" rIns="0" bIns="0" rtlCol="0" anchor="ctr">
            <a:normAutofit/>
          </a:bodyPr>
          <a:lstStyle/>
          <a:p>
            <a:r>
              <a:rPr lang="en-US" sz="3800" b="0" i="0" kern="1200" spc="-106" baseline="0">
                <a:ln w="15875" cmpd="sng">
                  <a:noFill/>
                  <a:round/>
                </a:ln>
                <a:latin typeface="+mj-lt"/>
                <a:ea typeface="Roboto"/>
                <a:cs typeface="Roboto"/>
              </a:rPr>
              <a:t>Ara System</a:t>
            </a:r>
            <a:r>
              <a:rPr lang="en-US" sz="3800">
                <a:ea typeface="Roboto"/>
                <a:cs typeface="Roboto"/>
              </a:rPr>
              <a:t> – One step below</a:t>
            </a:r>
            <a:endParaRPr lang="en-US" b="0" i="0" kern="1200" spc="-106" baseline="0">
              <a:ln w="15875" cmpd="sng">
                <a:noFill/>
                <a:round/>
              </a:ln>
              <a:latin typeface="+mj-lt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61320FB5-118D-28BB-200B-7EB3CA416352}"/>
              </a:ext>
            </a:extLst>
          </p:cNvPr>
          <p:cNvSpPr>
            <a:spLocks noGrp="1"/>
          </p:cNvSpPr>
          <p:nvPr/>
        </p:nvSpPr>
        <p:spPr>
          <a:xfrm>
            <a:off x="316504" y="990573"/>
            <a:ext cx="6857709" cy="5524351"/>
          </a:xfrm>
          <a:prstGeom prst="rect">
            <a:avLst/>
          </a:prstGeom>
        </p:spPr>
        <p:txBody>
          <a:bodyPr vert="horz" lIns="0" tIns="46800" rIns="0" bIns="45720" rtlCol="0" anchor="t">
            <a:normAutofit/>
          </a:bodyPr>
          <a:lstStyle>
            <a:lvl1pPr marL="288004" indent="-288004" algn="l" defTabSz="72000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SzPct val="90000"/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504000" indent="-216004" algn="l" defTabSz="72000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2pPr>
            <a:lvl3pPr marL="720000" indent="-216004" algn="l" defTabSz="864017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3pPr>
            <a:lvl4pPr marL="936000" indent="-216004" algn="l" defTabSz="864017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4pPr>
            <a:lvl5pPr marL="1152000" indent="-216004" algn="l" defTabSz="864017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1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5pPr>
            <a:lvl6pPr marL="2376046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8054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40062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72070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tx1"/>
              </a:buClr>
              <a:buNone/>
            </a:pPr>
            <a:endParaRPr lang="en-US" sz="25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00450D-ECC8-2B43-FA34-FCC8F7896DC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0385676" y="6473766"/>
            <a:ext cx="598375" cy="308395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spcAft>
                <a:spcPts val="600"/>
              </a:spcAft>
            </a:pPr>
            <a:fld id="{6EE1B353-4058-44C7-8B8C-7EA0B6664E22}" type="slidenum">
              <a:rPr lang="LID4096" smtClean="0"/>
              <a:pPr>
                <a:spcAft>
                  <a:spcPts val="600"/>
                </a:spcAft>
              </a:pPr>
              <a:t>15</a:t>
            </a:fld>
            <a:endParaRPr lang="LID4096"/>
          </a:p>
        </p:txBody>
      </p:sp>
      <p:pic>
        <p:nvPicPr>
          <p:cNvPr id="10" name="Picture 10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F1711F9-FDF0-E68F-D0AD-7C62F36768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2364" y="1303898"/>
            <a:ext cx="5567082" cy="4287557"/>
          </a:xfrm>
          <a:prstGeom prst="rect">
            <a:avLst/>
          </a:prstGeom>
        </p:spPr>
      </p:pic>
      <p:sp>
        <p:nvSpPr>
          <p:cNvPr id="5" name="Rettangolo 4">
            <a:extLst>
              <a:ext uri="{FF2B5EF4-FFF2-40B4-BE49-F238E27FC236}">
                <a16:creationId xmlns:a16="http://schemas.microsoft.com/office/drawing/2014/main" id="{BCEDC81F-52BF-884B-228A-B6CB160A8A98}"/>
              </a:ext>
            </a:extLst>
          </p:cNvPr>
          <p:cNvSpPr/>
          <p:nvPr/>
        </p:nvSpPr>
        <p:spPr>
          <a:xfrm>
            <a:off x="9251244" y="1334912"/>
            <a:ext cx="1610548" cy="1507066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b="1" i="0" cap="none" spc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F26240F6-A1CE-061C-455E-BAB88FF6CC24}"/>
              </a:ext>
            </a:extLst>
          </p:cNvPr>
          <p:cNvSpPr/>
          <p:nvPr/>
        </p:nvSpPr>
        <p:spPr>
          <a:xfrm>
            <a:off x="8931392" y="2952986"/>
            <a:ext cx="1930399" cy="2532473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b="1" i="0" cap="none" spc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A8788FFB-AE57-E5B7-9F28-69D0B6F02E00}"/>
              </a:ext>
            </a:extLst>
          </p:cNvPr>
          <p:cNvSpPr/>
          <p:nvPr/>
        </p:nvSpPr>
        <p:spPr>
          <a:xfrm>
            <a:off x="5817540" y="2736616"/>
            <a:ext cx="754473" cy="1328325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b="1" i="0" cap="none" spc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E63BC91C-FE32-CD06-D166-23CCC43A8689}"/>
              </a:ext>
            </a:extLst>
          </p:cNvPr>
          <p:cNvSpPr/>
          <p:nvPr/>
        </p:nvSpPr>
        <p:spPr>
          <a:xfrm>
            <a:off x="9815688" y="1899356"/>
            <a:ext cx="1610548" cy="1507066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b="1" i="0" cap="none" spc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CBE765A5-020C-86C4-95A9-A2B57099088D}"/>
              </a:ext>
            </a:extLst>
          </p:cNvPr>
          <p:cNvSpPr/>
          <p:nvPr/>
        </p:nvSpPr>
        <p:spPr>
          <a:xfrm>
            <a:off x="9956799" y="2040467"/>
            <a:ext cx="1610548" cy="1507066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b="1" i="0" cap="none" spc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1A2F731E-F58B-DD2B-7445-133A53DA979E}"/>
              </a:ext>
            </a:extLst>
          </p:cNvPr>
          <p:cNvSpPr>
            <a:spLocks noGrp="1"/>
          </p:cNvSpPr>
          <p:nvPr/>
        </p:nvSpPr>
        <p:spPr>
          <a:xfrm>
            <a:off x="316504" y="990573"/>
            <a:ext cx="5333710" cy="5524351"/>
          </a:xfrm>
          <a:prstGeom prst="rect">
            <a:avLst/>
          </a:prstGeom>
        </p:spPr>
        <p:txBody>
          <a:bodyPr vert="horz" lIns="0" tIns="46800" rIns="0" bIns="45720" rtlCol="0" anchor="t">
            <a:normAutofit/>
          </a:bodyPr>
          <a:lstStyle>
            <a:lvl1pPr marL="288004" indent="-288004" algn="l" defTabSz="72000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SzPct val="90000"/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504000" indent="-216004" algn="l" defTabSz="72000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2pPr>
            <a:lvl3pPr marL="720000" indent="-216004" algn="l" defTabSz="864017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3pPr>
            <a:lvl4pPr marL="936000" indent="-216004" algn="l" defTabSz="864017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4pPr>
            <a:lvl5pPr marL="1152000" indent="-216004" algn="l" defTabSz="864017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1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5pPr>
            <a:lvl6pPr marL="2376046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8054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40062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72070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7655" indent="-287655">
              <a:buClr>
                <a:schemeClr val="tx1"/>
              </a:buClr>
            </a:pPr>
            <a:r>
              <a:rPr lang="en-US" sz="2500">
                <a:latin typeface="Calibri"/>
                <a:ea typeface="Roboto Light"/>
                <a:cs typeface="Roboto Light"/>
              </a:rPr>
              <a:t>Scalar core: </a:t>
            </a:r>
            <a:r>
              <a:rPr lang="en-US" sz="2500" b="1">
                <a:latin typeface="Calibri"/>
                <a:ea typeface="Roboto Light"/>
                <a:cs typeface="Roboto Light"/>
              </a:rPr>
              <a:t>CVA6</a:t>
            </a:r>
            <a:endParaRPr lang="it-IT"/>
          </a:p>
          <a:p>
            <a:pPr marL="287655" indent="-287655">
              <a:buClr>
                <a:srgbClr val="000000"/>
              </a:buClr>
            </a:pPr>
            <a:r>
              <a:rPr lang="en-US" sz="2500">
                <a:latin typeface="Calibri"/>
                <a:ea typeface="Roboto Light"/>
                <a:cs typeface="Roboto Light"/>
              </a:rPr>
              <a:t>Vector core:</a:t>
            </a:r>
            <a:r>
              <a:rPr lang="en-US" sz="2500" b="1">
                <a:latin typeface="Calibri"/>
                <a:ea typeface="Roboto Light"/>
                <a:cs typeface="Roboto Light"/>
              </a:rPr>
              <a:t> Ara</a:t>
            </a:r>
            <a:endParaRPr lang="en-US" sz="2500" b="1">
              <a:latin typeface="Calibri"/>
            </a:endParaRPr>
          </a:p>
          <a:p>
            <a:pPr marL="287655" indent="-287655">
              <a:buClr>
                <a:schemeClr val="tx1"/>
              </a:buClr>
            </a:pPr>
            <a:r>
              <a:rPr lang="en-US" sz="2500">
                <a:latin typeface="Calibri"/>
                <a:ea typeface="Roboto Light"/>
                <a:cs typeface="Roboto Light"/>
              </a:rPr>
              <a:t>Same </a:t>
            </a:r>
            <a:r>
              <a:rPr lang="en-US" sz="2500" b="1">
                <a:latin typeface="Calibri"/>
                <a:ea typeface="Roboto Light"/>
                <a:cs typeface="Roboto Light"/>
              </a:rPr>
              <a:t>AXI </a:t>
            </a:r>
            <a:r>
              <a:rPr lang="en-US" sz="2500">
                <a:latin typeface="Calibri"/>
                <a:ea typeface="Roboto Light"/>
                <a:cs typeface="Roboto Light"/>
              </a:rPr>
              <a:t>interconnect</a:t>
            </a:r>
            <a:endParaRPr lang="en-US" sz="2500">
              <a:latin typeface="Calibri"/>
            </a:endParaRPr>
          </a:p>
          <a:p>
            <a:pPr marL="287655" indent="-287655">
              <a:buClr>
                <a:schemeClr val="tx1"/>
              </a:buClr>
            </a:pPr>
            <a:r>
              <a:rPr lang="en-US" sz="2500">
                <a:latin typeface="Calibri"/>
                <a:ea typeface="Roboto Light"/>
                <a:cs typeface="Roboto Light"/>
              </a:rPr>
              <a:t>Parametric number of Lanes</a:t>
            </a:r>
            <a:endParaRPr lang="en-US" sz="2500">
              <a:latin typeface="Calibri"/>
            </a:endParaRPr>
          </a:p>
          <a:p>
            <a:pPr marL="503555" lvl="1" indent="-215900">
              <a:buClr>
                <a:schemeClr val="tx1"/>
              </a:buClr>
            </a:pPr>
            <a:r>
              <a:rPr lang="en-US" sz="2100">
                <a:latin typeface="Calibri"/>
                <a:ea typeface="Roboto Light"/>
                <a:cs typeface="Roboto Light"/>
              </a:rPr>
              <a:t>Each lane contains:</a:t>
            </a:r>
            <a:endParaRPr lang="en-US" sz="2100">
              <a:latin typeface="Calibri"/>
            </a:endParaRPr>
          </a:p>
          <a:p>
            <a:pPr marL="719455" lvl="2" indent="-215900">
              <a:buClr>
                <a:schemeClr val="tx1"/>
              </a:buClr>
            </a:pPr>
            <a:r>
              <a:rPr lang="en-US" sz="1900">
                <a:latin typeface="Calibri"/>
                <a:ea typeface="Roboto Light"/>
                <a:cs typeface="Roboto Light"/>
              </a:rPr>
              <a:t>FPU, ALU (computation)</a:t>
            </a:r>
            <a:endParaRPr lang="en-US" sz="1900">
              <a:latin typeface="Calibri"/>
            </a:endParaRPr>
          </a:p>
          <a:p>
            <a:pPr marL="719455" lvl="2" indent="-215900">
              <a:buClr>
                <a:schemeClr val="tx1"/>
              </a:buClr>
            </a:pPr>
            <a:r>
              <a:rPr lang="en-US" sz="1900">
                <a:latin typeface="Calibri"/>
                <a:ea typeface="Roboto Light"/>
                <a:cs typeface="Roboto Light"/>
              </a:rPr>
              <a:t>Chunk of the VRF (buffering)</a:t>
            </a:r>
            <a:endParaRPr lang="en-US" sz="1900">
              <a:latin typeface="Calibri"/>
            </a:endParaRPr>
          </a:p>
          <a:p>
            <a:pPr marL="503555" indent="-215900">
              <a:buClr>
                <a:schemeClr val="tx1"/>
              </a:buClr>
            </a:pPr>
            <a:endParaRPr lang="en-US" sz="2500"/>
          </a:p>
          <a:p>
            <a:pPr marL="287655" indent="-287655">
              <a:buClr>
                <a:schemeClr val="tx1"/>
              </a:buClr>
            </a:pPr>
            <a:endParaRPr lang="en-US" sz="2540"/>
          </a:p>
          <a:p>
            <a:pPr marL="503555" lvl="1" indent="-215900">
              <a:buClr>
                <a:schemeClr val="tx1"/>
              </a:buClr>
            </a:pPr>
            <a:endParaRPr lang="en-US" sz="2540"/>
          </a:p>
          <a:p>
            <a:pPr marL="503555" lvl="1" indent="-215900">
              <a:buClr>
                <a:schemeClr val="tx1"/>
              </a:buClr>
            </a:pPr>
            <a:endParaRPr lang="en-US" sz="2540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489CE97E-ED38-7391-3C11-DAFBE77AE9A4}"/>
              </a:ext>
            </a:extLst>
          </p:cNvPr>
          <p:cNvSpPr/>
          <p:nvPr/>
        </p:nvSpPr>
        <p:spPr>
          <a:xfrm>
            <a:off x="6240874" y="2736616"/>
            <a:ext cx="1902176" cy="218251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b="1" i="0" cap="none" spc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2C69AEB6-095F-08D5-A24D-2D1B5C0AECE7}"/>
              </a:ext>
            </a:extLst>
          </p:cNvPr>
          <p:cNvSpPr/>
          <p:nvPr/>
        </p:nvSpPr>
        <p:spPr>
          <a:xfrm>
            <a:off x="8639763" y="2736616"/>
            <a:ext cx="1902176" cy="218251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b="1" i="0" cap="none" spc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69B7F781-1EF2-F5E3-1D73-DFC30EA50671}"/>
              </a:ext>
            </a:extLst>
          </p:cNvPr>
          <p:cNvSpPr/>
          <p:nvPr/>
        </p:nvSpPr>
        <p:spPr>
          <a:xfrm>
            <a:off x="5648207" y="4213579"/>
            <a:ext cx="923806" cy="1271881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b="1" i="0" cap="none" spc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20BF49BE-5218-353E-755B-DEEFB8E2023B}"/>
              </a:ext>
            </a:extLst>
          </p:cNvPr>
          <p:cNvSpPr/>
          <p:nvPr/>
        </p:nvSpPr>
        <p:spPr>
          <a:xfrm>
            <a:off x="6701837" y="4571059"/>
            <a:ext cx="1996250" cy="660401"/>
          </a:xfrm>
          <a:prstGeom prst="rect">
            <a:avLst/>
          </a:prstGeom>
          <a:noFill/>
          <a:ln w="57150">
            <a:solidFill>
              <a:schemeClr val="accent5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b="1" i="0" cap="none" spc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4350272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6" name="Google Shape;3706;p70"/>
          <p:cNvSpPr/>
          <p:nvPr/>
        </p:nvSpPr>
        <p:spPr>
          <a:xfrm>
            <a:off x="3931367" y="3420700"/>
            <a:ext cx="7767200" cy="29664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707" name="Google Shape;3707;p70"/>
          <p:cNvSpPr txBox="1">
            <a:spLocks noGrp="1"/>
          </p:cNvSpPr>
          <p:nvPr>
            <p:ph type="sldNum" idx="12"/>
          </p:nvPr>
        </p:nvSpPr>
        <p:spPr>
          <a:xfrm>
            <a:off x="11070776" y="6308660"/>
            <a:ext cx="355600" cy="468400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/>
          <a:p>
            <a:pPr>
              <a:buClr>
                <a:srgbClr val="000000"/>
              </a:buClr>
            </a:pPr>
            <a:fld id="{00000000-1234-1234-1234-123412341234}" type="slidenum">
              <a:rPr lang="it"/>
              <a:pPr>
                <a:buClr>
                  <a:srgbClr val="000000"/>
                </a:buClr>
              </a:pPr>
              <a:t>150</a:t>
            </a:fld>
            <a:endParaRPr/>
          </a:p>
        </p:txBody>
      </p:sp>
      <p:sp>
        <p:nvSpPr>
          <p:cNvPr id="3709" name="Google Shape;3709;p70"/>
          <p:cNvSpPr/>
          <p:nvPr/>
        </p:nvSpPr>
        <p:spPr>
          <a:xfrm>
            <a:off x="4775067" y="39536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710" name="Google Shape;3710;p70"/>
          <p:cNvSpPr/>
          <p:nvPr/>
        </p:nvSpPr>
        <p:spPr>
          <a:xfrm>
            <a:off x="5165867" y="39536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711" name="Google Shape;3711;p70"/>
          <p:cNvSpPr/>
          <p:nvPr/>
        </p:nvSpPr>
        <p:spPr>
          <a:xfrm>
            <a:off x="5556667" y="39536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712" name="Google Shape;3712;p70"/>
          <p:cNvSpPr/>
          <p:nvPr/>
        </p:nvSpPr>
        <p:spPr>
          <a:xfrm>
            <a:off x="5947467" y="39536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713" name="Google Shape;3713;p70"/>
          <p:cNvSpPr/>
          <p:nvPr/>
        </p:nvSpPr>
        <p:spPr>
          <a:xfrm>
            <a:off x="7901467" y="45451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714" name="Google Shape;3714;p70"/>
          <p:cNvSpPr/>
          <p:nvPr/>
        </p:nvSpPr>
        <p:spPr>
          <a:xfrm>
            <a:off x="8292267" y="45451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715" name="Google Shape;3715;p70"/>
          <p:cNvSpPr/>
          <p:nvPr/>
        </p:nvSpPr>
        <p:spPr>
          <a:xfrm>
            <a:off x="8683067" y="45451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716" name="Google Shape;3716;p70"/>
          <p:cNvSpPr/>
          <p:nvPr/>
        </p:nvSpPr>
        <p:spPr>
          <a:xfrm>
            <a:off x="9073867" y="45451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717" name="Google Shape;3717;p70"/>
          <p:cNvSpPr/>
          <p:nvPr/>
        </p:nvSpPr>
        <p:spPr>
          <a:xfrm>
            <a:off x="9464667" y="4545133"/>
            <a:ext cx="390800" cy="382800"/>
          </a:xfrm>
          <a:prstGeom prst="rect">
            <a:avLst/>
          </a:prstGeom>
          <a:solidFill>
            <a:srgbClr val="F6B26B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718" name="Google Shape;3718;p70"/>
          <p:cNvSpPr/>
          <p:nvPr/>
        </p:nvSpPr>
        <p:spPr>
          <a:xfrm>
            <a:off x="9855467" y="4545133"/>
            <a:ext cx="390800" cy="382800"/>
          </a:xfrm>
          <a:prstGeom prst="rect">
            <a:avLst/>
          </a:prstGeom>
          <a:solidFill>
            <a:srgbClr val="F6B26B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719" name="Google Shape;3719;p70"/>
          <p:cNvSpPr/>
          <p:nvPr/>
        </p:nvSpPr>
        <p:spPr>
          <a:xfrm>
            <a:off x="6338267" y="39536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720" name="Google Shape;3720;p70"/>
          <p:cNvSpPr/>
          <p:nvPr/>
        </p:nvSpPr>
        <p:spPr>
          <a:xfrm>
            <a:off x="6729067" y="39536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721" name="Google Shape;3721;p70"/>
          <p:cNvSpPr/>
          <p:nvPr/>
        </p:nvSpPr>
        <p:spPr>
          <a:xfrm>
            <a:off x="7119867" y="39536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722" name="Google Shape;3722;p70"/>
          <p:cNvSpPr/>
          <p:nvPr/>
        </p:nvSpPr>
        <p:spPr>
          <a:xfrm>
            <a:off x="7510667" y="39536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723" name="Google Shape;3723;p70"/>
          <p:cNvSpPr/>
          <p:nvPr/>
        </p:nvSpPr>
        <p:spPr>
          <a:xfrm>
            <a:off x="7901467" y="39536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724" name="Google Shape;3724;p70"/>
          <p:cNvSpPr/>
          <p:nvPr/>
        </p:nvSpPr>
        <p:spPr>
          <a:xfrm>
            <a:off x="8292267" y="39536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725" name="Google Shape;3725;p70"/>
          <p:cNvSpPr/>
          <p:nvPr/>
        </p:nvSpPr>
        <p:spPr>
          <a:xfrm>
            <a:off x="8683067" y="39536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726" name="Google Shape;3726;p70"/>
          <p:cNvSpPr/>
          <p:nvPr/>
        </p:nvSpPr>
        <p:spPr>
          <a:xfrm>
            <a:off x="9073867" y="39536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727" name="Google Shape;3727;p70"/>
          <p:cNvSpPr/>
          <p:nvPr/>
        </p:nvSpPr>
        <p:spPr>
          <a:xfrm>
            <a:off x="9464667" y="3953633"/>
            <a:ext cx="390800" cy="382800"/>
          </a:xfrm>
          <a:prstGeom prst="rect">
            <a:avLst/>
          </a:prstGeom>
          <a:solidFill>
            <a:srgbClr val="FFD9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728" name="Google Shape;3728;p70"/>
          <p:cNvSpPr/>
          <p:nvPr/>
        </p:nvSpPr>
        <p:spPr>
          <a:xfrm>
            <a:off x="9855467" y="3953633"/>
            <a:ext cx="390800" cy="382800"/>
          </a:xfrm>
          <a:prstGeom prst="rect">
            <a:avLst/>
          </a:prstGeom>
          <a:solidFill>
            <a:srgbClr val="FFD9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729" name="Google Shape;3729;p70"/>
          <p:cNvSpPr/>
          <p:nvPr/>
        </p:nvSpPr>
        <p:spPr>
          <a:xfrm>
            <a:off x="10637067" y="3953633"/>
            <a:ext cx="390800" cy="382800"/>
          </a:xfrm>
          <a:prstGeom prst="rect">
            <a:avLst/>
          </a:prstGeom>
          <a:solidFill>
            <a:srgbClr val="EAD1D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730" name="Google Shape;3730;p70"/>
          <p:cNvSpPr/>
          <p:nvPr/>
        </p:nvSpPr>
        <p:spPr>
          <a:xfrm>
            <a:off x="4775067" y="45451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731" name="Google Shape;3731;p70"/>
          <p:cNvSpPr/>
          <p:nvPr/>
        </p:nvSpPr>
        <p:spPr>
          <a:xfrm>
            <a:off x="5165867" y="45451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732" name="Google Shape;3732;p70"/>
          <p:cNvSpPr/>
          <p:nvPr/>
        </p:nvSpPr>
        <p:spPr>
          <a:xfrm>
            <a:off x="5556667" y="45451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733" name="Google Shape;3733;p70"/>
          <p:cNvSpPr/>
          <p:nvPr/>
        </p:nvSpPr>
        <p:spPr>
          <a:xfrm>
            <a:off x="5947467" y="45451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734" name="Google Shape;3734;p70"/>
          <p:cNvSpPr/>
          <p:nvPr/>
        </p:nvSpPr>
        <p:spPr>
          <a:xfrm>
            <a:off x="6338267" y="45451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735" name="Google Shape;3735;p70"/>
          <p:cNvSpPr/>
          <p:nvPr/>
        </p:nvSpPr>
        <p:spPr>
          <a:xfrm>
            <a:off x="6729067" y="45451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736" name="Google Shape;3736;p70"/>
          <p:cNvSpPr/>
          <p:nvPr/>
        </p:nvSpPr>
        <p:spPr>
          <a:xfrm>
            <a:off x="7119867" y="45451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737" name="Google Shape;3737;p70"/>
          <p:cNvSpPr/>
          <p:nvPr/>
        </p:nvSpPr>
        <p:spPr>
          <a:xfrm>
            <a:off x="7510667" y="45451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738" name="Google Shape;3738;p70"/>
          <p:cNvSpPr/>
          <p:nvPr/>
        </p:nvSpPr>
        <p:spPr>
          <a:xfrm>
            <a:off x="4775067" y="51366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739" name="Google Shape;3739;p70"/>
          <p:cNvSpPr/>
          <p:nvPr/>
        </p:nvSpPr>
        <p:spPr>
          <a:xfrm>
            <a:off x="5165867" y="51366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740" name="Google Shape;3740;p70"/>
          <p:cNvSpPr/>
          <p:nvPr/>
        </p:nvSpPr>
        <p:spPr>
          <a:xfrm>
            <a:off x="5556667" y="51366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741" name="Google Shape;3741;p70"/>
          <p:cNvSpPr/>
          <p:nvPr/>
        </p:nvSpPr>
        <p:spPr>
          <a:xfrm>
            <a:off x="5947467" y="51366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742" name="Google Shape;3742;p70"/>
          <p:cNvSpPr/>
          <p:nvPr/>
        </p:nvSpPr>
        <p:spPr>
          <a:xfrm>
            <a:off x="7901467" y="57281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743" name="Google Shape;3743;p70"/>
          <p:cNvSpPr/>
          <p:nvPr/>
        </p:nvSpPr>
        <p:spPr>
          <a:xfrm>
            <a:off x="8292267" y="57281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744" name="Google Shape;3744;p70"/>
          <p:cNvSpPr/>
          <p:nvPr/>
        </p:nvSpPr>
        <p:spPr>
          <a:xfrm>
            <a:off x="8683067" y="57281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745" name="Google Shape;3745;p70"/>
          <p:cNvSpPr/>
          <p:nvPr/>
        </p:nvSpPr>
        <p:spPr>
          <a:xfrm>
            <a:off x="9073867" y="57281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746" name="Google Shape;3746;p70"/>
          <p:cNvSpPr/>
          <p:nvPr/>
        </p:nvSpPr>
        <p:spPr>
          <a:xfrm>
            <a:off x="9464667" y="5728133"/>
            <a:ext cx="390800" cy="382800"/>
          </a:xfrm>
          <a:prstGeom prst="rect">
            <a:avLst/>
          </a:prstGeom>
          <a:solidFill>
            <a:srgbClr val="85200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747" name="Google Shape;3747;p70"/>
          <p:cNvSpPr/>
          <p:nvPr/>
        </p:nvSpPr>
        <p:spPr>
          <a:xfrm>
            <a:off x="9855467" y="5728133"/>
            <a:ext cx="390800" cy="382800"/>
          </a:xfrm>
          <a:prstGeom prst="rect">
            <a:avLst/>
          </a:prstGeom>
          <a:solidFill>
            <a:srgbClr val="85200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748" name="Google Shape;3748;p70"/>
          <p:cNvSpPr/>
          <p:nvPr/>
        </p:nvSpPr>
        <p:spPr>
          <a:xfrm>
            <a:off x="6338267" y="51366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749" name="Google Shape;3749;p70"/>
          <p:cNvSpPr/>
          <p:nvPr/>
        </p:nvSpPr>
        <p:spPr>
          <a:xfrm>
            <a:off x="6729067" y="51366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750" name="Google Shape;3750;p70"/>
          <p:cNvSpPr/>
          <p:nvPr/>
        </p:nvSpPr>
        <p:spPr>
          <a:xfrm>
            <a:off x="7119867" y="51366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751" name="Google Shape;3751;p70"/>
          <p:cNvSpPr/>
          <p:nvPr/>
        </p:nvSpPr>
        <p:spPr>
          <a:xfrm>
            <a:off x="7510667" y="51366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752" name="Google Shape;3752;p70"/>
          <p:cNvSpPr/>
          <p:nvPr/>
        </p:nvSpPr>
        <p:spPr>
          <a:xfrm>
            <a:off x="7901467" y="51366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753" name="Google Shape;3753;p70"/>
          <p:cNvSpPr/>
          <p:nvPr/>
        </p:nvSpPr>
        <p:spPr>
          <a:xfrm>
            <a:off x="8292267" y="51366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754" name="Google Shape;3754;p70"/>
          <p:cNvSpPr/>
          <p:nvPr/>
        </p:nvSpPr>
        <p:spPr>
          <a:xfrm>
            <a:off x="8683067" y="51366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755" name="Google Shape;3755;p70"/>
          <p:cNvSpPr/>
          <p:nvPr/>
        </p:nvSpPr>
        <p:spPr>
          <a:xfrm>
            <a:off x="9073867" y="51366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756" name="Google Shape;3756;p70"/>
          <p:cNvSpPr/>
          <p:nvPr/>
        </p:nvSpPr>
        <p:spPr>
          <a:xfrm>
            <a:off x="9464667" y="5136633"/>
            <a:ext cx="390800" cy="382800"/>
          </a:xfrm>
          <a:prstGeom prst="rect">
            <a:avLst/>
          </a:prstGeom>
          <a:solidFill>
            <a:srgbClr val="CC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757" name="Google Shape;3757;p70"/>
          <p:cNvSpPr/>
          <p:nvPr/>
        </p:nvSpPr>
        <p:spPr>
          <a:xfrm>
            <a:off x="9855467" y="5136633"/>
            <a:ext cx="390800" cy="382800"/>
          </a:xfrm>
          <a:prstGeom prst="rect">
            <a:avLst/>
          </a:prstGeom>
          <a:solidFill>
            <a:srgbClr val="CC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758" name="Google Shape;3758;p70"/>
          <p:cNvSpPr/>
          <p:nvPr/>
        </p:nvSpPr>
        <p:spPr>
          <a:xfrm>
            <a:off x="4775067" y="57281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759" name="Google Shape;3759;p70"/>
          <p:cNvSpPr/>
          <p:nvPr/>
        </p:nvSpPr>
        <p:spPr>
          <a:xfrm>
            <a:off x="5165867" y="57281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760" name="Google Shape;3760;p70"/>
          <p:cNvSpPr/>
          <p:nvPr/>
        </p:nvSpPr>
        <p:spPr>
          <a:xfrm>
            <a:off x="5556667" y="57281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761" name="Google Shape;3761;p70"/>
          <p:cNvSpPr/>
          <p:nvPr/>
        </p:nvSpPr>
        <p:spPr>
          <a:xfrm>
            <a:off x="5947467" y="57281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762" name="Google Shape;3762;p70"/>
          <p:cNvSpPr/>
          <p:nvPr/>
        </p:nvSpPr>
        <p:spPr>
          <a:xfrm>
            <a:off x="6338267" y="57281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763" name="Google Shape;3763;p70"/>
          <p:cNvSpPr/>
          <p:nvPr/>
        </p:nvSpPr>
        <p:spPr>
          <a:xfrm>
            <a:off x="6729067" y="57281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764" name="Google Shape;3764;p70"/>
          <p:cNvSpPr/>
          <p:nvPr/>
        </p:nvSpPr>
        <p:spPr>
          <a:xfrm>
            <a:off x="7119867" y="57281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765" name="Google Shape;3765;p70"/>
          <p:cNvSpPr/>
          <p:nvPr/>
        </p:nvSpPr>
        <p:spPr>
          <a:xfrm>
            <a:off x="7510667" y="57281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766" name="Google Shape;3766;p70"/>
          <p:cNvSpPr txBox="1"/>
          <p:nvPr/>
        </p:nvSpPr>
        <p:spPr>
          <a:xfrm>
            <a:off x="4161067" y="3887201"/>
            <a:ext cx="6140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2400" b="1"/>
              <a:t>L0</a:t>
            </a:r>
            <a:endParaRPr sz="2400" b="1"/>
          </a:p>
        </p:txBody>
      </p:sp>
      <p:sp>
        <p:nvSpPr>
          <p:cNvPr id="3767" name="Google Shape;3767;p70"/>
          <p:cNvSpPr txBox="1"/>
          <p:nvPr/>
        </p:nvSpPr>
        <p:spPr>
          <a:xfrm>
            <a:off x="4161067" y="4478701"/>
            <a:ext cx="6140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2400" b="1"/>
              <a:t>L1</a:t>
            </a:r>
            <a:endParaRPr sz="2400" b="1"/>
          </a:p>
        </p:txBody>
      </p:sp>
      <p:sp>
        <p:nvSpPr>
          <p:cNvPr id="3768" name="Google Shape;3768;p70"/>
          <p:cNvSpPr txBox="1"/>
          <p:nvPr/>
        </p:nvSpPr>
        <p:spPr>
          <a:xfrm>
            <a:off x="4161067" y="5070201"/>
            <a:ext cx="6140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2400" b="1"/>
              <a:t>L2</a:t>
            </a:r>
            <a:endParaRPr sz="2400" b="1"/>
          </a:p>
        </p:txBody>
      </p:sp>
      <p:sp>
        <p:nvSpPr>
          <p:cNvPr id="3769" name="Google Shape;3769;p70"/>
          <p:cNvSpPr txBox="1"/>
          <p:nvPr/>
        </p:nvSpPr>
        <p:spPr>
          <a:xfrm>
            <a:off x="4161067" y="5661701"/>
            <a:ext cx="6140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2400" b="1"/>
              <a:t>L3</a:t>
            </a:r>
            <a:endParaRPr sz="2400" b="1"/>
          </a:p>
        </p:txBody>
      </p:sp>
      <p:sp>
        <p:nvSpPr>
          <p:cNvPr id="3770" name="Google Shape;3770;p70"/>
          <p:cNvSpPr txBox="1"/>
          <p:nvPr/>
        </p:nvSpPr>
        <p:spPr>
          <a:xfrm>
            <a:off x="10525467" y="3521633"/>
            <a:ext cx="6140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333" b="1"/>
              <a:t>B0</a:t>
            </a:r>
            <a:endParaRPr sz="1333" b="1"/>
          </a:p>
        </p:txBody>
      </p:sp>
      <p:sp>
        <p:nvSpPr>
          <p:cNvPr id="3771" name="Google Shape;3771;p70"/>
          <p:cNvSpPr txBox="1"/>
          <p:nvPr/>
        </p:nvSpPr>
        <p:spPr>
          <a:xfrm>
            <a:off x="10134667" y="3521633"/>
            <a:ext cx="6140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333" b="1"/>
              <a:t>B1</a:t>
            </a:r>
            <a:endParaRPr sz="1333" b="1"/>
          </a:p>
        </p:txBody>
      </p:sp>
      <p:sp>
        <p:nvSpPr>
          <p:cNvPr id="3772" name="Google Shape;3772;p70"/>
          <p:cNvSpPr txBox="1"/>
          <p:nvPr/>
        </p:nvSpPr>
        <p:spPr>
          <a:xfrm>
            <a:off x="9743867" y="3521633"/>
            <a:ext cx="6140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333" b="1"/>
              <a:t>B2</a:t>
            </a:r>
            <a:endParaRPr sz="1333" b="1"/>
          </a:p>
        </p:txBody>
      </p:sp>
      <p:sp>
        <p:nvSpPr>
          <p:cNvPr id="3773" name="Google Shape;3773;p70"/>
          <p:cNvSpPr txBox="1"/>
          <p:nvPr/>
        </p:nvSpPr>
        <p:spPr>
          <a:xfrm>
            <a:off x="9353067" y="3521633"/>
            <a:ext cx="6140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333" b="1"/>
              <a:t>B3</a:t>
            </a:r>
            <a:endParaRPr sz="1333" b="1"/>
          </a:p>
        </p:txBody>
      </p:sp>
      <p:sp>
        <p:nvSpPr>
          <p:cNvPr id="3774" name="Google Shape;3774;p70"/>
          <p:cNvSpPr txBox="1"/>
          <p:nvPr/>
        </p:nvSpPr>
        <p:spPr>
          <a:xfrm>
            <a:off x="8962267" y="3521633"/>
            <a:ext cx="6140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333" b="1"/>
              <a:t>B4</a:t>
            </a:r>
            <a:endParaRPr sz="1333" b="1"/>
          </a:p>
        </p:txBody>
      </p:sp>
      <p:sp>
        <p:nvSpPr>
          <p:cNvPr id="3775" name="Google Shape;3775;p70"/>
          <p:cNvSpPr txBox="1"/>
          <p:nvPr/>
        </p:nvSpPr>
        <p:spPr>
          <a:xfrm>
            <a:off x="8571467" y="3521633"/>
            <a:ext cx="6140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333" b="1"/>
              <a:t>B5</a:t>
            </a:r>
            <a:endParaRPr sz="1333" b="1"/>
          </a:p>
        </p:txBody>
      </p:sp>
      <p:sp>
        <p:nvSpPr>
          <p:cNvPr id="3776" name="Google Shape;3776;p70"/>
          <p:cNvSpPr txBox="1"/>
          <p:nvPr/>
        </p:nvSpPr>
        <p:spPr>
          <a:xfrm>
            <a:off x="8180667" y="3521633"/>
            <a:ext cx="6140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333" b="1"/>
              <a:t>B6</a:t>
            </a:r>
            <a:endParaRPr sz="1333" b="1"/>
          </a:p>
        </p:txBody>
      </p:sp>
      <p:sp>
        <p:nvSpPr>
          <p:cNvPr id="3777" name="Google Shape;3777;p70"/>
          <p:cNvSpPr txBox="1"/>
          <p:nvPr/>
        </p:nvSpPr>
        <p:spPr>
          <a:xfrm>
            <a:off x="7789867" y="3521633"/>
            <a:ext cx="6140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333" b="1"/>
              <a:t>B7</a:t>
            </a:r>
            <a:endParaRPr sz="1333" b="1"/>
          </a:p>
        </p:txBody>
      </p:sp>
      <p:sp>
        <p:nvSpPr>
          <p:cNvPr id="3778" name="Google Shape;3778;p70"/>
          <p:cNvSpPr txBox="1"/>
          <p:nvPr/>
        </p:nvSpPr>
        <p:spPr>
          <a:xfrm>
            <a:off x="7399067" y="3521633"/>
            <a:ext cx="6140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333" b="1"/>
              <a:t>B8</a:t>
            </a:r>
            <a:endParaRPr sz="1333" b="1"/>
          </a:p>
        </p:txBody>
      </p:sp>
      <p:sp>
        <p:nvSpPr>
          <p:cNvPr id="3779" name="Google Shape;3779;p70"/>
          <p:cNvSpPr txBox="1"/>
          <p:nvPr/>
        </p:nvSpPr>
        <p:spPr>
          <a:xfrm>
            <a:off x="7008267" y="3521633"/>
            <a:ext cx="6140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333" b="1"/>
              <a:t>B9</a:t>
            </a:r>
            <a:endParaRPr sz="1333" b="1"/>
          </a:p>
        </p:txBody>
      </p:sp>
      <p:sp>
        <p:nvSpPr>
          <p:cNvPr id="3780" name="Google Shape;3780;p70"/>
          <p:cNvSpPr txBox="1"/>
          <p:nvPr/>
        </p:nvSpPr>
        <p:spPr>
          <a:xfrm>
            <a:off x="6523033" y="3521633"/>
            <a:ext cx="8028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333" b="1"/>
              <a:t>B10</a:t>
            </a:r>
            <a:endParaRPr sz="1333" b="1"/>
          </a:p>
        </p:txBody>
      </p:sp>
      <p:sp>
        <p:nvSpPr>
          <p:cNvPr id="3781" name="Google Shape;3781;p70"/>
          <p:cNvSpPr txBox="1"/>
          <p:nvPr/>
        </p:nvSpPr>
        <p:spPr>
          <a:xfrm>
            <a:off x="6132267" y="3521633"/>
            <a:ext cx="8028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333" b="1"/>
              <a:t>B11</a:t>
            </a:r>
            <a:endParaRPr sz="1333" b="1"/>
          </a:p>
        </p:txBody>
      </p:sp>
      <p:sp>
        <p:nvSpPr>
          <p:cNvPr id="3782" name="Google Shape;3782;p70"/>
          <p:cNvSpPr txBox="1"/>
          <p:nvPr/>
        </p:nvSpPr>
        <p:spPr>
          <a:xfrm>
            <a:off x="5741467" y="3521633"/>
            <a:ext cx="8028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333" b="1"/>
              <a:t>B12</a:t>
            </a:r>
            <a:endParaRPr sz="1333" b="1"/>
          </a:p>
        </p:txBody>
      </p:sp>
      <p:sp>
        <p:nvSpPr>
          <p:cNvPr id="3783" name="Google Shape;3783;p70"/>
          <p:cNvSpPr txBox="1"/>
          <p:nvPr/>
        </p:nvSpPr>
        <p:spPr>
          <a:xfrm>
            <a:off x="5277467" y="3521633"/>
            <a:ext cx="9492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333" b="1"/>
              <a:t>B13</a:t>
            </a:r>
            <a:endParaRPr sz="1333" b="1"/>
          </a:p>
        </p:txBody>
      </p:sp>
      <p:sp>
        <p:nvSpPr>
          <p:cNvPr id="3784" name="Google Shape;3784;p70"/>
          <p:cNvSpPr txBox="1"/>
          <p:nvPr/>
        </p:nvSpPr>
        <p:spPr>
          <a:xfrm>
            <a:off x="4886667" y="3521633"/>
            <a:ext cx="9492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333" b="1"/>
              <a:t>B14</a:t>
            </a:r>
            <a:endParaRPr sz="1333" b="1"/>
          </a:p>
        </p:txBody>
      </p:sp>
      <p:sp>
        <p:nvSpPr>
          <p:cNvPr id="3785" name="Google Shape;3785;p70"/>
          <p:cNvSpPr txBox="1"/>
          <p:nvPr/>
        </p:nvSpPr>
        <p:spPr>
          <a:xfrm>
            <a:off x="4495867" y="3521633"/>
            <a:ext cx="9492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333" b="1"/>
              <a:t>B15</a:t>
            </a:r>
            <a:endParaRPr sz="1333" b="1"/>
          </a:p>
        </p:txBody>
      </p:sp>
      <p:sp>
        <p:nvSpPr>
          <p:cNvPr id="3786" name="Google Shape;3786;p70"/>
          <p:cNvSpPr txBox="1"/>
          <p:nvPr/>
        </p:nvSpPr>
        <p:spPr>
          <a:xfrm>
            <a:off x="3931367" y="2887101"/>
            <a:ext cx="4471496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it" sz="2400">
                <a:latin typeface="Ubuntu Mono"/>
                <a:ea typeface="Ubuntu Mono"/>
                <a:cs typeface="Ubuntu Mono"/>
                <a:sym typeface="Ubuntu Mono"/>
              </a:rPr>
              <a:t>v0 (VRF, inside </a:t>
            </a:r>
            <a:r>
              <a:rPr lang="it" sz="2400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VU1.0</a:t>
            </a:r>
            <a:r>
              <a:rPr lang="it" sz="2400">
                <a:latin typeface="Ubuntu Mono"/>
                <a:ea typeface="Ubuntu Mono"/>
                <a:cs typeface="Ubuntu Mono"/>
                <a:sym typeface="Ubuntu Mono"/>
              </a:rPr>
              <a:t>)</a:t>
            </a:r>
            <a:endParaRPr sz="2400"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3787" name="Google Shape;3787;p70"/>
          <p:cNvSpPr txBox="1"/>
          <p:nvPr/>
        </p:nvSpPr>
        <p:spPr>
          <a:xfrm>
            <a:off x="292800" y="1257433"/>
            <a:ext cx="3122400" cy="902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609585" indent="-372524">
              <a:buClr>
                <a:schemeClr val="accent1"/>
              </a:buClr>
              <a:buSzPts val="800"/>
              <a:buFont typeface="Ubuntu Mono"/>
              <a:buChar char="■"/>
            </a:pPr>
            <a:r>
              <a:rPr lang="it" sz="1600">
                <a:latin typeface="Ubuntu Mono"/>
                <a:ea typeface="Ubuntu Mono"/>
                <a:cs typeface="Ubuntu Mono"/>
                <a:sym typeface="Ubuntu Mono"/>
              </a:rPr>
              <a:t>Vector with 1 elements</a:t>
            </a:r>
            <a:endParaRPr sz="1600">
              <a:latin typeface="Ubuntu Mono"/>
              <a:ea typeface="Ubuntu Mono"/>
              <a:cs typeface="Ubuntu Mono"/>
              <a:sym typeface="Ubuntu Mono"/>
            </a:endParaRPr>
          </a:p>
          <a:p>
            <a:pPr marL="609585" indent="-372524">
              <a:buClr>
                <a:schemeClr val="accent1"/>
              </a:buClr>
              <a:buSzPts val="800"/>
              <a:buFont typeface="Ubuntu Mono"/>
              <a:buChar char="■"/>
            </a:pPr>
            <a:r>
              <a:rPr lang="it" sz="1600">
                <a:latin typeface="Ubuntu Mono"/>
                <a:ea typeface="Ubuntu Mono"/>
                <a:cs typeface="Ubuntu Mono"/>
                <a:sym typeface="Ubuntu Mono"/>
              </a:rPr>
              <a:t>1 Byte/element</a:t>
            </a:r>
            <a:endParaRPr sz="1600">
              <a:latin typeface="Ubuntu Mono"/>
              <a:ea typeface="Ubuntu Mono"/>
              <a:cs typeface="Ubuntu Mono"/>
              <a:sym typeface="Ubuntu Mono"/>
            </a:endParaRPr>
          </a:p>
          <a:p>
            <a:endParaRPr sz="1067"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3788" name="Google Shape;3788;p70"/>
          <p:cNvSpPr/>
          <p:nvPr/>
        </p:nvSpPr>
        <p:spPr>
          <a:xfrm>
            <a:off x="741633" y="2758367"/>
            <a:ext cx="2079600" cy="1111200"/>
          </a:xfrm>
          <a:prstGeom prst="verticalScroll">
            <a:avLst>
              <a:gd name="adj" fmla="val 1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789" name="Google Shape;3789;p70"/>
          <p:cNvSpPr txBox="1"/>
          <p:nvPr/>
        </p:nvSpPr>
        <p:spPr>
          <a:xfrm>
            <a:off x="1009467" y="2916267"/>
            <a:ext cx="2185200" cy="861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it" sz="1333">
                <a:latin typeface="Ubuntu Mono"/>
                <a:ea typeface="Ubuntu Mono"/>
                <a:cs typeface="Ubuntu Mono"/>
                <a:sym typeface="Ubuntu Mono"/>
              </a:rPr>
              <a:t>…</a:t>
            </a:r>
            <a:endParaRPr sz="1333">
              <a:latin typeface="Ubuntu Mono"/>
              <a:ea typeface="Ubuntu Mono"/>
              <a:cs typeface="Ubuntu Mono"/>
              <a:sym typeface="Ubuntu Mono"/>
            </a:endParaRPr>
          </a:p>
          <a:p>
            <a:r>
              <a:rPr lang="it" sz="1333">
                <a:latin typeface="Ubuntu Mono"/>
                <a:ea typeface="Ubuntu Mono"/>
                <a:cs typeface="Ubuntu Mono"/>
                <a:sym typeface="Ubuntu Mono"/>
              </a:rPr>
              <a:t>vld v0, (Memory)</a:t>
            </a:r>
            <a:endParaRPr sz="1333">
              <a:latin typeface="Ubuntu Mono"/>
              <a:ea typeface="Ubuntu Mono"/>
              <a:cs typeface="Ubuntu Mono"/>
              <a:sym typeface="Ubuntu Mono"/>
            </a:endParaRPr>
          </a:p>
          <a:p>
            <a:r>
              <a:rPr lang="it" sz="1333">
                <a:latin typeface="Ubuntu Mono"/>
                <a:ea typeface="Ubuntu Mono"/>
                <a:cs typeface="Ubuntu Mono"/>
                <a:sym typeface="Ubuntu Mono"/>
              </a:rPr>
              <a:t>…</a:t>
            </a:r>
            <a:endParaRPr sz="1333"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3790" name="Google Shape;3790;p70"/>
          <p:cNvSpPr/>
          <p:nvPr/>
        </p:nvSpPr>
        <p:spPr>
          <a:xfrm>
            <a:off x="3931367" y="1647157"/>
            <a:ext cx="7767200" cy="11112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791" name="Google Shape;3791;p70"/>
          <p:cNvSpPr/>
          <p:nvPr/>
        </p:nvSpPr>
        <p:spPr>
          <a:xfrm>
            <a:off x="7879217" y="2101233"/>
            <a:ext cx="390800" cy="382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792" name="Google Shape;3792;p70"/>
          <p:cNvSpPr/>
          <p:nvPr/>
        </p:nvSpPr>
        <p:spPr>
          <a:xfrm>
            <a:off x="8269900" y="2101233"/>
            <a:ext cx="390800" cy="382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793" name="Google Shape;3793;p70"/>
          <p:cNvSpPr/>
          <p:nvPr/>
        </p:nvSpPr>
        <p:spPr>
          <a:xfrm>
            <a:off x="8660767" y="2101233"/>
            <a:ext cx="390800" cy="382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794" name="Google Shape;3794;p70"/>
          <p:cNvSpPr/>
          <p:nvPr/>
        </p:nvSpPr>
        <p:spPr>
          <a:xfrm>
            <a:off x="9051600" y="2097633"/>
            <a:ext cx="390800" cy="382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795" name="Google Shape;3795;p70"/>
          <p:cNvSpPr/>
          <p:nvPr/>
        </p:nvSpPr>
        <p:spPr>
          <a:xfrm>
            <a:off x="9442400" y="2097633"/>
            <a:ext cx="390800" cy="382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796" name="Google Shape;3796;p70"/>
          <p:cNvSpPr/>
          <p:nvPr/>
        </p:nvSpPr>
        <p:spPr>
          <a:xfrm>
            <a:off x="9833333" y="2099433"/>
            <a:ext cx="390800" cy="382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797" name="Google Shape;3797;p70"/>
          <p:cNvSpPr/>
          <p:nvPr/>
        </p:nvSpPr>
        <p:spPr>
          <a:xfrm>
            <a:off x="10224267" y="2099433"/>
            <a:ext cx="390800" cy="382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798" name="Google Shape;3798;p70"/>
          <p:cNvSpPr/>
          <p:nvPr/>
        </p:nvSpPr>
        <p:spPr>
          <a:xfrm>
            <a:off x="10615300" y="2099433"/>
            <a:ext cx="390800" cy="382800"/>
          </a:xfrm>
          <a:prstGeom prst="rect">
            <a:avLst/>
          </a:prstGeom>
          <a:solidFill>
            <a:srgbClr val="EAD1D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333"/>
          </a:p>
        </p:txBody>
      </p:sp>
      <p:sp>
        <p:nvSpPr>
          <p:cNvPr id="3799" name="Google Shape;3799;p70"/>
          <p:cNvSpPr txBox="1"/>
          <p:nvPr/>
        </p:nvSpPr>
        <p:spPr>
          <a:xfrm>
            <a:off x="10578300" y="2095818"/>
            <a:ext cx="464800" cy="38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933" b="1"/>
              <a:t>A0</a:t>
            </a:r>
            <a:endParaRPr sz="933" b="1"/>
          </a:p>
        </p:txBody>
      </p:sp>
      <p:sp>
        <p:nvSpPr>
          <p:cNvPr id="3800" name="Google Shape;3800;p70"/>
          <p:cNvSpPr txBox="1"/>
          <p:nvPr/>
        </p:nvSpPr>
        <p:spPr>
          <a:xfrm>
            <a:off x="10522767" y="1708617"/>
            <a:ext cx="6140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333" b="1"/>
              <a:t>B0</a:t>
            </a:r>
            <a:endParaRPr sz="1333" b="1"/>
          </a:p>
        </p:txBody>
      </p:sp>
      <p:sp>
        <p:nvSpPr>
          <p:cNvPr id="3801" name="Google Shape;3801;p70"/>
          <p:cNvSpPr txBox="1"/>
          <p:nvPr/>
        </p:nvSpPr>
        <p:spPr>
          <a:xfrm>
            <a:off x="10131967" y="1708617"/>
            <a:ext cx="6140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333" b="1"/>
              <a:t>B1</a:t>
            </a:r>
            <a:endParaRPr sz="1333" b="1"/>
          </a:p>
        </p:txBody>
      </p:sp>
      <p:sp>
        <p:nvSpPr>
          <p:cNvPr id="3802" name="Google Shape;3802;p70"/>
          <p:cNvSpPr txBox="1"/>
          <p:nvPr/>
        </p:nvSpPr>
        <p:spPr>
          <a:xfrm>
            <a:off x="9741167" y="1708617"/>
            <a:ext cx="6140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333" b="1"/>
              <a:t>B2</a:t>
            </a:r>
            <a:endParaRPr sz="1333" b="1"/>
          </a:p>
        </p:txBody>
      </p:sp>
      <p:sp>
        <p:nvSpPr>
          <p:cNvPr id="3803" name="Google Shape;3803;p70"/>
          <p:cNvSpPr txBox="1"/>
          <p:nvPr/>
        </p:nvSpPr>
        <p:spPr>
          <a:xfrm>
            <a:off x="9350367" y="1708617"/>
            <a:ext cx="6140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333" b="1"/>
              <a:t>B3</a:t>
            </a:r>
            <a:endParaRPr sz="1333" b="1"/>
          </a:p>
        </p:txBody>
      </p:sp>
      <p:sp>
        <p:nvSpPr>
          <p:cNvPr id="3804" name="Google Shape;3804;p70"/>
          <p:cNvSpPr txBox="1"/>
          <p:nvPr/>
        </p:nvSpPr>
        <p:spPr>
          <a:xfrm>
            <a:off x="8959567" y="1708617"/>
            <a:ext cx="6140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333" b="1"/>
              <a:t>B4</a:t>
            </a:r>
            <a:endParaRPr sz="1333" b="1"/>
          </a:p>
        </p:txBody>
      </p:sp>
      <p:sp>
        <p:nvSpPr>
          <p:cNvPr id="3805" name="Google Shape;3805;p70"/>
          <p:cNvSpPr txBox="1"/>
          <p:nvPr/>
        </p:nvSpPr>
        <p:spPr>
          <a:xfrm>
            <a:off x="8568767" y="1708617"/>
            <a:ext cx="6140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333" b="1"/>
              <a:t>B5</a:t>
            </a:r>
            <a:endParaRPr sz="1333" b="1"/>
          </a:p>
        </p:txBody>
      </p:sp>
      <p:sp>
        <p:nvSpPr>
          <p:cNvPr id="3806" name="Google Shape;3806;p70"/>
          <p:cNvSpPr txBox="1"/>
          <p:nvPr/>
        </p:nvSpPr>
        <p:spPr>
          <a:xfrm>
            <a:off x="8177967" y="1708617"/>
            <a:ext cx="6140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333" b="1"/>
              <a:t>B6</a:t>
            </a:r>
            <a:endParaRPr sz="1333" b="1"/>
          </a:p>
        </p:txBody>
      </p:sp>
      <p:sp>
        <p:nvSpPr>
          <p:cNvPr id="3807" name="Google Shape;3807;p70"/>
          <p:cNvSpPr txBox="1"/>
          <p:nvPr/>
        </p:nvSpPr>
        <p:spPr>
          <a:xfrm>
            <a:off x="7787167" y="1708617"/>
            <a:ext cx="6140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333" b="1"/>
              <a:t>B7</a:t>
            </a:r>
            <a:endParaRPr sz="1333" b="1"/>
          </a:p>
        </p:txBody>
      </p:sp>
      <p:sp>
        <p:nvSpPr>
          <p:cNvPr id="3808" name="Google Shape;3808;p70"/>
          <p:cNvSpPr txBox="1"/>
          <p:nvPr/>
        </p:nvSpPr>
        <p:spPr>
          <a:xfrm>
            <a:off x="3931367" y="1113567"/>
            <a:ext cx="2738800" cy="984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it" sz="2400">
                <a:latin typeface="Ubuntu Mono"/>
                <a:ea typeface="Ubuntu Mono"/>
                <a:cs typeface="Ubuntu Mono"/>
                <a:sym typeface="Ubuntu Mono"/>
              </a:rPr>
              <a:t>Memory (outside Ara)</a:t>
            </a:r>
            <a:endParaRPr sz="2400"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3809" name="Google Shape;3809;p70"/>
          <p:cNvSpPr/>
          <p:nvPr/>
        </p:nvSpPr>
        <p:spPr>
          <a:xfrm>
            <a:off x="4744333" y="21012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810" name="Google Shape;3810;p70"/>
          <p:cNvSpPr/>
          <p:nvPr/>
        </p:nvSpPr>
        <p:spPr>
          <a:xfrm>
            <a:off x="5135133" y="21012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811" name="Google Shape;3811;p70"/>
          <p:cNvSpPr/>
          <p:nvPr/>
        </p:nvSpPr>
        <p:spPr>
          <a:xfrm>
            <a:off x="5525933" y="21012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812" name="Google Shape;3812;p70"/>
          <p:cNvSpPr/>
          <p:nvPr/>
        </p:nvSpPr>
        <p:spPr>
          <a:xfrm>
            <a:off x="5916733" y="21012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813" name="Google Shape;3813;p70"/>
          <p:cNvSpPr/>
          <p:nvPr/>
        </p:nvSpPr>
        <p:spPr>
          <a:xfrm>
            <a:off x="6307533" y="21012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814" name="Google Shape;3814;p70"/>
          <p:cNvSpPr/>
          <p:nvPr/>
        </p:nvSpPr>
        <p:spPr>
          <a:xfrm>
            <a:off x="6698333" y="21012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815" name="Google Shape;3815;p70"/>
          <p:cNvSpPr/>
          <p:nvPr/>
        </p:nvSpPr>
        <p:spPr>
          <a:xfrm>
            <a:off x="7089133" y="21012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816" name="Google Shape;3816;p70"/>
          <p:cNvSpPr/>
          <p:nvPr/>
        </p:nvSpPr>
        <p:spPr>
          <a:xfrm>
            <a:off x="7479933" y="21012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817" name="Google Shape;3817;p70"/>
          <p:cNvSpPr txBox="1"/>
          <p:nvPr/>
        </p:nvSpPr>
        <p:spPr>
          <a:xfrm>
            <a:off x="7396367" y="1708617"/>
            <a:ext cx="6140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333" b="1"/>
              <a:t>B8</a:t>
            </a:r>
            <a:endParaRPr sz="1333" b="1"/>
          </a:p>
        </p:txBody>
      </p:sp>
      <p:sp>
        <p:nvSpPr>
          <p:cNvPr id="3818" name="Google Shape;3818;p70"/>
          <p:cNvSpPr txBox="1"/>
          <p:nvPr/>
        </p:nvSpPr>
        <p:spPr>
          <a:xfrm>
            <a:off x="7005567" y="1708617"/>
            <a:ext cx="6140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333" b="1"/>
              <a:t>B9</a:t>
            </a:r>
            <a:endParaRPr sz="1333" b="1"/>
          </a:p>
        </p:txBody>
      </p:sp>
      <p:sp>
        <p:nvSpPr>
          <p:cNvPr id="3819" name="Google Shape;3819;p70"/>
          <p:cNvSpPr txBox="1"/>
          <p:nvPr/>
        </p:nvSpPr>
        <p:spPr>
          <a:xfrm>
            <a:off x="6520333" y="1708617"/>
            <a:ext cx="8028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333" b="1"/>
              <a:t>B10</a:t>
            </a:r>
            <a:endParaRPr sz="1333" b="1"/>
          </a:p>
        </p:txBody>
      </p:sp>
      <p:sp>
        <p:nvSpPr>
          <p:cNvPr id="3820" name="Google Shape;3820;p70"/>
          <p:cNvSpPr txBox="1"/>
          <p:nvPr/>
        </p:nvSpPr>
        <p:spPr>
          <a:xfrm>
            <a:off x="5738767" y="1708617"/>
            <a:ext cx="8028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333" b="1"/>
              <a:t>B12</a:t>
            </a:r>
            <a:endParaRPr sz="1333" b="1"/>
          </a:p>
        </p:txBody>
      </p:sp>
      <p:sp>
        <p:nvSpPr>
          <p:cNvPr id="3821" name="Google Shape;3821;p70"/>
          <p:cNvSpPr txBox="1"/>
          <p:nvPr/>
        </p:nvSpPr>
        <p:spPr>
          <a:xfrm>
            <a:off x="6129567" y="1708617"/>
            <a:ext cx="8028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333" b="1"/>
              <a:t>B11</a:t>
            </a:r>
            <a:endParaRPr sz="1333" b="1"/>
          </a:p>
        </p:txBody>
      </p:sp>
      <p:sp>
        <p:nvSpPr>
          <p:cNvPr id="3822" name="Google Shape;3822;p70"/>
          <p:cNvSpPr txBox="1"/>
          <p:nvPr/>
        </p:nvSpPr>
        <p:spPr>
          <a:xfrm>
            <a:off x="4883967" y="1708617"/>
            <a:ext cx="9492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333" b="1"/>
              <a:t>B14</a:t>
            </a:r>
            <a:endParaRPr sz="1333" b="1"/>
          </a:p>
        </p:txBody>
      </p:sp>
      <p:sp>
        <p:nvSpPr>
          <p:cNvPr id="3823" name="Google Shape;3823;p70"/>
          <p:cNvSpPr txBox="1"/>
          <p:nvPr/>
        </p:nvSpPr>
        <p:spPr>
          <a:xfrm>
            <a:off x="4493167" y="1708617"/>
            <a:ext cx="9492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333" b="1"/>
              <a:t>B15</a:t>
            </a:r>
            <a:endParaRPr sz="1333" b="1"/>
          </a:p>
        </p:txBody>
      </p:sp>
      <p:sp>
        <p:nvSpPr>
          <p:cNvPr id="3824" name="Google Shape;3824;p70"/>
          <p:cNvSpPr txBox="1"/>
          <p:nvPr/>
        </p:nvSpPr>
        <p:spPr>
          <a:xfrm>
            <a:off x="5274767" y="1708617"/>
            <a:ext cx="9492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333" b="1"/>
              <a:t>B13</a:t>
            </a:r>
            <a:endParaRPr sz="1333" b="1"/>
          </a:p>
        </p:txBody>
      </p:sp>
      <p:sp>
        <p:nvSpPr>
          <p:cNvPr id="3825" name="Google Shape;3825;p70"/>
          <p:cNvSpPr txBox="1"/>
          <p:nvPr/>
        </p:nvSpPr>
        <p:spPr>
          <a:xfrm>
            <a:off x="9818467" y="3946418"/>
            <a:ext cx="464800" cy="38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933" b="1">
                <a:solidFill>
                  <a:srgbClr val="FFFFFF"/>
                </a:solidFill>
              </a:rPr>
              <a:t>E0</a:t>
            </a:r>
            <a:endParaRPr sz="933" b="1">
              <a:solidFill>
                <a:srgbClr val="FFFFFF"/>
              </a:solidFill>
            </a:endParaRPr>
          </a:p>
        </p:txBody>
      </p:sp>
      <p:sp>
        <p:nvSpPr>
          <p:cNvPr id="3826" name="Google Shape;3826;p70"/>
          <p:cNvSpPr txBox="1"/>
          <p:nvPr/>
        </p:nvSpPr>
        <p:spPr>
          <a:xfrm>
            <a:off x="9427667" y="3946418"/>
            <a:ext cx="464800" cy="38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933" b="1">
                <a:solidFill>
                  <a:srgbClr val="FFFFFF"/>
                </a:solidFill>
              </a:rPr>
              <a:t>E1</a:t>
            </a:r>
            <a:endParaRPr sz="933" b="1">
              <a:solidFill>
                <a:srgbClr val="FFFFFF"/>
              </a:solidFill>
            </a:endParaRPr>
          </a:p>
        </p:txBody>
      </p:sp>
      <p:sp>
        <p:nvSpPr>
          <p:cNvPr id="3827" name="Google Shape;3827;p70"/>
          <p:cNvSpPr txBox="1"/>
          <p:nvPr/>
        </p:nvSpPr>
        <p:spPr>
          <a:xfrm>
            <a:off x="9818467" y="4541518"/>
            <a:ext cx="464800" cy="38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933" b="1">
                <a:solidFill>
                  <a:srgbClr val="FFFFFF"/>
                </a:solidFill>
              </a:rPr>
              <a:t>F0</a:t>
            </a:r>
            <a:endParaRPr sz="933" b="1">
              <a:solidFill>
                <a:srgbClr val="FFFFFF"/>
              </a:solidFill>
            </a:endParaRPr>
          </a:p>
        </p:txBody>
      </p:sp>
      <p:sp>
        <p:nvSpPr>
          <p:cNvPr id="3828" name="Google Shape;3828;p70"/>
          <p:cNvSpPr txBox="1"/>
          <p:nvPr/>
        </p:nvSpPr>
        <p:spPr>
          <a:xfrm>
            <a:off x="9427667" y="4541518"/>
            <a:ext cx="464800" cy="38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933" b="1">
                <a:solidFill>
                  <a:srgbClr val="FFFFFF"/>
                </a:solidFill>
              </a:rPr>
              <a:t>F1</a:t>
            </a:r>
            <a:endParaRPr sz="933" b="1">
              <a:solidFill>
                <a:srgbClr val="FFFFFF"/>
              </a:solidFill>
            </a:endParaRPr>
          </a:p>
        </p:txBody>
      </p:sp>
      <p:sp>
        <p:nvSpPr>
          <p:cNvPr id="3829" name="Google Shape;3829;p70"/>
          <p:cNvSpPr txBox="1"/>
          <p:nvPr/>
        </p:nvSpPr>
        <p:spPr>
          <a:xfrm>
            <a:off x="9818467" y="5134818"/>
            <a:ext cx="464800" cy="38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933" b="1">
                <a:solidFill>
                  <a:srgbClr val="FFFFFF"/>
                </a:solidFill>
              </a:rPr>
              <a:t>G0</a:t>
            </a:r>
            <a:endParaRPr sz="933" b="1">
              <a:solidFill>
                <a:srgbClr val="FFFFFF"/>
              </a:solidFill>
            </a:endParaRPr>
          </a:p>
        </p:txBody>
      </p:sp>
      <p:sp>
        <p:nvSpPr>
          <p:cNvPr id="3830" name="Google Shape;3830;p70"/>
          <p:cNvSpPr txBox="1"/>
          <p:nvPr/>
        </p:nvSpPr>
        <p:spPr>
          <a:xfrm>
            <a:off x="9427667" y="5134818"/>
            <a:ext cx="464800" cy="38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933" b="1">
                <a:solidFill>
                  <a:srgbClr val="FFFFFF"/>
                </a:solidFill>
              </a:rPr>
              <a:t>G1</a:t>
            </a:r>
            <a:endParaRPr sz="933" b="1">
              <a:solidFill>
                <a:srgbClr val="FFFFFF"/>
              </a:solidFill>
            </a:endParaRPr>
          </a:p>
        </p:txBody>
      </p:sp>
      <p:sp>
        <p:nvSpPr>
          <p:cNvPr id="3831" name="Google Shape;3831;p70"/>
          <p:cNvSpPr txBox="1"/>
          <p:nvPr/>
        </p:nvSpPr>
        <p:spPr>
          <a:xfrm>
            <a:off x="9807584" y="5728118"/>
            <a:ext cx="464800" cy="38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933" b="1">
                <a:solidFill>
                  <a:srgbClr val="FFFFFF"/>
                </a:solidFill>
              </a:rPr>
              <a:t>H0</a:t>
            </a:r>
            <a:endParaRPr sz="933" b="1">
              <a:solidFill>
                <a:srgbClr val="FFFFFF"/>
              </a:solidFill>
            </a:endParaRPr>
          </a:p>
        </p:txBody>
      </p:sp>
      <p:sp>
        <p:nvSpPr>
          <p:cNvPr id="3832" name="Google Shape;3832;p70"/>
          <p:cNvSpPr txBox="1"/>
          <p:nvPr/>
        </p:nvSpPr>
        <p:spPr>
          <a:xfrm>
            <a:off x="9416784" y="5728118"/>
            <a:ext cx="464800" cy="38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933" b="1">
                <a:solidFill>
                  <a:srgbClr val="FFFFFF"/>
                </a:solidFill>
              </a:rPr>
              <a:t>H1</a:t>
            </a:r>
            <a:endParaRPr sz="933" b="1">
              <a:solidFill>
                <a:srgbClr val="FFFFFF"/>
              </a:solidFill>
            </a:endParaRPr>
          </a:p>
        </p:txBody>
      </p:sp>
      <p:sp>
        <p:nvSpPr>
          <p:cNvPr id="3833" name="Google Shape;3833;p70"/>
          <p:cNvSpPr txBox="1"/>
          <p:nvPr/>
        </p:nvSpPr>
        <p:spPr>
          <a:xfrm>
            <a:off x="10597367" y="3946418"/>
            <a:ext cx="464800" cy="38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933" b="1"/>
              <a:t>A0</a:t>
            </a:r>
            <a:endParaRPr sz="933" b="1"/>
          </a:p>
        </p:txBody>
      </p:sp>
      <p:sp>
        <p:nvSpPr>
          <p:cNvPr id="3834" name="Google Shape;3834;p70"/>
          <p:cNvSpPr txBox="1"/>
          <p:nvPr/>
        </p:nvSpPr>
        <p:spPr>
          <a:xfrm>
            <a:off x="408800" y="4266101"/>
            <a:ext cx="3006400" cy="17235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2400" b="1">
                <a:latin typeface="Ubuntu Mono"/>
                <a:ea typeface="Ubuntu Mono"/>
                <a:cs typeface="Ubuntu Mono"/>
                <a:sym typeface="Ubuntu Mono"/>
              </a:rPr>
              <a:t>MAPPING</a:t>
            </a:r>
            <a:endParaRPr sz="2400" b="1">
              <a:latin typeface="Ubuntu Mono"/>
              <a:ea typeface="Ubuntu Mono"/>
              <a:cs typeface="Ubuntu Mono"/>
              <a:sym typeface="Ubuntu Mono"/>
            </a:endParaRPr>
          </a:p>
          <a:p>
            <a:pPr algn="ctr"/>
            <a:endParaRPr sz="2400" b="1">
              <a:latin typeface="Ubuntu Mono"/>
              <a:ea typeface="Ubuntu Mono"/>
              <a:cs typeface="Ubuntu Mono"/>
              <a:sym typeface="Ubuntu Mono"/>
            </a:endParaRPr>
          </a:p>
          <a:p>
            <a:pPr algn="ctr"/>
            <a:r>
              <a:rPr lang="it" sz="2400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v0 (EW8)</a:t>
            </a:r>
            <a:endParaRPr sz="2400"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algn="ctr"/>
            <a:endParaRPr sz="2400"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3835" name="Google Shape;3835;p70"/>
          <p:cNvSpPr/>
          <p:nvPr/>
        </p:nvSpPr>
        <p:spPr>
          <a:xfrm>
            <a:off x="3187293" y="2102756"/>
            <a:ext cx="393600" cy="200000"/>
          </a:xfrm>
          <a:prstGeom prst="rect">
            <a:avLst/>
          </a:prstGeom>
          <a:solidFill>
            <a:srgbClr val="EAD1D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836" name="Google Shape;3836;p70"/>
          <p:cNvSpPr/>
          <p:nvPr/>
        </p:nvSpPr>
        <p:spPr>
          <a:xfrm>
            <a:off x="10246267" y="4545133"/>
            <a:ext cx="390800" cy="3828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837" name="Google Shape;3837;p70"/>
          <p:cNvSpPr/>
          <p:nvPr/>
        </p:nvSpPr>
        <p:spPr>
          <a:xfrm>
            <a:off x="10637067" y="4545133"/>
            <a:ext cx="390800" cy="3828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838" name="Google Shape;3838;p70"/>
          <p:cNvSpPr/>
          <p:nvPr/>
        </p:nvSpPr>
        <p:spPr>
          <a:xfrm>
            <a:off x="10246267" y="3953633"/>
            <a:ext cx="390800" cy="382800"/>
          </a:xfrm>
          <a:prstGeom prst="rect">
            <a:avLst/>
          </a:prstGeom>
          <a:solidFill>
            <a:srgbClr val="C27BA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839" name="Google Shape;3839;p70"/>
          <p:cNvSpPr/>
          <p:nvPr/>
        </p:nvSpPr>
        <p:spPr>
          <a:xfrm>
            <a:off x="10246267" y="5728133"/>
            <a:ext cx="390800" cy="382800"/>
          </a:xfrm>
          <a:prstGeom prst="rect">
            <a:avLst/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840" name="Google Shape;3840;p70"/>
          <p:cNvSpPr/>
          <p:nvPr/>
        </p:nvSpPr>
        <p:spPr>
          <a:xfrm>
            <a:off x="10637067" y="5728133"/>
            <a:ext cx="390800" cy="382800"/>
          </a:xfrm>
          <a:prstGeom prst="rect">
            <a:avLst/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841" name="Google Shape;3841;p70"/>
          <p:cNvSpPr/>
          <p:nvPr/>
        </p:nvSpPr>
        <p:spPr>
          <a:xfrm>
            <a:off x="10246267" y="5136633"/>
            <a:ext cx="390800" cy="3828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842" name="Google Shape;3842;p70"/>
          <p:cNvSpPr/>
          <p:nvPr/>
        </p:nvSpPr>
        <p:spPr>
          <a:xfrm>
            <a:off x="10637067" y="5136633"/>
            <a:ext cx="390800" cy="3828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843" name="Google Shape;3843;p70"/>
          <p:cNvSpPr txBox="1"/>
          <p:nvPr/>
        </p:nvSpPr>
        <p:spPr>
          <a:xfrm>
            <a:off x="10224500" y="3946418"/>
            <a:ext cx="464800" cy="38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933" b="1">
                <a:solidFill>
                  <a:schemeClr val="lt2"/>
                </a:solidFill>
              </a:rPr>
              <a:t>A1</a:t>
            </a:r>
            <a:endParaRPr sz="933" b="1">
              <a:solidFill>
                <a:schemeClr val="lt2"/>
              </a:solidFill>
            </a:endParaRPr>
          </a:p>
        </p:txBody>
      </p:sp>
      <p:sp>
        <p:nvSpPr>
          <p:cNvPr id="3844" name="Google Shape;3844;p70"/>
          <p:cNvSpPr txBox="1"/>
          <p:nvPr/>
        </p:nvSpPr>
        <p:spPr>
          <a:xfrm>
            <a:off x="10615300" y="4541518"/>
            <a:ext cx="464800" cy="38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933" b="1">
                <a:solidFill>
                  <a:schemeClr val="lt2"/>
                </a:solidFill>
              </a:rPr>
              <a:t>B0</a:t>
            </a:r>
            <a:endParaRPr sz="933" b="1">
              <a:solidFill>
                <a:schemeClr val="lt2"/>
              </a:solidFill>
            </a:endParaRPr>
          </a:p>
        </p:txBody>
      </p:sp>
      <p:sp>
        <p:nvSpPr>
          <p:cNvPr id="3845" name="Google Shape;3845;p70"/>
          <p:cNvSpPr txBox="1"/>
          <p:nvPr/>
        </p:nvSpPr>
        <p:spPr>
          <a:xfrm>
            <a:off x="10224500" y="4541518"/>
            <a:ext cx="464800" cy="38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933" b="1">
                <a:solidFill>
                  <a:schemeClr val="lt2"/>
                </a:solidFill>
              </a:rPr>
              <a:t>B1</a:t>
            </a:r>
            <a:endParaRPr sz="933" b="1">
              <a:solidFill>
                <a:schemeClr val="lt2"/>
              </a:solidFill>
            </a:endParaRPr>
          </a:p>
        </p:txBody>
      </p:sp>
      <p:sp>
        <p:nvSpPr>
          <p:cNvPr id="3846" name="Google Shape;3846;p70"/>
          <p:cNvSpPr txBox="1"/>
          <p:nvPr/>
        </p:nvSpPr>
        <p:spPr>
          <a:xfrm>
            <a:off x="10615300" y="5133018"/>
            <a:ext cx="464800" cy="38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933" b="1">
                <a:solidFill>
                  <a:schemeClr val="lt2"/>
                </a:solidFill>
              </a:rPr>
              <a:t>C0</a:t>
            </a:r>
            <a:endParaRPr sz="933" b="1">
              <a:solidFill>
                <a:schemeClr val="lt2"/>
              </a:solidFill>
            </a:endParaRPr>
          </a:p>
        </p:txBody>
      </p:sp>
      <p:sp>
        <p:nvSpPr>
          <p:cNvPr id="3847" name="Google Shape;3847;p70"/>
          <p:cNvSpPr txBox="1"/>
          <p:nvPr/>
        </p:nvSpPr>
        <p:spPr>
          <a:xfrm>
            <a:off x="10224500" y="5133018"/>
            <a:ext cx="464800" cy="38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933" b="1">
                <a:solidFill>
                  <a:schemeClr val="lt2"/>
                </a:solidFill>
              </a:rPr>
              <a:t>C1</a:t>
            </a:r>
            <a:endParaRPr sz="933" b="1">
              <a:solidFill>
                <a:schemeClr val="lt2"/>
              </a:solidFill>
            </a:endParaRPr>
          </a:p>
        </p:txBody>
      </p:sp>
      <p:sp>
        <p:nvSpPr>
          <p:cNvPr id="3848" name="Google Shape;3848;p70"/>
          <p:cNvSpPr txBox="1"/>
          <p:nvPr/>
        </p:nvSpPr>
        <p:spPr>
          <a:xfrm>
            <a:off x="10615300" y="5728118"/>
            <a:ext cx="464800" cy="38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933" b="1">
                <a:solidFill>
                  <a:schemeClr val="lt2"/>
                </a:solidFill>
              </a:rPr>
              <a:t>D0</a:t>
            </a:r>
            <a:endParaRPr sz="933" b="1">
              <a:solidFill>
                <a:schemeClr val="lt2"/>
              </a:solidFill>
            </a:endParaRPr>
          </a:p>
        </p:txBody>
      </p:sp>
      <p:sp>
        <p:nvSpPr>
          <p:cNvPr id="3849" name="Google Shape;3849;p70"/>
          <p:cNvSpPr txBox="1"/>
          <p:nvPr/>
        </p:nvSpPr>
        <p:spPr>
          <a:xfrm>
            <a:off x="10224500" y="5728118"/>
            <a:ext cx="464800" cy="38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933" b="1">
                <a:solidFill>
                  <a:schemeClr val="lt2"/>
                </a:solidFill>
              </a:rPr>
              <a:t>D1</a:t>
            </a:r>
            <a:endParaRPr sz="933" b="1">
              <a:solidFill>
                <a:schemeClr val="lt2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046097F-EE99-2E85-189F-B532645DFD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503" y="180326"/>
            <a:ext cx="10667548" cy="657050"/>
          </a:xfrm>
          <a:noFill/>
        </p:spPr>
        <p:txBody>
          <a:bodyPr vert="horz" lIns="0" tIns="0" rIns="0" bIns="0" rtlCol="0" anchor="ctr">
            <a:normAutofit/>
          </a:bodyPr>
          <a:lstStyle/>
          <a:p>
            <a:r>
              <a:rPr lang="en-US" sz="3800" b="0" i="0" kern="1200" spc="-106" baseline="0">
                <a:ln w="15875" cmpd="sng">
                  <a:noFill/>
                  <a:round/>
                </a:ln>
                <a:latin typeface="+mj-lt"/>
                <a:ea typeface="Roboto"/>
                <a:cs typeface="Roboto"/>
              </a:rPr>
              <a:t>Ara VRF</a:t>
            </a:r>
          </a:p>
        </p:txBody>
      </p:sp>
    </p:spTree>
    <p:extLst>
      <p:ext uri="{BB962C8B-B14F-4D97-AF65-F5344CB8AC3E}">
        <p14:creationId xmlns:p14="http://schemas.microsoft.com/office/powerpoint/2010/main" val="1766850644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5" name="Google Shape;3855;p71"/>
          <p:cNvSpPr/>
          <p:nvPr/>
        </p:nvSpPr>
        <p:spPr>
          <a:xfrm>
            <a:off x="3931367" y="3420700"/>
            <a:ext cx="7767200" cy="29664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856" name="Google Shape;3856;p71"/>
          <p:cNvSpPr txBox="1">
            <a:spLocks noGrp="1"/>
          </p:cNvSpPr>
          <p:nvPr>
            <p:ph type="sldNum" idx="12"/>
          </p:nvPr>
        </p:nvSpPr>
        <p:spPr>
          <a:xfrm>
            <a:off x="11070776" y="6308660"/>
            <a:ext cx="355600" cy="468400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/>
          <a:p>
            <a:pPr>
              <a:buClr>
                <a:srgbClr val="000000"/>
              </a:buClr>
            </a:pPr>
            <a:fld id="{00000000-1234-1234-1234-123412341234}" type="slidenum">
              <a:rPr lang="it"/>
              <a:pPr>
                <a:buClr>
                  <a:srgbClr val="000000"/>
                </a:buClr>
              </a:pPr>
              <a:t>151</a:t>
            </a:fld>
            <a:endParaRPr/>
          </a:p>
        </p:txBody>
      </p:sp>
      <p:sp>
        <p:nvSpPr>
          <p:cNvPr id="3858" name="Google Shape;3858;p71"/>
          <p:cNvSpPr/>
          <p:nvPr/>
        </p:nvSpPr>
        <p:spPr>
          <a:xfrm>
            <a:off x="4775067" y="39536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859" name="Google Shape;3859;p71"/>
          <p:cNvSpPr/>
          <p:nvPr/>
        </p:nvSpPr>
        <p:spPr>
          <a:xfrm>
            <a:off x="5165867" y="39536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860" name="Google Shape;3860;p71"/>
          <p:cNvSpPr/>
          <p:nvPr/>
        </p:nvSpPr>
        <p:spPr>
          <a:xfrm>
            <a:off x="5556667" y="39536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861" name="Google Shape;3861;p71"/>
          <p:cNvSpPr/>
          <p:nvPr/>
        </p:nvSpPr>
        <p:spPr>
          <a:xfrm>
            <a:off x="5947467" y="39536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862" name="Google Shape;3862;p71"/>
          <p:cNvSpPr/>
          <p:nvPr/>
        </p:nvSpPr>
        <p:spPr>
          <a:xfrm>
            <a:off x="7901467" y="45451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863" name="Google Shape;3863;p71"/>
          <p:cNvSpPr/>
          <p:nvPr/>
        </p:nvSpPr>
        <p:spPr>
          <a:xfrm>
            <a:off x="8292267" y="45451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864" name="Google Shape;3864;p71"/>
          <p:cNvSpPr/>
          <p:nvPr/>
        </p:nvSpPr>
        <p:spPr>
          <a:xfrm>
            <a:off x="8683067" y="45451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865" name="Google Shape;3865;p71"/>
          <p:cNvSpPr/>
          <p:nvPr/>
        </p:nvSpPr>
        <p:spPr>
          <a:xfrm>
            <a:off x="9073867" y="45451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866" name="Google Shape;3866;p71"/>
          <p:cNvSpPr/>
          <p:nvPr/>
        </p:nvSpPr>
        <p:spPr>
          <a:xfrm>
            <a:off x="9464667" y="4545133"/>
            <a:ext cx="390800" cy="382800"/>
          </a:xfrm>
          <a:prstGeom prst="rect">
            <a:avLst/>
          </a:prstGeom>
          <a:solidFill>
            <a:srgbClr val="F6B26B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867" name="Google Shape;3867;p71"/>
          <p:cNvSpPr/>
          <p:nvPr/>
        </p:nvSpPr>
        <p:spPr>
          <a:xfrm>
            <a:off x="9855467" y="4545133"/>
            <a:ext cx="390800" cy="382800"/>
          </a:xfrm>
          <a:prstGeom prst="rect">
            <a:avLst/>
          </a:prstGeom>
          <a:solidFill>
            <a:srgbClr val="F6B26B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868" name="Google Shape;3868;p71"/>
          <p:cNvSpPr/>
          <p:nvPr/>
        </p:nvSpPr>
        <p:spPr>
          <a:xfrm>
            <a:off x="6338267" y="39536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869" name="Google Shape;3869;p71"/>
          <p:cNvSpPr/>
          <p:nvPr/>
        </p:nvSpPr>
        <p:spPr>
          <a:xfrm>
            <a:off x="6729067" y="39536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870" name="Google Shape;3870;p71"/>
          <p:cNvSpPr/>
          <p:nvPr/>
        </p:nvSpPr>
        <p:spPr>
          <a:xfrm>
            <a:off x="7119867" y="39536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871" name="Google Shape;3871;p71"/>
          <p:cNvSpPr/>
          <p:nvPr/>
        </p:nvSpPr>
        <p:spPr>
          <a:xfrm>
            <a:off x="7510667" y="39536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872" name="Google Shape;3872;p71"/>
          <p:cNvSpPr/>
          <p:nvPr/>
        </p:nvSpPr>
        <p:spPr>
          <a:xfrm>
            <a:off x="7901467" y="39536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873" name="Google Shape;3873;p71"/>
          <p:cNvSpPr/>
          <p:nvPr/>
        </p:nvSpPr>
        <p:spPr>
          <a:xfrm>
            <a:off x="8292267" y="39536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874" name="Google Shape;3874;p71"/>
          <p:cNvSpPr/>
          <p:nvPr/>
        </p:nvSpPr>
        <p:spPr>
          <a:xfrm>
            <a:off x="8683067" y="39536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875" name="Google Shape;3875;p71"/>
          <p:cNvSpPr/>
          <p:nvPr/>
        </p:nvSpPr>
        <p:spPr>
          <a:xfrm>
            <a:off x="9073867" y="39536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876" name="Google Shape;3876;p71"/>
          <p:cNvSpPr/>
          <p:nvPr/>
        </p:nvSpPr>
        <p:spPr>
          <a:xfrm>
            <a:off x="9464667" y="3953633"/>
            <a:ext cx="390800" cy="382800"/>
          </a:xfrm>
          <a:prstGeom prst="rect">
            <a:avLst/>
          </a:prstGeom>
          <a:solidFill>
            <a:srgbClr val="FFD9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877" name="Google Shape;3877;p71"/>
          <p:cNvSpPr/>
          <p:nvPr/>
        </p:nvSpPr>
        <p:spPr>
          <a:xfrm>
            <a:off x="9855467" y="3953633"/>
            <a:ext cx="390800" cy="382800"/>
          </a:xfrm>
          <a:prstGeom prst="rect">
            <a:avLst/>
          </a:prstGeom>
          <a:solidFill>
            <a:srgbClr val="FFD9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878" name="Google Shape;3878;p71"/>
          <p:cNvSpPr/>
          <p:nvPr/>
        </p:nvSpPr>
        <p:spPr>
          <a:xfrm>
            <a:off x="10637067" y="3953633"/>
            <a:ext cx="390800" cy="382800"/>
          </a:xfrm>
          <a:prstGeom prst="rect">
            <a:avLst/>
          </a:prstGeom>
          <a:solidFill>
            <a:srgbClr val="EAD1D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879" name="Google Shape;3879;p71"/>
          <p:cNvSpPr/>
          <p:nvPr/>
        </p:nvSpPr>
        <p:spPr>
          <a:xfrm>
            <a:off x="4775067" y="45451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880" name="Google Shape;3880;p71"/>
          <p:cNvSpPr/>
          <p:nvPr/>
        </p:nvSpPr>
        <p:spPr>
          <a:xfrm>
            <a:off x="5165867" y="45451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881" name="Google Shape;3881;p71"/>
          <p:cNvSpPr/>
          <p:nvPr/>
        </p:nvSpPr>
        <p:spPr>
          <a:xfrm>
            <a:off x="5556667" y="45451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882" name="Google Shape;3882;p71"/>
          <p:cNvSpPr/>
          <p:nvPr/>
        </p:nvSpPr>
        <p:spPr>
          <a:xfrm>
            <a:off x="5947467" y="45451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883" name="Google Shape;3883;p71"/>
          <p:cNvSpPr/>
          <p:nvPr/>
        </p:nvSpPr>
        <p:spPr>
          <a:xfrm>
            <a:off x="6338267" y="45451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884" name="Google Shape;3884;p71"/>
          <p:cNvSpPr/>
          <p:nvPr/>
        </p:nvSpPr>
        <p:spPr>
          <a:xfrm>
            <a:off x="6729067" y="45451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885" name="Google Shape;3885;p71"/>
          <p:cNvSpPr/>
          <p:nvPr/>
        </p:nvSpPr>
        <p:spPr>
          <a:xfrm>
            <a:off x="7119867" y="45451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886" name="Google Shape;3886;p71"/>
          <p:cNvSpPr/>
          <p:nvPr/>
        </p:nvSpPr>
        <p:spPr>
          <a:xfrm>
            <a:off x="7510667" y="45451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887" name="Google Shape;3887;p71"/>
          <p:cNvSpPr/>
          <p:nvPr/>
        </p:nvSpPr>
        <p:spPr>
          <a:xfrm>
            <a:off x="4775067" y="51366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888" name="Google Shape;3888;p71"/>
          <p:cNvSpPr/>
          <p:nvPr/>
        </p:nvSpPr>
        <p:spPr>
          <a:xfrm>
            <a:off x="5165867" y="51366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889" name="Google Shape;3889;p71"/>
          <p:cNvSpPr/>
          <p:nvPr/>
        </p:nvSpPr>
        <p:spPr>
          <a:xfrm>
            <a:off x="5556667" y="51366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890" name="Google Shape;3890;p71"/>
          <p:cNvSpPr/>
          <p:nvPr/>
        </p:nvSpPr>
        <p:spPr>
          <a:xfrm>
            <a:off x="5947467" y="51366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891" name="Google Shape;3891;p71"/>
          <p:cNvSpPr/>
          <p:nvPr/>
        </p:nvSpPr>
        <p:spPr>
          <a:xfrm>
            <a:off x="7901467" y="57281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892" name="Google Shape;3892;p71"/>
          <p:cNvSpPr/>
          <p:nvPr/>
        </p:nvSpPr>
        <p:spPr>
          <a:xfrm>
            <a:off x="8292267" y="57281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893" name="Google Shape;3893;p71"/>
          <p:cNvSpPr/>
          <p:nvPr/>
        </p:nvSpPr>
        <p:spPr>
          <a:xfrm>
            <a:off x="8683067" y="57281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894" name="Google Shape;3894;p71"/>
          <p:cNvSpPr/>
          <p:nvPr/>
        </p:nvSpPr>
        <p:spPr>
          <a:xfrm>
            <a:off x="9073867" y="57281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895" name="Google Shape;3895;p71"/>
          <p:cNvSpPr/>
          <p:nvPr/>
        </p:nvSpPr>
        <p:spPr>
          <a:xfrm>
            <a:off x="9464667" y="5728133"/>
            <a:ext cx="390800" cy="382800"/>
          </a:xfrm>
          <a:prstGeom prst="rect">
            <a:avLst/>
          </a:prstGeom>
          <a:solidFill>
            <a:srgbClr val="85200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896" name="Google Shape;3896;p71"/>
          <p:cNvSpPr/>
          <p:nvPr/>
        </p:nvSpPr>
        <p:spPr>
          <a:xfrm>
            <a:off x="9855467" y="5728133"/>
            <a:ext cx="390800" cy="382800"/>
          </a:xfrm>
          <a:prstGeom prst="rect">
            <a:avLst/>
          </a:prstGeom>
          <a:solidFill>
            <a:srgbClr val="85200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897" name="Google Shape;3897;p71"/>
          <p:cNvSpPr/>
          <p:nvPr/>
        </p:nvSpPr>
        <p:spPr>
          <a:xfrm>
            <a:off x="6338267" y="51366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898" name="Google Shape;3898;p71"/>
          <p:cNvSpPr/>
          <p:nvPr/>
        </p:nvSpPr>
        <p:spPr>
          <a:xfrm>
            <a:off x="6729067" y="51366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899" name="Google Shape;3899;p71"/>
          <p:cNvSpPr/>
          <p:nvPr/>
        </p:nvSpPr>
        <p:spPr>
          <a:xfrm>
            <a:off x="7119867" y="51366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900" name="Google Shape;3900;p71"/>
          <p:cNvSpPr/>
          <p:nvPr/>
        </p:nvSpPr>
        <p:spPr>
          <a:xfrm>
            <a:off x="7510667" y="51366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901" name="Google Shape;3901;p71"/>
          <p:cNvSpPr/>
          <p:nvPr/>
        </p:nvSpPr>
        <p:spPr>
          <a:xfrm>
            <a:off x="7901467" y="51366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902" name="Google Shape;3902;p71"/>
          <p:cNvSpPr/>
          <p:nvPr/>
        </p:nvSpPr>
        <p:spPr>
          <a:xfrm>
            <a:off x="8292267" y="51366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903" name="Google Shape;3903;p71"/>
          <p:cNvSpPr/>
          <p:nvPr/>
        </p:nvSpPr>
        <p:spPr>
          <a:xfrm>
            <a:off x="8683067" y="51366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904" name="Google Shape;3904;p71"/>
          <p:cNvSpPr/>
          <p:nvPr/>
        </p:nvSpPr>
        <p:spPr>
          <a:xfrm>
            <a:off x="9073867" y="51366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905" name="Google Shape;3905;p71"/>
          <p:cNvSpPr/>
          <p:nvPr/>
        </p:nvSpPr>
        <p:spPr>
          <a:xfrm>
            <a:off x="9464667" y="5136633"/>
            <a:ext cx="390800" cy="382800"/>
          </a:xfrm>
          <a:prstGeom prst="rect">
            <a:avLst/>
          </a:prstGeom>
          <a:solidFill>
            <a:srgbClr val="CC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906" name="Google Shape;3906;p71"/>
          <p:cNvSpPr/>
          <p:nvPr/>
        </p:nvSpPr>
        <p:spPr>
          <a:xfrm>
            <a:off x="9855467" y="5136633"/>
            <a:ext cx="390800" cy="382800"/>
          </a:xfrm>
          <a:prstGeom prst="rect">
            <a:avLst/>
          </a:prstGeom>
          <a:solidFill>
            <a:srgbClr val="CC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907" name="Google Shape;3907;p71"/>
          <p:cNvSpPr/>
          <p:nvPr/>
        </p:nvSpPr>
        <p:spPr>
          <a:xfrm>
            <a:off x="4775067" y="57281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908" name="Google Shape;3908;p71"/>
          <p:cNvSpPr/>
          <p:nvPr/>
        </p:nvSpPr>
        <p:spPr>
          <a:xfrm>
            <a:off x="5165867" y="57281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909" name="Google Shape;3909;p71"/>
          <p:cNvSpPr/>
          <p:nvPr/>
        </p:nvSpPr>
        <p:spPr>
          <a:xfrm>
            <a:off x="5556667" y="57281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910" name="Google Shape;3910;p71"/>
          <p:cNvSpPr/>
          <p:nvPr/>
        </p:nvSpPr>
        <p:spPr>
          <a:xfrm>
            <a:off x="5947467" y="57281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911" name="Google Shape;3911;p71"/>
          <p:cNvSpPr/>
          <p:nvPr/>
        </p:nvSpPr>
        <p:spPr>
          <a:xfrm>
            <a:off x="6338267" y="57281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912" name="Google Shape;3912;p71"/>
          <p:cNvSpPr/>
          <p:nvPr/>
        </p:nvSpPr>
        <p:spPr>
          <a:xfrm>
            <a:off x="6729067" y="57281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913" name="Google Shape;3913;p71"/>
          <p:cNvSpPr/>
          <p:nvPr/>
        </p:nvSpPr>
        <p:spPr>
          <a:xfrm>
            <a:off x="7119867" y="57281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914" name="Google Shape;3914;p71"/>
          <p:cNvSpPr/>
          <p:nvPr/>
        </p:nvSpPr>
        <p:spPr>
          <a:xfrm>
            <a:off x="7510667" y="57281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915" name="Google Shape;3915;p71"/>
          <p:cNvSpPr txBox="1"/>
          <p:nvPr/>
        </p:nvSpPr>
        <p:spPr>
          <a:xfrm>
            <a:off x="4161067" y="3887201"/>
            <a:ext cx="6140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2400" b="1"/>
              <a:t>L0</a:t>
            </a:r>
            <a:endParaRPr sz="2400" b="1"/>
          </a:p>
        </p:txBody>
      </p:sp>
      <p:sp>
        <p:nvSpPr>
          <p:cNvPr id="3916" name="Google Shape;3916;p71"/>
          <p:cNvSpPr txBox="1"/>
          <p:nvPr/>
        </p:nvSpPr>
        <p:spPr>
          <a:xfrm>
            <a:off x="4161067" y="4478701"/>
            <a:ext cx="6140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2400" b="1"/>
              <a:t>L1</a:t>
            </a:r>
            <a:endParaRPr sz="2400" b="1"/>
          </a:p>
        </p:txBody>
      </p:sp>
      <p:sp>
        <p:nvSpPr>
          <p:cNvPr id="3917" name="Google Shape;3917;p71"/>
          <p:cNvSpPr txBox="1"/>
          <p:nvPr/>
        </p:nvSpPr>
        <p:spPr>
          <a:xfrm>
            <a:off x="4161067" y="5070201"/>
            <a:ext cx="6140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2400" b="1"/>
              <a:t>L2</a:t>
            </a:r>
            <a:endParaRPr sz="2400" b="1"/>
          </a:p>
        </p:txBody>
      </p:sp>
      <p:sp>
        <p:nvSpPr>
          <p:cNvPr id="3918" name="Google Shape;3918;p71"/>
          <p:cNvSpPr txBox="1"/>
          <p:nvPr/>
        </p:nvSpPr>
        <p:spPr>
          <a:xfrm>
            <a:off x="4161067" y="5661701"/>
            <a:ext cx="6140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2400" b="1"/>
              <a:t>L3</a:t>
            </a:r>
            <a:endParaRPr sz="2400" b="1"/>
          </a:p>
        </p:txBody>
      </p:sp>
      <p:sp>
        <p:nvSpPr>
          <p:cNvPr id="3919" name="Google Shape;3919;p71"/>
          <p:cNvSpPr txBox="1"/>
          <p:nvPr/>
        </p:nvSpPr>
        <p:spPr>
          <a:xfrm>
            <a:off x="10525467" y="3521633"/>
            <a:ext cx="6140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333" b="1"/>
              <a:t>B0</a:t>
            </a:r>
            <a:endParaRPr sz="1333" b="1"/>
          </a:p>
        </p:txBody>
      </p:sp>
      <p:sp>
        <p:nvSpPr>
          <p:cNvPr id="3920" name="Google Shape;3920;p71"/>
          <p:cNvSpPr txBox="1"/>
          <p:nvPr/>
        </p:nvSpPr>
        <p:spPr>
          <a:xfrm>
            <a:off x="10134667" y="3521633"/>
            <a:ext cx="6140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333" b="1"/>
              <a:t>B1</a:t>
            </a:r>
            <a:endParaRPr sz="1333" b="1"/>
          </a:p>
        </p:txBody>
      </p:sp>
      <p:sp>
        <p:nvSpPr>
          <p:cNvPr id="3921" name="Google Shape;3921;p71"/>
          <p:cNvSpPr txBox="1"/>
          <p:nvPr/>
        </p:nvSpPr>
        <p:spPr>
          <a:xfrm>
            <a:off x="9743867" y="3521633"/>
            <a:ext cx="6140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333" b="1"/>
              <a:t>B2</a:t>
            </a:r>
            <a:endParaRPr sz="1333" b="1"/>
          </a:p>
        </p:txBody>
      </p:sp>
      <p:sp>
        <p:nvSpPr>
          <p:cNvPr id="3922" name="Google Shape;3922;p71"/>
          <p:cNvSpPr txBox="1"/>
          <p:nvPr/>
        </p:nvSpPr>
        <p:spPr>
          <a:xfrm>
            <a:off x="9353067" y="3521633"/>
            <a:ext cx="6140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333" b="1"/>
              <a:t>B3</a:t>
            </a:r>
            <a:endParaRPr sz="1333" b="1"/>
          </a:p>
        </p:txBody>
      </p:sp>
      <p:sp>
        <p:nvSpPr>
          <p:cNvPr id="3923" name="Google Shape;3923;p71"/>
          <p:cNvSpPr txBox="1"/>
          <p:nvPr/>
        </p:nvSpPr>
        <p:spPr>
          <a:xfrm>
            <a:off x="8962267" y="3521633"/>
            <a:ext cx="6140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333" b="1"/>
              <a:t>B4</a:t>
            </a:r>
            <a:endParaRPr sz="1333" b="1"/>
          </a:p>
        </p:txBody>
      </p:sp>
      <p:sp>
        <p:nvSpPr>
          <p:cNvPr id="3924" name="Google Shape;3924;p71"/>
          <p:cNvSpPr txBox="1"/>
          <p:nvPr/>
        </p:nvSpPr>
        <p:spPr>
          <a:xfrm>
            <a:off x="8571467" y="3521633"/>
            <a:ext cx="6140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333" b="1"/>
              <a:t>B5</a:t>
            </a:r>
            <a:endParaRPr sz="1333" b="1"/>
          </a:p>
        </p:txBody>
      </p:sp>
      <p:sp>
        <p:nvSpPr>
          <p:cNvPr id="3925" name="Google Shape;3925;p71"/>
          <p:cNvSpPr txBox="1"/>
          <p:nvPr/>
        </p:nvSpPr>
        <p:spPr>
          <a:xfrm>
            <a:off x="8180667" y="3521633"/>
            <a:ext cx="6140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333" b="1"/>
              <a:t>B6</a:t>
            </a:r>
            <a:endParaRPr sz="1333" b="1"/>
          </a:p>
        </p:txBody>
      </p:sp>
      <p:sp>
        <p:nvSpPr>
          <p:cNvPr id="3926" name="Google Shape;3926;p71"/>
          <p:cNvSpPr txBox="1"/>
          <p:nvPr/>
        </p:nvSpPr>
        <p:spPr>
          <a:xfrm>
            <a:off x="7789867" y="3521633"/>
            <a:ext cx="6140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333" b="1"/>
              <a:t>B7</a:t>
            </a:r>
            <a:endParaRPr sz="1333" b="1"/>
          </a:p>
        </p:txBody>
      </p:sp>
      <p:sp>
        <p:nvSpPr>
          <p:cNvPr id="3927" name="Google Shape;3927;p71"/>
          <p:cNvSpPr txBox="1"/>
          <p:nvPr/>
        </p:nvSpPr>
        <p:spPr>
          <a:xfrm>
            <a:off x="7399067" y="3521633"/>
            <a:ext cx="6140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333" b="1"/>
              <a:t>B8</a:t>
            </a:r>
            <a:endParaRPr sz="1333" b="1"/>
          </a:p>
        </p:txBody>
      </p:sp>
      <p:sp>
        <p:nvSpPr>
          <p:cNvPr id="3928" name="Google Shape;3928;p71"/>
          <p:cNvSpPr txBox="1"/>
          <p:nvPr/>
        </p:nvSpPr>
        <p:spPr>
          <a:xfrm>
            <a:off x="7008267" y="3521633"/>
            <a:ext cx="6140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333" b="1"/>
              <a:t>B9</a:t>
            </a:r>
            <a:endParaRPr sz="1333" b="1"/>
          </a:p>
        </p:txBody>
      </p:sp>
      <p:sp>
        <p:nvSpPr>
          <p:cNvPr id="3929" name="Google Shape;3929;p71"/>
          <p:cNvSpPr txBox="1"/>
          <p:nvPr/>
        </p:nvSpPr>
        <p:spPr>
          <a:xfrm>
            <a:off x="6523033" y="3521633"/>
            <a:ext cx="8028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333" b="1"/>
              <a:t>B10</a:t>
            </a:r>
            <a:endParaRPr sz="1333" b="1"/>
          </a:p>
        </p:txBody>
      </p:sp>
      <p:sp>
        <p:nvSpPr>
          <p:cNvPr id="3930" name="Google Shape;3930;p71"/>
          <p:cNvSpPr txBox="1"/>
          <p:nvPr/>
        </p:nvSpPr>
        <p:spPr>
          <a:xfrm>
            <a:off x="6132267" y="3521633"/>
            <a:ext cx="8028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333" b="1"/>
              <a:t>B11</a:t>
            </a:r>
            <a:endParaRPr sz="1333" b="1"/>
          </a:p>
        </p:txBody>
      </p:sp>
      <p:sp>
        <p:nvSpPr>
          <p:cNvPr id="3931" name="Google Shape;3931;p71"/>
          <p:cNvSpPr txBox="1"/>
          <p:nvPr/>
        </p:nvSpPr>
        <p:spPr>
          <a:xfrm>
            <a:off x="5741467" y="3521633"/>
            <a:ext cx="8028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333" b="1"/>
              <a:t>B12</a:t>
            </a:r>
            <a:endParaRPr sz="1333" b="1"/>
          </a:p>
        </p:txBody>
      </p:sp>
      <p:sp>
        <p:nvSpPr>
          <p:cNvPr id="3932" name="Google Shape;3932;p71"/>
          <p:cNvSpPr txBox="1"/>
          <p:nvPr/>
        </p:nvSpPr>
        <p:spPr>
          <a:xfrm>
            <a:off x="5277467" y="3521633"/>
            <a:ext cx="9492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333" b="1"/>
              <a:t>B13</a:t>
            </a:r>
            <a:endParaRPr sz="1333" b="1"/>
          </a:p>
        </p:txBody>
      </p:sp>
      <p:sp>
        <p:nvSpPr>
          <p:cNvPr id="3933" name="Google Shape;3933;p71"/>
          <p:cNvSpPr txBox="1"/>
          <p:nvPr/>
        </p:nvSpPr>
        <p:spPr>
          <a:xfrm>
            <a:off x="4886667" y="3521633"/>
            <a:ext cx="9492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333" b="1"/>
              <a:t>B14</a:t>
            </a:r>
            <a:endParaRPr sz="1333" b="1"/>
          </a:p>
        </p:txBody>
      </p:sp>
      <p:sp>
        <p:nvSpPr>
          <p:cNvPr id="3934" name="Google Shape;3934;p71"/>
          <p:cNvSpPr txBox="1"/>
          <p:nvPr/>
        </p:nvSpPr>
        <p:spPr>
          <a:xfrm>
            <a:off x="4495867" y="3521633"/>
            <a:ext cx="9492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333" b="1"/>
              <a:t>B15</a:t>
            </a:r>
            <a:endParaRPr sz="1333" b="1"/>
          </a:p>
        </p:txBody>
      </p:sp>
      <p:sp>
        <p:nvSpPr>
          <p:cNvPr id="3935" name="Google Shape;3935;p71"/>
          <p:cNvSpPr txBox="1"/>
          <p:nvPr/>
        </p:nvSpPr>
        <p:spPr>
          <a:xfrm>
            <a:off x="3931367" y="2887101"/>
            <a:ext cx="3333200" cy="984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it" sz="2400">
                <a:latin typeface="Ubuntu Mono"/>
                <a:ea typeface="Ubuntu Mono"/>
                <a:cs typeface="Ubuntu Mono"/>
                <a:sym typeface="Ubuntu Mono"/>
              </a:rPr>
              <a:t>v0 (VRF, inside </a:t>
            </a:r>
            <a:r>
              <a:rPr lang="it" sz="2400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VU1.0</a:t>
            </a:r>
            <a:r>
              <a:rPr lang="it" sz="2400">
                <a:latin typeface="Ubuntu Mono"/>
                <a:ea typeface="Ubuntu Mono"/>
                <a:cs typeface="Ubuntu Mono"/>
                <a:sym typeface="Ubuntu Mono"/>
              </a:rPr>
              <a:t>)</a:t>
            </a:r>
            <a:endParaRPr sz="2400"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3936" name="Google Shape;3936;p71"/>
          <p:cNvSpPr/>
          <p:nvPr/>
        </p:nvSpPr>
        <p:spPr>
          <a:xfrm>
            <a:off x="3187293" y="2102756"/>
            <a:ext cx="393600" cy="200000"/>
          </a:xfrm>
          <a:prstGeom prst="rect">
            <a:avLst/>
          </a:prstGeom>
          <a:solidFill>
            <a:srgbClr val="EAD1D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937" name="Google Shape;3937;p71"/>
          <p:cNvSpPr txBox="1"/>
          <p:nvPr/>
        </p:nvSpPr>
        <p:spPr>
          <a:xfrm>
            <a:off x="292800" y="1257433"/>
            <a:ext cx="3122400" cy="902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609585" indent="-372524">
              <a:buClr>
                <a:schemeClr val="accent1"/>
              </a:buClr>
              <a:buSzPts val="800"/>
              <a:buFont typeface="Ubuntu Mono"/>
              <a:buChar char="■"/>
            </a:pPr>
            <a:r>
              <a:rPr lang="it" sz="1600">
                <a:latin typeface="Ubuntu Mono"/>
                <a:ea typeface="Ubuntu Mono"/>
                <a:cs typeface="Ubuntu Mono"/>
                <a:sym typeface="Ubuntu Mono"/>
              </a:rPr>
              <a:t>Vector with 1 elements</a:t>
            </a:r>
            <a:endParaRPr sz="1600">
              <a:latin typeface="Ubuntu Mono"/>
              <a:ea typeface="Ubuntu Mono"/>
              <a:cs typeface="Ubuntu Mono"/>
              <a:sym typeface="Ubuntu Mono"/>
            </a:endParaRPr>
          </a:p>
          <a:p>
            <a:pPr marL="609585" indent="-372524">
              <a:buClr>
                <a:schemeClr val="accent1"/>
              </a:buClr>
              <a:buSzPts val="800"/>
              <a:buFont typeface="Ubuntu Mono"/>
              <a:buChar char="■"/>
            </a:pPr>
            <a:r>
              <a:rPr lang="it" sz="1600">
                <a:latin typeface="Ubuntu Mono"/>
                <a:ea typeface="Ubuntu Mono"/>
                <a:cs typeface="Ubuntu Mono"/>
                <a:sym typeface="Ubuntu Mono"/>
              </a:rPr>
              <a:t>1 Byte/element</a:t>
            </a:r>
            <a:endParaRPr sz="1600">
              <a:latin typeface="Ubuntu Mono"/>
              <a:ea typeface="Ubuntu Mono"/>
              <a:cs typeface="Ubuntu Mono"/>
              <a:sym typeface="Ubuntu Mono"/>
            </a:endParaRPr>
          </a:p>
          <a:p>
            <a:endParaRPr sz="1067"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3938" name="Google Shape;3938;p71"/>
          <p:cNvSpPr/>
          <p:nvPr/>
        </p:nvSpPr>
        <p:spPr>
          <a:xfrm>
            <a:off x="741633" y="2758367"/>
            <a:ext cx="2079600" cy="1111200"/>
          </a:xfrm>
          <a:prstGeom prst="verticalScroll">
            <a:avLst>
              <a:gd name="adj" fmla="val 1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939" name="Google Shape;3939;p71"/>
          <p:cNvSpPr txBox="1"/>
          <p:nvPr/>
        </p:nvSpPr>
        <p:spPr>
          <a:xfrm>
            <a:off x="1009467" y="2916267"/>
            <a:ext cx="2185200" cy="861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it" sz="1333">
                <a:latin typeface="Ubuntu Mono"/>
                <a:ea typeface="Ubuntu Mono"/>
                <a:cs typeface="Ubuntu Mono"/>
                <a:sym typeface="Ubuntu Mono"/>
              </a:rPr>
              <a:t>…</a:t>
            </a:r>
            <a:endParaRPr sz="1333">
              <a:latin typeface="Ubuntu Mono"/>
              <a:ea typeface="Ubuntu Mono"/>
              <a:cs typeface="Ubuntu Mono"/>
              <a:sym typeface="Ubuntu Mono"/>
            </a:endParaRPr>
          </a:p>
          <a:p>
            <a:r>
              <a:rPr lang="it" sz="1333">
                <a:latin typeface="Ubuntu Mono"/>
                <a:ea typeface="Ubuntu Mono"/>
                <a:cs typeface="Ubuntu Mono"/>
                <a:sym typeface="Ubuntu Mono"/>
              </a:rPr>
              <a:t>vld v0, (Memory)</a:t>
            </a:r>
            <a:endParaRPr sz="1333">
              <a:latin typeface="Ubuntu Mono"/>
              <a:ea typeface="Ubuntu Mono"/>
              <a:cs typeface="Ubuntu Mono"/>
              <a:sym typeface="Ubuntu Mono"/>
            </a:endParaRPr>
          </a:p>
          <a:p>
            <a:r>
              <a:rPr lang="it" sz="1333">
                <a:latin typeface="Ubuntu Mono"/>
                <a:ea typeface="Ubuntu Mono"/>
                <a:cs typeface="Ubuntu Mono"/>
                <a:sym typeface="Ubuntu Mono"/>
              </a:rPr>
              <a:t>…</a:t>
            </a:r>
            <a:endParaRPr sz="1333"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3940" name="Google Shape;3940;p71"/>
          <p:cNvSpPr/>
          <p:nvPr/>
        </p:nvSpPr>
        <p:spPr>
          <a:xfrm>
            <a:off x="3931367" y="1647157"/>
            <a:ext cx="7767200" cy="11112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941" name="Google Shape;3941;p71"/>
          <p:cNvSpPr/>
          <p:nvPr/>
        </p:nvSpPr>
        <p:spPr>
          <a:xfrm>
            <a:off x="7879217" y="2101233"/>
            <a:ext cx="390800" cy="382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942" name="Google Shape;3942;p71"/>
          <p:cNvSpPr/>
          <p:nvPr/>
        </p:nvSpPr>
        <p:spPr>
          <a:xfrm>
            <a:off x="8269900" y="2101233"/>
            <a:ext cx="390800" cy="382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943" name="Google Shape;3943;p71"/>
          <p:cNvSpPr/>
          <p:nvPr/>
        </p:nvSpPr>
        <p:spPr>
          <a:xfrm>
            <a:off x="8660767" y="2101233"/>
            <a:ext cx="390800" cy="382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944" name="Google Shape;3944;p71"/>
          <p:cNvSpPr/>
          <p:nvPr/>
        </p:nvSpPr>
        <p:spPr>
          <a:xfrm>
            <a:off x="9051600" y="2097633"/>
            <a:ext cx="390800" cy="382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945" name="Google Shape;3945;p71"/>
          <p:cNvSpPr/>
          <p:nvPr/>
        </p:nvSpPr>
        <p:spPr>
          <a:xfrm>
            <a:off x="9442400" y="2097633"/>
            <a:ext cx="390800" cy="382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946" name="Google Shape;3946;p71"/>
          <p:cNvSpPr/>
          <p:nvPr/>
        </p:nvSpPr>
        <p:spPr>
          <a:xfrm>
            <a:off x="9833333" y="2099433"/>
            <a:ext cx="390800" cy="382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947" name="Google Shape;3947;p71"/>
          <p:cNvSpPr/>
          <p:nvPr/>
        </p:nvSpPr>
        <p:spPr>
          <a:xfrm>
            <a:off x="10224267" y="2099433"/>
            <a:ext cx="390800" cy="382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948" name="Google Shape;3948;p71"/>
          <p:cNvSpPr/>
          <p:nvPr/>
        </p:nvSpPr>
        <p:spPr>
          <a:xfrm>
            <a:off x="10615300" y="2099433"/>
            <a:ext cx="390800" cy="382800"/>
          </a:xfrm>
          <a:prstGeom prst="rect">
            <a:avLst/>
          </a:prstGeom>
          <a:solidFill>
            <a:srgbClr val="EAD1D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333"/>
          </a:p>
        </p:txBody>
      </p:sp>
      <p:sp>
        <p:nvSpPr>
          <p:cNvPr id="3949" name="Google Shape;3949;p71"/>
          <p:cNvSpPr txBox="1"/>
          <p:nvPr/>
        </p:nvSpPr>
        <p:spPr>
          <a:xfrm>
            <a:off x="10578300" y="2095818"/>
            <a:ext cx="464800" cy="38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933" b="1"/>
              <a:t>A0</a:t>
            </a:r>
            <a:endParaRPr sz="933" b="1"/>
          </a:p>
        </p:txBody>
      </p:sp>
      <p:sp>
        <p:nvSpPr>
          <p:cNvPr id="3950" name="Google Shape;3950;p71"/>
          <p:cNvSpPr txBox="1"/>
          <p:nvPr/>
        </p:nvSpPr>
        <p:spPr>
          <a:xfrm>
            <a:off x="10522767" y="1708617"/>
            <a:ext cx="6140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333" b="1"/>
              <a:t>B0</a:t>
            </a:r>
            <a:endParaRPr sz="1333" b="1"/>
          </a:p>
        </p:txBody>
      </p:sp>
      <p:sp>
        <p:nvSpPr>
          <p:cNvPr id="3951" name="Google Shape;3951;p71"/>
          <p:cNvSpPr txBox="1"/>
          <p:nvPr/>
        </p:nvSpPr>
        <p:spPr>
          <a:xfrm>
            <a:off x="10131967" y="1708617"/>
            <a:ext cx="6140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333" b="1"/>
              <a:t>B1</a:t>
            </a:r>
            <a:endParaRPr sz="1333" b="1"/>
          </a:p>
        </p:txBody>
      </p:sp>
      <p:sp>
        <p:nvSpPr>
          <p:cNvPr id="3952" name="Google Shape;3952;p71"/>
          <p:cNvSpPr txBox="1"/>
          <p:nvPr/>
        </p:nvSpPr>
        <p:spPr>
          <a:xfrm>
            <a:off x="9741167" y="1708617"/>
            <a:ext cx="6140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333" b="1"/>
              <a:t>B2</a:t>
            </a:r>
            <a:endParaRPr sz="1333" b="1"/>
          </a:p>
        </p:txBody>
      </p:sp>
      <p:sp>
        <p:nvSpPr>
          <p:cNvPr id="3953" name="Google Shape;3953;p71"/>
          <p:cNvSpPr txBox="1"/>
          <p:nvPr/>
        </p:nvSpPr>
        <p:spPr>
          <a:xfrm>
            <a:off x="9350367" y="1708617"/>
            <a:ext cx="6140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333" b="1"/>
              <a:t>B3</a:t>
            </a:r>
            <a:endParaRPr sz="1333" b="1"/>
          </a:p>
        </p:txBody>
      </p:sp>
      <p:sp>
        <p:nvSpPr>
          <p:cNvPr id="3954" name="Google Shape;3954;p71"/>
          <p:cNvSpPr txBox="1"/>
          <p:nvPr/>
        </p:nvSpPr>
        <p:spPr>
          <a:xfrm>
            <a:off x="8959567" y="1708617"/>
            <a:ext cx="6140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333" b="1"/>
              <a:t>B4</a:t>
            </a:r>
            <a:endParaRPr sz="1333" b="1"/>
          </a:p>
        </p:txBody>
      </p:sp>
      <p:sp>
        <p:nvSpPr>
          <p:cNvPr id="3955" name="Google Shape;3955;p71"/>
          <p:cNvSpPr txBox="1"/>
          <p:nvPr/>
        </p:nvSpPr>
        <p:spPr>
          <a:xfrm>
            <a:off x="8568767" y="1708617"/>
            <a:ext cx="6140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333" b="1"/>
              <a:t>B5</a:t>
            </a:r>
            <a:endParaRPr sz="1333" b="1"/>
          </a:p>
        </p:txBody>
      </p:sp>
      <p:sp>
        <p:nvSpPr>
          <p:cNvPr id="3956" name="Google Shape;3956;p71"/>
          <p:cNvSpPr txBox="1"/>
          <p:nvPr/>
        </p:nvSpPr>
        <p:spPr>
          <a:xfrm>
            <a:off x="8177967" y="1708617"/>
            <a:ext cx="6140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333" b="1"/>
              <a:t>B6</a:t>
            </a:r>
            <a:endParaRPr sz="1333" b="1"/>
          </a:p>
        </p:txBody>
      </p:sp>
      <p:sp>
        <p:nvSpPr>
          <p:cNvPr id="3957" name="Google Shape;3957;p71"/>
          <p:cNvSpPr txBox="1"/>
          <p:nvPr/>
        </p:nvSpPr>
        <p:spPr>
          <a:xfrm>
            <a:off x="7787167" y="1708617"/>
            <a:ext cx="6140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333" b="1"/>
              <a:t>B7</a:t>
            </a:r>
            <a:endParaRPr sz="1333" b="1"/>
          </a:p>
        </p:txBody>
      </p:sp>
      <p:sp>
        <p:nvSpPr>
          <p:cNvPr id="3958" name="Google Shape;3958;p71"/>
          <p:cNvSpPr txBox="1"/>
          <p:nvPr/>
        </p:nvSpPr>
        <p:spPr>
          <a:xfrm>
            <a:off x="3931367" y="1113567"/>
            <a:ext cx="2738800" cy="984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it" sz="2400">
                <a:latin typeface="Ubuntu Mono"/>
                <a:ea typeface="Ubuntu Mono"/>
                <a:cs typeface="Ubuntu Mono"/>
                <a:sym typeface="Ubuntu Mono"/>
              </a:rPr>
              <a:t>Memory (outside Ara)</a:t>
            </a:r>
            <a:endParaRPr sz="2400"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3959" name="Google Shape;3959;p71"/>
          <p:cNvSpPr/>
          <p:nvPr/>
        </p:nvSpPr>
        <p:spPr>
          <a:xfrm>
            <a:off x="4744333" y="21012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960" name="Google Shape;3960;p71"/>
          <p:cNvSpPr/>
          <p:nvPr/>
        </p:nvSpPr>
        <p:spPr>
          <a:xfrm>
            <a:off x="5135133" y="21012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961" name="Google Shape;3961;p71"/>
          <p:cNvSpPr/>
          <p:nvPr/>
        </p:nvSpPr>
        <p:spPr>
          <a:xfrm>
            <a:off x="5525933" y="21012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962" name="Google Shape;3962;p71"/>
          <p:cNvSpPr/>
          <p:nvPr/>
        </p:nvSpPr>
        <p:spPr>
          <a:xfrm>
            <a:off x="5916733" y="21012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963" name="Google Shape;3963;p71"/>
          <p:cNvSpPr/>
          <p:nvPr/>
        </p:nvSpPr>
        <p:spPr>
          <a:xfrm>
            <a:off x="6307533" y="21012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964" name="Google Shape;3964;p71"/>
          <p:cNvSpPr/>
          <p:nvPr/>
        </p:nvSpPr>
        <p:spPr>
          <a:xfrm>
            <a:off x="6698333" y="21012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965" name="Google Shape;3965;p71"/>
          <p:cNvSpPr/>
          <p:nvPr/>
        </p:nvSpPr>
        <p:spPr>
          <a:xfrm>
            <a:off x="7089133" y="21012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966" name="Google Shape;3966;p71"/>
          <p:cNvSpPr/>
          <p:nvPr/>
        </p:nvSpPr>
        <p:spPr>
          <a:xfrm>
            <a:off x="7479933" y="21012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967" name="Google Shape;3967;p71"/>
          <p:cNvSpPr txBox="1"/>
          <p:nvPr/>
        </p:nvSpPr>
        <p:spPr>
          <a:xfrm>
            <a:off x="7396367" y="1708617"/>
            <a:ext cx="6140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333" b="1"/>
              <a:t>B8</a:t>
            </a:r>
            <a:endParaRPr sz="1333" b="1"/>
          </a:p>
        </p:txBody>
      </p:sp>
      <p:sp>
        <p:nvSpPr>
          <p:cNvPr id="3968" name="Google Shape;3968;p71"/>
          <p:cNvSpPr txBox="1"/>
          <p:nvPr/>
        </p:nvSpPr>
        <p:spPr>
          <a:xfrm>
            <a:off x="7005567" y="1708617"/>
            <a:ext cx="6140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333" b="1"/>
              <a:t>B9</a:t>
            </a:r>
            <a:endParaRPr sz="1333" b="1"/>
          </a:p>
        </p:txBody>
      </p:sp>
      <p:sp>
        <p:nvSpPr>
          <p:cNvPr id="3969" name="Google Shape;3969;p71"/>
          <p:cNvSpPr txBox="1"/>
          <p:nvPr/>
        </p:nvSpPr>
        <p:spPr>
          <a:xfrm>
            <a:off x="6520333" y="1708617"/>
            <a:ext cx="8028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333" b="1"/>
              <a:t>B10</a:t>
            </a:r>
            <a:endParaRPr sz="1333" b="1"/>
          </a:p>
        </p:txBody>
      </p:sp>
      <p:sp>
        <p:nvSpPr>
          <p:cNvPr id="3970" name="Google Shape;3970;p71"/>
          <p:cNvSpPr txBox="1"/>
          <p:nvPr/>
        </p:nvSpPr>
        <p:spPr>
          <a:xfrm>
            <a:off x="5738767" y="1708617"/>
            <a:ext cx="8028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333" b="1"/>
              <a:t>B12</a:t>
            </a:r>
            <a:endParaRPr sz="1333" b="1"/>
          </a:p>
        </p:txBody>
      </p:sp>
      <p:sp>
        <p:nvSpPr>
          <p:cNvPr id="3971" name="Google Shape;3971;p71"/>
          <p:cNvSpPr txBox="1"/>
          <p:nvPr/>
        </p:nvSpPr>
        <p:spPr>
          <a:xfrm>
            <a:off x="6129567" y="1708617"/>
            <a:ext cx="8028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333" b="1"/>
              <a:t>B11</a:t>
            </a:r>
            <a:endParaRPr sz="1333" b="1"/>
          </a:p>
        </p:txBody>
      </p:sp>
      <p:sp>
        <p:nvSpPr>
          <p:cNvPr id="3972" name="Google Shape;3972;p71"/>
          <p:cNvSpPr txBox="1"/>
          <p:nvPr/>
        </p:nvSpPr>
        <p:spPr>
          <a:xfrm>
            <a:off x="4883967" y="1708617"/>
            <a:ext cx="9492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333" b="1"/>
              <a:t>B14</a:t>
            </a:r>
            <a:endParaRPr sz="1333" b="1"/>
          </a:p>
        </p:txBody>
      </p:sp>
      <p:sp>
        <p:nvSpPr>
          <p:cNvPr id="3973" name="Google Shape;3973;p71"/>
          <p:cNvSpPr txBox="1"/>
          <p:nvPr/>
        </p:nvSpPr>
        <p:spPr>
          <a:xfrm>
            <a:off x="4493167" y="1708617"/>
            <a:ext cx="9492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333" b="1"/>
              <a:t>B15</a:t>
            </a:r>
            <a:endParaRPr sz="1333" b="1"/>
          </a:p>
        </p:txBody>
      </p:sp>
      <p:sp>
        <p:nvSpPr>
          <p:cNvPr id="3974" name="Google Shape;3974;p71"/>
          <p:cNvSpPr txBox="1"/>
          <p:nvPr/>
        </p:nvSpPr>
        <p:spPr>
          <a:xfrm>
            <a:off x="5274767" y="1708617"/>
            <a:ext cx="9492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333" b="1"/>
              <a:t>B13</a:t>
            </a:r>
            <a:endParaRPr sz="1333" b="1"/>
          </a:p>
        </p:txBody>
      </p:sp>
      <p:sp>
        <p:nvSpPr>
          <p:cNvPr id="3975" name="Google Shape;3975;p71"/>
          <p:cNvSpPr txBox="1"/>
          <p:nvPr/>
        </p:nvSpPr>
        <p:spPr>
          <a:xfrm>
            <a:off x="9818467" y="3946418"/>
            <a:ext cx="464800" cy="38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933" b="1">
                <a:solidFill>
                  <a:srgbClr val="FFFFFF"/>
                </a:solidFill>
              </a:rPr>
              <a:t>E0</a:t>
            </a:r>
            <a:endParaRPr sz="933" b="1">
              <a:solidFill>
                <a:srgbClr val="FFFFFF"/>
              </a:solidFill>
            </a:endParaRPr>
          </a:p>
        </p:txBody>
      </p:sp>
      <p:sp>
        <p:nvSpPr>
          <p:cNvPr id="3976" name="Google Shape;3976;p71"/>
          <p:cNvSpPr txBox="1"/>
          <p:nvPr/>
        </p:nvSpPr>
        <p:spPr>
          <a:xfrm>
            <a:off x="9427667" y="3946418"/>
            <a:ext cx="464800" cy="38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933" b="1">
                <a:solidFill>
                  <a:srgbClr val="FFFFFF"/>
                </a:solidFill>
              </a:rPr>
              <a:t>E1</a:t>
            </a:r>
            <a:endParaRPr sz="933" b="1">
              <a:solidFill>
                <a:srgbClr val="FFFFFF"/>
              </a:solidFill>
            </a:endParaRPr>
          </a:p>
        </p:txBody>
      </p:sp>
      <p:sp>
        <p:nvSpPr>
          <p:cNvPr id="3977" name="Google Shape;3977;p71"/>
          <p:cNvSpPr txBox="1"/>
          <p:nvPr/>
        </p:nvSpPr>
        <p:spPr>
          <a:xfrm>
            <a:off x="9818467" y="4541518"/>
            <a:ext cx="464800" cy="38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933" b="1">
                <a:solidFill>
                  <a:srgbClr val="FFFFFF"/>
                </a:solidFill>
              </a:rPr>
              <a:t>F0</a:t>
            </a:r>
            <a:endParaRPr sz="933" b="1">
              <a:solidFill>
                <a:srgbClr val="FFFFFF"/>
              </a:solidFill>
            </a:endParaRPr>
          </a:p>
        </p:txBody>
      </p:sp>
      <p:sp>
        <p:nvSpPr>
          <p:cNvPr id="3978" name="Google Shape;3978;p71"/>
          <p:cNvSpPr txBox="1"/>
          <p:nvPr/>
        </p:nvSpPr>
        <p:spPr>
          <a:xfrm>
            <a:off x="9427667" y="4541518"/>
            <a:ext cx="464800" cy="38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933" b="1">
                <a:solidFill>
                  <a:srgbClr val="FFFFFF"/>
                </a:solidFill>
              </a:rPr>
              <a:t>F1</a:t>
            </a:r>
            <a:endParaRPr sz="933" b="1">
              <a:solidFill>
                <a:srgbClr val="FFFFFF"/>
              </a:solidFill>
            </a:endParaRPr>
          </a:p>
        </p:txBody>
      </p:sp>
      <p:sp>
        <p:nvSpPr>
          <p:cNvPr id="3979" name="Google Shape;3979;p71"/>
          <p:cNvSpPr txBox="1"/>
          <p:nvPr/>
        </p:nvSpPr>
        <p:spPr>
          <a:xfrm>
            <a:off x="9818467" y="5134818"/>
            <a:ext cx="464800" cy="38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933" b="1">
                <a:solidFill>
                  <a:srgbClr val="FFFFFF"/>
                </a:solidFill>
              </a:rPr>
              <a:t>G0</a:t>
            </a:r>
            <a:endParaRPr sz="933" b="1">
              <a:solidFill>
                <a:srgbClr val="FFFFFF"/>
              </a:solidFill>
            </a:endParaRPr>
          </a:p>
        </p:txBody>
      </p:sp>
      <p:sp>
        <p:nvSpPr>
          <p:cNvPr id="3980" name="Google Shape;3980;p71"/>
          <p:cNvSpPr txBox="1"/>
          <p:nvPr/>
        </p:nvSpPr>
        <p:spPr>
          <a:xfrm>
            <a:off x="9427667" y="5134818"/>
            <a:ext cx="464800" cy="38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933" b="1">
                <a:solidFill>
                  <a:srgbClr val="FFFFFF"/>
                </a:solidFill>
              </a:rPr>
              <a:t>G1</a:t>
            </a:r>
            <a:endParaRPr sz="933" b="1">
              <a:solidFill>
                <a:srgbClr val="FFFFFF"/>
              </a:solidFill>
            </a:endParaRPr>
          </a:p>
        </p:txBody>
      </p:sp>
      <p:sp>
        <p:nvSpPr>
          <p:cNvPr id="3981" name="Google Shape;3981;p71"/>
          <p:cNvSpPr txBox="1"/>
          <p:nvPr/>
        </p:nvSpPr>
        <p:spPr>
          <a:xfrm>
            <a:off x="9807584" y="5728118"/>
            <a:ext cx="464800" cy="38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933" b="1">
                <a:solidFill>
                  <a:srgbClr val="FFFFFF"/>
                </a:solidFill>
              </a:rPr>
              <a:t>H0</a:t>
            </a:r>
            <a:endParaRPr sz="933" b="1">
              <a:solidFill>
                <a:srgbClr val="FFFFFF"/>
              </a:solidFill>
            </a:endParaRPr>
          </a:p>
        </p:txBody>
      </p:sp>
      <p:sp>
        <p:nvSpPr>
          <p:cNvPr id="3982" name="Google Shape;3982;p71"/>
          <p:cNvSpPr txBox="1"/>
          <p:nvPr/>
        </p:nvSpPr>
        <p:spPr>
          <a:xfrm>
            <a:off x="9416784" y="5728118"/>
            <a:ext cx="464800" cy="38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933" b="1">
                <a:solidFill>
                  <a:srgbClr val="FFFFFF"/>
                </a:solidFill>
              </a:rPr>
              <a:t>H1</a:t>
            </a:r>
            <a:endParaRPr sz="933" b="1">
              <a:solidFill>
                <a:srgbClr val="FFFFFF"/>
              </a:solidFill>
            </a:endParaRPr>
          </a:p>
        </p:txBody>
      </p:sp>
      <p:sp>
        <p:nvSpPr>
          <p:cNvPr id="3983" name="Google Shape;3983;p71"/>
          <p:cNvSpPr txBox="1"/>
          <p:nvPr/>
        </p:nvSpPr>
        <p:spPr>
          <a:xfrm>
            <a:off x="10597367" y="3946418"/>
            <a:ext cx="464800" cy="38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933" b="1"/>
              <a:t>A0</a:t>
            </a:r>
            <a:endParaRPr sz="933" b="1"/>
          </a:p>
        </p:txBody>
      </p:sp>
      <p:sp>
        <p:nvSpPr>
          <p:cNvPr id="3984" name="Google Shape;3984;p71"/>
          <p:cNvSpPr txBox="1"/>
          <p:nvPr/>
        </p:nvSpPr>
        <p:spPr>
          <a:xfrm>
            <a:off x="408800" y="4266101"/>
            <a:ext cx="3006400" cy="17235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2400" b="1">
                <a:latin typeface="Ubuntu Mono"/>
                <a:ea typeface="Ubuntu Mono"/>
                <a:cs typeface="Ubuntu Mono"/>
                <a:sym typeface="Ubuntu Mono"/>
              </a:rPr>
              <a:t>MAPPING</a:t>
            </a:r>
            <a:endParaRPr sz="2400" b="1">
              <a:latin typeface="Ubuntu Mono"/>
              <a:ea typeface="Ubuntu Mono"/>
              <a:cs typeface="Ubuntu Mono"/>
              <a:sym typeface="Ubuntu Mono"/>
            </a:endParaRPr>
          </a:p>
          <a:p>
            <a:pPr algn="ctr"/>
            <a:endParaRPr sz="2400" b="1">
              <a:latin typeface="Ubuntu Mono"/>
              <a:ea typeface="Ubuntu Mono"/>
              <a:cs typeface="Ubuntu Mono"/>
              <a:sym typeface="Ubuntu Mono"/>
            </a:endParaRPr>
          </a:p>
          <a:p>
            <a:pPr algn="ctr"/>
            <a:r>
              <a:rPr lang="it" sz="2400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v0 (EW8)</a:t>
            </a:r>
            <a:endParaRPr sz="2400"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algn="ctr"/>
            <a:endParaRPr sz="2400"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3985" name="Google Shape;3985;p71"/>
          <p:cNvSpPr txBox="1"/>
          <p:nvPr/>
        </p:nvSpPr>
        <p:spPr>
          <a:xfrm>
            <a:off x="3375717" y="5433845"/>
            <a:ext cx="6750400" cy="1354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it" sz="2400" b="1">
                <a:solidFill>
                  <a:srgbClr val="FF0000"/>
                </a:solidFill>
              </a:rPr>
              <a:t>Tail elements get CORRUPTED</a:t>
            </a:r>
            <a:endParaRPr sz="2400" b="1">
              <a:solidFill>
                <a:srgbClr val="FF0000"/>
              </a:solidFill>
            </a:endParaRPr>
          </a:p>
          <a:p>
            <a:r>
              <a:rPr lang="it" sz="2400" b="1">
                <a:solidFill>
                  <a:srgbClr val="FF0000"/>
                </a:solidFill>
              </a:rPr>
              <a:t>They were shuffled as EW16, but we lost that information</a:t>
            </a:r>
            <a:endParaRPr sz="2400" b="1">
              <a:solidFill>
                <a:srgbClr val="FF0000"/>
              </a:solidFill>
            </a:endParaRPr>
          </a:p>
        </p:txBody>
      </p:sp>
      <p:cxnSp>
        <p:nvCxnSpPr>
          <p:cNvPr id="3986" name="Google Shape;3986;p71"/>
          <p:cNvCxnSpPr>
            <a:cxnSpLocks/>
          </p:cNvCxnSpPr>
          <p:nvPr/>
        </p:nvCxnSpPr>
        <p:spPr>
          <a:xfrm flipH="1" flipV="1">
            <a:off x="2649466" y="5432246"/>
            <a:ext cx="666176" cy="253468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3987" name="Google Shape;3987;p71"/>
          <p:cNvSpPr/>
          <p:nvPr/>
        </p:nvSpPr>
        <p:spPr>
          <a:xfrm>
            <a:off x="10246267" y="4545133"/>
            <a:ext cx="390800" cy="3828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988" name="Google Shape;3988;p71"/>
          <p:cNvSpPr/>
          <p:nvPr/>
        </p:nvSpPr>
        <p:spPr>
          <a:xfrm>
            <a:off x="10637067" y="4545133"/>
            <a:ext cx="390800" cy="3828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989" name="Google Shape;3989;p71"/>
          <p:cNvSpPr/>
          <p:nvPr/>
        </p:nvSpPr>
        <p:spPr>
          <a:xfrm>
            <a:off x="10246267" y="3953633"/>
            <a:ext cx="390800" cy="382800"/>
          </a:xfrm>
          <a:prstGeom prst="rect">
            <a:avLst/>
          </a:prstGeom>
          <a:solidFill>
            <a:srgbClr val="C27BA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990" name="Google Shape;3990;p71"/>
          <p:cNvSpPr/>
          <p:nvPr/>
        </p:nvSpPr>
        <p:spPr>
          <a:xfrm>
            <a:off x="10246267" y="5728133"/>
            <a:ext cx="390800" cy="382800"/>
          </a:xfrm>
          <a:prstGeom prst="rect">
            <a:avLst/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991" name="Google Shape;3991;p71"/>
          <p:cNvSpPr/>
          <p:nvPr/>
        </p:nvSpPr>
        <p:spPr>
          <a:xfrm>
            <a:off x="10637067" y="5728133"/>
            <a:ext cx="390800" cy="382800"/>
          </a:xfrm>
          <a:prstGeom prst="rect">
            <a:avLst/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992" name="Google Shape;3992;p71"/>
          <p:cNvSpPr/>
          <p:nvPr/>
        </p:nvSpPr>
        <p:spPr>
          <a:xfrm>
            <a:off x="10246267" y="5136633"/>
            <a:ext cx="390800" cy="3828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993" name="Google Shape;3993;p71"/>
          <p:cNvSpPr/>
          <p:nvPr/>
        </p:nvSpPr>
        <p:spPr>
          <a:xfrm>
            <a:off x="10637067" y="5136633"/>
            <a:ext cx="390800" cy="3828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994" name="Google Shape;3994;p71"/>
          <p:cNvSpPr/>
          <p:nvPr/>
        </p:nvSpPr>
        <p:spPr>
          <a:xfrm>
            <a:off x="9425767" y="3875567"/>
            <a:ext cx="857600" cy="23196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995" name="Google Shape;3995;p71"/>
          <p:cNvSpPr txBox="1"/>
          <p:nvPr/>
        </p:nvSpPr>
        <p:spPr>
          <a:xfrm>
            <a:off x="10224500" y="3946418"/>
            <a:ext cx="464800" cy="38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933" b="1">
                <a:solidFill>
                  <a:schemeClr val="lt2"/>
                </a:solidFill>
              </a:rPr>
              <a:t>A1</a:t>
            </a:r>
            <a:endParaRPr sz="933" b="1">
              <a:solidFill>
                <a:schemeClr val="lt2"/>
              </a:solidFill>
            </a:endParaRPr>
          </a:p>
        </p:txBody>
      </p:sp>
      <p:sp>
        <p:nvSpPr>
          <p:cNvPr id="3996" name="Google Shape;3996;p71"/>
          <p:cNvSpPr txBox="1"/>
          <p:nvPr/>
        </p:nvSpPr>
        <p:spPr>
          <a:xfrm>
            <a:off x="10615300" y="4541518"/>
            <a:ext cx="464800" cy="38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933" b="1">
                <a:solidFill>
                  <a:schemeClr val="lt2"/>
                </a:solidFill>
              </a:rPr>
              <a:t>B0</a:t>
            </a:r>
            <a:endParaRPr sz="933" b="1">
              <a:solidFill>
                <a:schemeClr val="lt2"/>
              </a:solidFill>
            </a:endParaRPr>
          </a:p>
        </p:txBody>
      </p:sp>
      <p:sp>
        <p:nvSpPr>
          <p:cNvPr id="3997" name="Google Shape;3997;p71"/>
          <p:cNvSpPr txBox="1"/>
          <p:nvPr/>
        </p:nvSpPr>
        <p:spPr>
          <a:xfrm>
            <a:off x="10224500" y="4541518"/>
            <a:ext cx="464800" cy="38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933" b="1">
                <a:solidFill>
                  <a:schemeClr val="lt2"/>
                </a:solidFill>
              </a:rPr>
              <a:t>B1</a:t>
            </a:r>
            <a:endParaRPr sz="933" b="1">
              <a:solidFill>
                <a:schemeClr val="lt2"/>
              </a:solidFill>
            </a:endParaRPr>
          </a:p>
        </p:txBody>
      </p:sp>
      <p:sp>
        <p:nvSpPr>
          <p:cNvPr id="3998" name="Google Shape;3998;p71"/>
          <p:cNvSpPr txBox="1"/>
          <p:nvPr/>
        </p:nvSpPr>
        <p:spPr>
          <a:xfrm>
            <a:off x="10615300" y="5133018"/>
            <a:ext cx="464800" cy="38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933" b="1">
                <a:solidFill>
                  <a:schemeClr val="lt2"/>
                </a:solidFill>
              </a:rPr>
              <a:t>C0</a:t>
            </a:r>
            <a:endParaRPr sz="933" b="1">
              <a:solidFill>
                <a:schemeClr val="lt2"/>
              </a:solidFill>
            </a:endParaRPr>
          </a:p>
        </p:txBody>
      </p:sp>
      <p:sp>
        <p:nvSpPr>
          <p:cNvPr id="3999" name="Google Shape;3999;p71"/>
          <p:cNvSpPr txBox="1"/>
          <p:nvPr/>
        </p:nvSpPr>
        <p:spPr>
          <a:xfrm>
            <a:off x="10224500" y="5133018"/>
            <a:ext cx="464800" cy="38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933" b="1">
                <a:solidFill>
                  <a:schemeClr val="lt2"/>
                </a:solidFill>
              </a:rPr>
              <a:t>C1</a:t>
            </a:r>
            <a:endParaRPr sz="933" b="1">
              <a:solidFill>
                <a:schemeClr val="lt2"/>
              </a:solidFill>
            </a:endParaRPr>
          </a:p>
        </p:txBody>
      </p:sp>
      <p:sp>
        <p:nvSpPr>
          <p:cNvPr id="4000" name="Google Shape;4000;p71"/>
          <p:cNvSpPr txBox="1"/>
          <p:nvPr/>
        </p:nvSpPr>
        <p:spPr>
          <a:xfrm>
            <a:off x="10615300" y="5728118"/>
            <a:ext cx="464800" cy="38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933" b="1">
                <a:solidFill>
                  <a:schemeClr val="lt2"/>
                </a:solidFill>
              </a:rPr>
              <a:t>D0</a:t>
            </a:r>
            <a:endParaRPr sz="933" b="1">
              <a:solidFill>
                <a:schemeClr val="lt2"/>
              </a:solidFill>
            </a:endParaRPr>
          </a:p>
        </p:txBody>
      </p:sp>
      <p:sp>
        <p:nvSpPr>
          <p:cNvPr id="4001" name="Google Shape;4001;p71"/>
          <p:cNvSpPr txBox="1"/>
          <p:nvPr/>
        </p:nvSpPr>
        <p:spPr>
          <a:xfrm>
            <a:off x="10224500" y="5728118"/>
            <a:ext cx="464800" cy="38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933" b="1">
                <a:solidFill>
                  <a:schemeClr val="lt2"/>
                </a:solidFill>
              </a:rPr>
              <a:t>D1</a:t>
            </a:r>
            <a:endParaRPr sz="933" b="1">
              <a:solidFill>
                <a:schemeClr val="lt2"/>
              </a:solidFill>
            </a:endParaRPr>
          </a:p>
        </p:txBody>
      </p:sp>
      <p:sp>
        <p:nvSpPr>
          <p:cNvPr id="4002" name="Google Shape;4002;p71"/>
          <p:cNvSpPr/>
          <p:nvPr/>
        </p:nvSpPr>
        <p:spPr>
          <a:xfrm>
            <a:off x="10246267" y="4478700"/>
            <a:ext cx="857600" cy="17164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326560F-2294-D654-992F-FEE9CFA00E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503" y="180326"/>
            <a:ext cx="10667548" cy="657050"/>
          </a:xfrm>
          <a:noFill/>
        </p:spPr>
        <p:txBody>
          <a:bodyPr vert="horz" lIns="0" tIns="0" rIns="0" bIns="0" rtlCol="0" anchor="ctr">
            <a:normAutofit/>
          </a:bodyPr>
          <a:lstStyle/>
          <a:p>
            <a:r>
              <a:rPr lang="en-US" sz="3800" b="0" i="0" kern="1200" spc="-106" baseline="0">
                <a:ln w="15875" cmpd="sng">
                  <a:noFill/>
                  <a:round/>
                </a:ln>
                <a:latin typeface="+mj-lt"/>
                <a:ea typeface="Roboto"/>
                <a:cs typeface="Roboto"/>
              </a:rPr>
              <a:t>Ara VRF</a:t>
            </a:r>
          </a:p>
        </p:txBody>
      </p:sp>
    </p:spTree>
    <p:extLst>
      <p:ext uri="{BB962C8B-B14F-4D97-AF65-F5344CB8AC3E}">
        <p14:creationId xmlns:p14="http://schemas.microsoft.com/office/powerpoint/2010/main" val="2197801542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8" name="Google Shape;4008;p72"/>
          <p:cNvSpPr txBox="1">
            <a:spLocks noGrp="1"/>
          </p:cNvSpPr>
          <p:nvPr>
            <p:ph type="sldNum" idx="12"/>
          </p:nvPr>
        </p:nvSpPr>
        <p:spPr>
          <a:xfrm>
            <a:off x="11054843" y="6304327"/>
            <a:ext cx="355600" cy="468400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/>
          <a:p>
            <a:pPr>
              <a:buClr>
                <a:srgbClr val="000000"/>
              </a:buClr>
            </a:pPr>
            <a:fld id="{00000000-1234-1234-1234-123412341234}" type="slidenum">
              <a:rPr lang="it"/>
              <a:pPr>
                <a:buClr>
                  <a:srgbClr val="000000"/>
                </a:buClr>
              </a:pPr>
              <a:t>152</a:t>
            </a:fld>
            <a:endParaRPr/>
          </a:p>
        </p:txBody>
      </p:sp>
      <p:sp>
        <p:nvSpPr>
          <p:cNvPr id="4011" name="Google Shape;4011;p72"/>
          <p:cNvSpPr/>
          <p:nvPr/>
        </p:nvSpPr>
        <p:spPr>
          <a:xfrm>
            <a:off x="2195233" y="4497300"/>
            <a:ext cx="390800" cy="382800"/>
          </a:xfrm>
          <a:prstGeom prst="rect">
            <a:avLst/>
          </a:prstGeom>
          <a:solidFill>
            <a:srgbClr val="F6B26B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012" name="Google Shape;4012;p72"/>
          <p:cNvSpPr/>
          <p:nvPr/>
        </p:nvSpPr>
        <p:spPr>
          <a:xfrm>
            <a:off x="2586033" y="4497300"/>
            <a:ext cx="390800" cy="382800"/>
          </a:xfrm>
          <a:prstGeom prst="rect">
            <a:avLst/>
          </a:prstGeom>
          <a:solidFill>
            <a:srgbClr val="F6B26B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013" name="Google Shape;4013;p72"/>
          <p:cNvSpPr/>
          <p:nvPr/>
        </p:nvSpPr>
        <p:spPr>
          <a:xfrm>
            <a:off x="2976833" y="4497300"/>
            <a:ext cx="390800" cy="3828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014" name="Google Shape;4014;p72"/>
          <p:cNvSpPr/>
          <p:nvPr/>
        </p:nvSpPr>
        <p:spPr>
          <a:xfrm>
            <a:off x="3367633" y="4497300"/>
            <a:ext cx="390800" cy="3828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015" name="Google Shape;4015;p72"/>
          <p:cNvSpPr/>
          <p:nvPr/>
        </p:nvSpPr>
        <p:spPr>
          <a:xfrm>
            <a:off x="2195233" y="3905800"/>
            <a:ext cx="390800" cy="382800"/>
          </a:xfrm>
          <a:prstGeom prst="rect">
            <a:avLst/>
          </a:prstGeom>
          <a:solidFill>
            <a:srgbClr val="FFD9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016" name="Google Shape;4016;p72"/>
          <p:cNvSpPr/>
          <p:nvPr/>
        </p:nvSpPr>
        <p:spPr>
          <a:xfrm>
            <a:off x="2586033" y="3905800"/>
            <a:ext cx="390800" cy="382800"/>
          </a:xfrm>
          <a:prstGeom prst="rect">
            <a:avLst/>
          </a:prstGeom>
          <a:solidFill>
            <a:srgbClr val="FFD9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017" name="Google Shape;4017;p72"/>
          <p:cNvSpPr/>
          <p:nvPr/>
        </p:nvSpPr>
        <p:spPr>
          <a:xfrm>
            <a:off x="2976833" y="3905800"/>
            <a:ext cx="390800" cy="382800"/>
          </a:xfrm>
          <a:prstGeom prst="rect">
            <a:avLst/>
          </a:prstGeom>
          <a:solidFill>
            <a:srgbClr val="C27BA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018" name="Google Shape;4018;p72"/>
          <p:cNvSpPr/>
          <p:nvPr/>
        </p:nvSpPr>
        <p:spPr>
          <a:xfrm>
            <a:off x="3367633" y="3905800"/>
            <a:ext cx="390800" cy="382800"/>
          </a:xfrm>
          <a:prstGeom prst="rect">
            <a:avLst/>
          </a:prstGeom>
          <a:solidFill>
            <a:srgbClr val="C27BA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019" name="Google Shape;4019;p72"/>
          <p:cNvSpPr/>
          <p:nvPr/>
        </p:nvSpPr>
        <p:spPr>
          <a:xfrm>
            <a:off x="2195233" y="5680300"/>
            <a:ext cx="390800" cy="382800"/>
          </a:xfrm>
          <a:prstGeom prst="rect">
            <a:avLst/>
          </a:prstGeom>
          <a:solidFill>
            <a:srgbClr val="85200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020" name="Google Shape;4020;p72"/>
          <p:cNvSpPr/>
          <p:nvPr/>
        </p:nvSpPr>
        <p:spPr>
          <a:xfrm>
            <a:off x="2586033" y="5680300"/>
            <a:ext cx="390800" cy="382800"/>
          </a:xfrm>
          <a:prstGeom prst="rect">
            <a:avLst/>
          </a:prstGeom>
          <a:solidFill>
            <a:srgbClr val="85200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021" name="Google Shape;4021;p72"/>
          <p:cNvSpPr/>
          <p:nvPr/>
        </p:nvSpPr>
        <p:spPr>
          <a:xfrm>
            <a:off x="2976833" y="5680300"/>
            <a:ext cx="390800" cy="382800"/>
          </a:xfrm>
          <a:prstGeom prst="rect">
            <a:avLst/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022" name="Google Shape;4022;p72"/>
          <p:cNvSpPr/>
          <p:nvPr/>
        </p:nvSpPr>
        <p:spPr>
          <a:xfrm>
            <a:off x="3367633" y="5680300"/>
            <a:ext cx="390800" cy="382800"/>
          </a:xfrm>
          <a:prstGeom prst="rect">
            <a:avLst/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023" name="Google Shape;4023;p72"/>
          <p:cNvSpPr/>
          <p:nvPr/>
        </p:nvSpPr>
        <p:spPr>
          <a:xfrm>
            <a:off x="2195233" y="5088800"/>
            <a:ext cx="390800" cy="382800"/>
          </a:xfrm>
          <a:prstGeom prst="rect">
            <a:avLst/>
          </a:prstGeom>
          <a:solidFill>
            <a:srgbClr val="CC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024" name="Google Shape;4024;p72"/>
          <p:cNvSpPr/>
          <p:nvPr/>
        </p:nvSpPr>
        <p:spPr>
          <a:xfrm>
            <a:off x="2586033" y="5088800"/>
            <a:ext cx="390800" cy="382800"/>
          </a:xfrm>
          <a:prstGeom prst="rect">
            <a:avLst/>
          </a:prstGeom>
          <a:solidFill>
            <a:srgbClr val="CC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025" name="Google Shape;4025;p72"/>
          <p:cNvSpPr/>
          <p:nvPr/>
        </p:nvSpPr>
        <p:spPr>
          <a:xfrm>
            <a:off x="2976833" y="5088800"/>
            <a:ext cx="390800" cy="3828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026" name="Google Shape;4026;p72"/>
          <p:cNvSpPr/>
          <p:nvPr/>
        </p:nvSpPr>
        <p:spPr>
          <a:xfrm>
            <a:off x="3367633" y="5088800"/>
            <a:ext cx="390800" cy="3828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027" name="Google Shape;4027;p72"/>
          <p:cNvSpPr txBox="1"/>
          <p:nvPr/>
        </p:nvSpPr>
        <p:spPr>
          <a:xfrm>
            <a:off x="3345867" y="3898585"/>
            <a:ext cx="464800" cy="38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933" b="1"/>
              <a:t>A0</a:t>
            </a:r>
            <a:endParaRPr sz="933" b="1"/>
          </a:p>
        </p:txBody>
      </p:sp>
      <p:sp>
        <p:nvSpPr>
          <p:cNvPr id="4028" name="Google Shape;4028;p72"/>
          <p:cNvSpPr txBox="1"/>
          <p:nvPr/>
        </p:nvSpPr>
        <p:spPr>
          <a:xfrm>
            <a:off x="2955067" y="3898585"/>
            <a:ext cx="464800" cy="38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933" b="1"/>
              <a:t>A1</a:t>
            </a:r>
            <a:endParaRPr sz="933" b="1"/>
          </a:p>
        </p:txBody>
      </p:sp>
      <p:sp>
        <p:nvSpPr>
          <p:cNvPr id="4029" name="Google Shape;4029;p72"/>
          <p:cNvSpPr txBox="1"/>
          <p:nvPr/>
        </p:nvSpPr>
        <p:spPr>
          <a:xfrm>
            <a:off x="2549033" y="3898585"/>
            <a:ext cx="464800" cy="38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933" b="1"/>
              <a:t>E0</a:t>
            </a:r>
            <a:endParaRPr sz="933" b="1"/>
          </a:p>
        </p:txBody>
      </p:sp>
      <p:sp>
        <p:nvSpPr>
          <p:cNvPr id="4030" name="Google Shape;4030;p72"/>
          <p:cNvSpPr txBox="1"/>
          <p:nvPr/>
        </p:nvSpPr>
        <p:spPr>
          <a:xfrm>
            <a:off x="2158233" y="3898585"/>
            <a:ext cx="464800" cy="38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933" b="1"/>
              <a:t>E1</a:t>
            </a:r>
            <a:endParaRPr sz="933" b="1"/>
          </a:p>
        </p:txBody>
      </p:sp>
      <p:sp>
        <p:nvSpPr>
          <p:cNvPr id="4031" name="Google Shape;4031;p72"/>
          <p:cNvSpPr txBox="1"/>
          <p:nvPr/>
        </p:nvSpPr>
        <p:spPr>
          <a:xfrm>
            <a:off x="3345867" y="4493685"/>
            <a:ext cx="464800" cy="38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933" b="1"/>
              <a:t>B0</a:t>
            </a:r>
            <a:endParaRPr sz="933" b="1"/>
          </a:p>
        </p:txBody>
      </p:sp>
      <p:sp>
        <p:nvSpPr>
          <p:cNvPr id="4032" name="Google Shape;4032;p72"/>
          <p:cNvSpPr txBox="1"/>
          <p:nvPr/>
        </p:nvSpPr>
        <p:spPr>
          <a:xfrm>
            <a:off x="2955067" y="4493685"/>
            <a:ext cx="464800" cy="38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933" b="1"/>
              <a:t>B1</a:t>
            </a:r>
            <a:endParaRPr sz="933" b="1"/>
          </a:p>
        </p:txBody>
      </p:sp>
      <p:sp>
        <p:nvSpPr>
          <p:cNvPr id="4033" name="Google Shape;4033;p72"/>
          <p:cNvSpPr txBox="1"/>
          <p:nvPr/>
        </p:nvSpPr>
        <p:spPr>
          <a:xfrm>
            <a:off x="2549033" y="4493685"/>
            <a:ext cx="464800" cy="38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933" b="1"/>
              <a:t>F0</a:t>
            </a:r>
            <a:endParaRPr sz="933" b="1"/>
          </a:p>
        </p:txBody>
      </p:sp>
      <p:sp>
        <p:nvSpPr>
          <p:cNvPr id="4034" name="Google Shape;4034;p72"/>
          <p:cNvSpPr txBox="1"/>
          <p:nvPr/>
        </p:nvSpPr>
        <p:spPr>
          <a:xfrm>
            <a:off x="2158233" y="4493685"/>
            <a:ext cx="464800" cy="38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933" b="1"/>
              <a:t>F1</a:t>
            </a:r>
            <a:endParaRPr sz="933" b="1"/>
          </a:p>
        </p:txBody>
      </p:sp>
      <p:sp>
        <p:nvSpPr>
          <p:cNvPr id="4035" name="Google Shape;4035;p72"/>
          <p:cNvSpPr txBox="1"/>
          <p:nvPr/>
        </p:nvSpPr>
        <p:spPr>
          <a:xfrm>
            <a:off x="2549033" y="5086985"/>
            <a:ext cx="464800" cy="38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933" b="1"/>
              <a:t>G0</a:t>
            </a:r>
            <a:endParaRPr sz="933" b="1"/>
          </a:p>
        </p:txBody>
      </p:sp>
      <p:sp>
        <p:nvSpPr>
          <p:cNvPr id="4036" name="Google Shape;4036;p72"/>
          <p:cNvSpPr txBox="1"/>
          <p:nvPr/>
        </p:nvSpPr>
        <p:spPr>
          <a:xfrm>
            <a:off x="2158233" y="5086985"/>
            <a:ext cx="464800" cy="38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933" b="1"/>
              <a:t>G1</a:t>
            </a:r>
            <a:endParaRPr sz="933" b="1"/>
          </a:p>
        </p:txBody>
      </p:sp>
      <p:sp>
        <p:nvSpPr>
          <p:cNvPr id="4037" name="Google Shape;4037;p72"/>
          <p:cNvSpPr txBox="1"/>
          <p:nvPr/>
        </p:nvSpPr>
        <p:spPr>
          <a:xfrm>
            <a:off x="3345867" y="5085185"/>
            <a:ext cx="464800" cy="38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933" b="1"/>
              <a:t>C0</a:t>
            </a:r>
            <a:endParaRPr sz="933" b="1"/>
          </a:p>
        </p:txBody>
      </p:sp>
      <p:sp>
        <p:nvSpPr>
          <p:cNvPr id="4038" name="Google Shape;4038;p72"/>
          <p:cNvSpPr txBox="1"/>
          <p:nvPr/>
        </p:nvSpPr>
        <p:spPr>
          <a:xfrm>
            <a:off x="2955067" y="5085185"/>
            <a:ext cx="464800" cy="38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933" b="1"/>
              <a:t>C1</a:t>
            </a:r>
            <a:endParaRPr sz="933" b="1"/>
          </a:p>
        </p:txBody>
      </p:sp>
      <p:sp>
        <p:nvSpPr>
          <p:cNvPr id="4039" name="Google Shape;4039;p72"/>
          <p:cNvSpPr txBox="1"/>
          <p:nvPr/>
        </p:nvSpPr>
        <p:spPr>
          <a:xfrm>
            <a:off x="3345867" y="5680285"/>
            <a:ext cx="464800" cy="38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933" b="1"/>
              <a:t>D0</a:t>
            </a:r>
            <a:endParaRPr sz="933" b="1"/>
          </a:p>
        </p:txBody>
      </p:sp>
      <p:sp>
        <p:nvSpPr>
          <p:cNvPr id="4040" name="Google Shape;4040;p72"/>
          <p:cNvSpPr txBox="1"/>
          <p:nvPr/>
        </p:nvSpPr>
        <p:spPr>
          <a:xfrm>
            <a:off x="2955067" y="5680285"/>
            <a:ext cx="464800" cy="38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933" b="1"/>
              <a:t>D1</a:t>
            </a:r>
            <a:endParaRPr sz="933" b="1"/>
          </a:p>
        </p:txBody>
      </p:sp>
      <p:sp>
        <p:nvSpPr>
          <p:cNvPr id="4041" name="Google Shape;4041;p72"/>
          <p:cNvSpPr txBox="1"/>
          <p:nvPr/>
        </p:nvSpPr>
        <p:spPr>
          <a:xfrm>
            <a:off x="2538151" y="5680285"/>
            <a:ext cx="464800" cy="38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933" b="1"/>
              <a:t>H0</a:t>
            </a:r>
            <a:endParaRPr sz="933" b="1"/>
          </a:p>
        </p:txBody>
      </p:sp>
      <p:sp>
        <p:nvSpPr>
          <p:cNvPr id="4042" name="Google Shape;4042;p72"/>
          <p:cNvSpPr txBox="1"/>
          <p:nvPr/>
        </p:nvSpPr>
        <p:spPr>
          <a:xfrm>
            <a:off x="2147351" y="5680285"/>
            <a:ext cx="464800" cy="38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933" b="1"/>
              <a:t>H1</a:t>
            </a:r>
            <a:endParaRPr sz="933" b="1"/>
          </a:p>
        </p:txBody>
      </p:sp>
      <p:sp>
        <p:nvSpPr>
          <p:cNvPr id="4043" name="Google Shape;4043;p72"/>
          <p:cNvSpPr txBox="1"/>
          <p:nvPr/>
        </p:nvSpPr>
        <p:spPr>
          <a:xfrm>
            <a:off x="2147367" y="3381167"/>
            <a:ext cx="21460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it" sz="1333">
                <a:latin typeface="Ubuntu Mono"/>
                <a:ea typeface="Ubuntu Mono"/>
                <a:cs typeface="Ubuntu Mono"/>
                <a:sym typeface="Ubuntu Mono"/>
              </a:rPr>
              <a:t>V0 mapping: EW16</a:t>
            </a:r>
            <a:endParaRPr sz="1333"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4044" name="Google Shape;4044;p72"/>
          <p:cNvSpPr txBox="1"/>
          <p:nvPr/>
        </p:nvSpPr>
        <p:spPr>
          <a:xfrm>
            <a:off x="917233" y="4741500"/>
            <a:ext cx="10408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it" sz="1333" b="1">
                <a:latin typeface="Ubuntu Mono"/>
                <a:ea typeface="Ubuntu Mono"/>
                <a:cs typeface="Ubuntu Mono"/>
                <a:sym typeface="Ubuntu Mono"/>
              </a:rPr>
              <a:t>vld, ew16</a:t>
            </a:r>
            <a:endParaRPr sz="1333" b="1"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4045" name="Google Shape;4045;p72"/>
          <p:cNvSpPr txBox="1"/>
          <p:nvPr/>
        </p:nvSpPr>
        <p:spPr>
          <a:xfrm>
            <a:off x="1741200" y="3874833"/>
            <a:ext cx="614000" cy="410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067" b="1"/>
              <a:t>L0</a:t>
            </a:r>
            <a:endParaRPr sz="1067" b="1"/>
          </a:p>
        </p:txBody>
      </p:sp>
      <p:sp>
        <p:nvSpPr>
          <p:cNvPr id="4046" name="Google Shape;4046;p72"/>
          <p:cNvSpPr txBox="1"/>
          <p:nvPr/>
        </p:nvSpPr>
        <p:spPr>
          <a:xfrm>
            <a:off x="1741200" y="4466333"/>
            <a:ext cx="614000" cy="410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067" b="1"/>
              <a:t>L1</a:t>
            </a:r>
            <a:endParaRPr sz="1067" b="1"/>
          </a:p>
        </p:txBody>
      </p:sp>
      <p:sp>
        <p:nvSpPr>
          <p:cNvPr id="4047" name="Google Shape;4047;p72"/>
          <p:cNvSpPr txBox="1"/>
          <p:nvPr/>
        </p:nvSpPr>
        <p:spPr>
          <a:xfrm>
            <a:off x="1741200" y="5057833"/>
            <a:ext cx="614000" cy="410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067" b="1"/>
              <a:t>L2</a:t>
            </a:r>
            <a:endParaRPr sz="1067" b="1"/>
          </a:p>
        </p:txBody>
      </p:sp>
      <p:sp>
        <p:nvSpPr>
          <p:cNvPr id="4048" name="Google Shape;4048;p72"/>
          <p:cNvSpPr txBox="1"/>
          <p:nvPr/>
        </p:nvSpPr>
        <p:spPr>
          <a:xfrm>
            <a:off x="10221000" y="6333334"/>
            <a:ext cx="614000" cy="512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733" b="1"/>
              <a:t>t</a:t>
            </a:r>
            <a:endParaRPr sz="1733" b="1"/>
          </a:p>
        </p:txBody>
      </p:sp>
      <p:cxnSp>
        <p:nvCxnSpPr>
          <p:cNvPr id="4049" name="Google Shape;4049;p72"/>
          <p:cNvCxnSpPr/>
          <p:nvPr/>
        </p:nvCxnSpPr>
        <p:spPr>
          <a:xfrm>
            <a:off x="996800" y="6371567"/>
            <a:ext cx="9816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050" name="Google Shape;4050;p72"/>
          <p:cNvSpPr txBox="1"/>
          <p:nvPr/>
        </p:nvSpPr>
        <p:spPr>
          <a:xfrm>
            <a:off x="1707884" y="5658467"/>
            <a:ext cx="614000" cy="410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067" b="1"/>
              <a:t>L3</a:t>
            </a:r>
            <a:endParaRPr sz="1067" b="1"/>
          </a:p>
        </p:txBody>
      </p:sp>
      <p:sp>
        <p:nvSpPr>
          <p:cNvPr id="4051" name="Google Shape;4051;p72"/>
          <p:cNvSpPr txBox="1"/>
          <p:nvPr/>
        </p:nvSpPr>
        <p:spPr>
          <a:xfrm>
            <a:off x="3877500" y="4732367"/>
            <a:ext cx="10408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it" sz="1333" b="1">
                <a:latin typeface="Ubuntu Mono"/>
                <a:ea typeface="Ubuntu Mono"/>
                <a:cs typeface="Ubuntu Mono"/>
                <a:sym typeface="Ubuntu Mono"/>
              </a:rPr>
              <a:t>vld, ew8</a:t>
            </a:r>
            <a:endParaRPr sz="1333" b="1"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DF9E599-54AE-BBD0-A516-87CC2F8E9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503" y="180326"/>
            <a:ext cx="10667548" cy="657050"/>
          </a:xfrm>
          <a:noFill/>
        </p:spPr>
        <p:txBody>
          <a:bodyPr vert="horz" lIns="0" tIns="0" rIns="0" bIns="0" rtlCol="0" anchor="ctr">
            <a:normAutofit/>
          </a:bodyPr>
          <a:lstStyle/>
          <a:p>
            <a:r>
              <a:rPr lang="en-US" sz="3800">
                <a:ea typeface="Roboto"/>
                <a:cs typeface="Roboto"/>
              </a:rPr>
              <a:t>Reshuffle (undisturbed policy)</a:t>
            </a:r>
            <a:endParaRPr lang="it-IT"/>
          </a:p>
        </p:txBody>
      </p:sp>
      <p:sp>
        <p:nvSpPr>
          <p:cNvPr id="6" name="Google Shape;4059;p73">
            <a:extLst>
              <a:ext uri="{FF2B5EF4-FFF2-40B4-BE49-F238E27FC236}">
                <a16:creationId xmlns:a16="http://schemas.microsoft.com/office/drawing/2014/main" id="{B181A6A4-159F-D8B4-6240-E032E5C9DD95}"/>
              </a:ext>
            </a:extLst>
          </p:cNvPr>
          <p:cNvSpPr txBox="1"/>
          <p:nvPr/>
        </p:nvSpPr>
        <p:spPr>
          <a:xfrm>
            <a:off x="962774" y="1085271"/>
            <a:ext cx="10016800" cy="17235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608965" indent="-405765">
              <a:buClr>
                <a:schemeClr val="accent1"/>
              </a:buClr>
              <a:buSzPts val="1200"/>
              <a:buChar char="■"/>
            </a:pPr>
            <a:r>
              <a:rPr lang="it" sz="2400"/>
              <a:t>New data-width in the destination </a:t>
            </a:r>
            <a:r>
              <a:rPr lang="it" sz="2400">
                <a:solidFill>
                  <a:schemeClr val="dk1"/>
                </a:solidFill>
              </a:rPr>
              <a:t>and tail elements exposed</a:t>
            </a:r>
            <a:r>
              <a:rPr lang="it" sz="2400"/>
              <a:t>?</a:t>
            </a:r>
            <a:endParaRPr lang="it-IT" sz="2400">
              <a:cs typeface="Calibri Light"/>
            </a:endParaRPr>
          </a:p>
          <a:p>
            <a:pPr marL="1218565" lvl="1" indent="-422910">
              <a:buSzPts val="1400"/>
              <a:buChar char="○"/>
            </a:pPr>
            <a:r>
              <a:rPr lang="it" sz="2400"/>
              <a:t>Reshuffle destination with new encoding!</a:t>
            </a:r>
            <a:endParaRPr sz="2400">
              <a:cs typeface="Calibri Light"/>
            </a:endParaRPr>
          </a:p>
          <a:p>
            <a:pPr marL="1218565" lvl="1" indent="-422910">
              <a:buSzPts val="1400"/>
              <a:buChar char="○"/>
            </a:pPr>
            <a:r>
              <a:rPr lang="it" sz="2400"/>
              <a:t>Byte mapping is preserved!</a:t>
            </a:r>
            <a:endParaRPr sz="2400">
              <a:cs typeface="Calibri Light"/>
            </a:endParaRPr>
          </a:p>
          <a:p>
            <a:endParaRPr sz="2400"/>
          </a:p>
        </p:txBody>
      </p:sp>
    </p:spTree>
    <p:extLst>
      <p:ext uri="{BB962C8B-B14F-4D97-AF65-F5344CB8AC3E}">
        <p14:creationId xmlns:p14="http://schemas.microsoft.com/office/powerpoint/2010/main" val="4043943263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7" name="Google Shape;4057;p73"/>
          <p:cNvSpPr txBox="1">
            <a:spLocks noGrp="1"/>
          </p:cNvSpPr>
          <p:nvPr>
            <p:ph type="sldNum" idx="12"/>
          </p:nvPr>
        </p:nvSpPr>
        <p:spPr>
          <a:xfrm>
            <a:off x="11054843" y="6304327"/>
            <a:ext cx="355600" cy="468400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/>
          <a:p>
            <a:pPr>
              <a:buClr>
                <a:srgbClr val="000000"/>
              </a:buClr>
            </a:pPr>
            <a:fld id="{00000000-1234-1234-1234-123412341234}" type="slidenum">
              <a:rPr lang="it"/>
              <a:pPr>
                <a:buClr>
                  <a:srgbClr val="000000"/>
                </a:buClr>
              </a:pPr>
              <a:t>153</a:t>
            </a:fld>
            <a:endParaRPr/>
          </a:p>
        </p:txBody>
      </p:sp>
      <p:sp>
        <p:nvSpPr>
          <p:cNvPr id="4059" name="Google Shape;4059;p73"/>
          <p:cNvSpPr txBox="1"/>
          <p:nvPr/>
        </p:nvSpPr>
        <p:spPr>
          <a:xfrm>
            <a:off x="962774" y="1085271"/>
            <a:ext cx="10016800" cy="2092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609585" indent="-406390">
              <a:buClr>
                <a:schemeClr val="accent1"/>
              </a:buClr>
              <a:buSzPts val="1200"/>
              <a:buChar char="■"/>
            </a:pPr>
            <a:r>
              <a:rPr lang="it" sz="2400"/>
              <a:t>New data-width in the destination </a:t>
            </a:r>
            <a:r>
              <a:rPr lang="it" sz="2400">
                <a:solidFill>
                  <a:schemeClr val="dk1"/>
                </a:solidFill>
              </a:rPr>
              <a:t>and tail elements exposed</a:t>
            </a:r>
            <a:r>
              <a:rPr lang="it" sz="2400"/>
              <a:t>?</a:t>
            </a:r>
            <a:endParaRPr sz="2400"/>
          </a:p>
          <a:p>
            <a:pPr marL="1219170" lvl="1" indent="-423323">
              <a:buSzPts val="1400"/>
              <a:buChar char="○"/>
            </a:pPr>
            <a:r>
              <a:rPr lang="it" sz="2400"/>
              <a:t>Reshuffle destination with new encoding!</a:t>
            </a:r>
            <a:endParaRPr sz="2400"/>
          </a:p>
          <a:p>
            <a:pPr marL="1219170" lvl="1" indent="-423323">
              <a:buSzPts val="1400"/>
              <a:buChar char="○"/>
            </a:pPr>
            <a:r>
              <a:rPr lang="it" sz="2400"/>
              <a:t>Byte mapping is preserved!</a:t>
            </a:r>
            <a:endParaRPr sz="2400"/>
          </a:p>
          <a:p>
            <a:endParaRPr sz="2400"/>
          </a:p>
          <a:p>
            <a:pPr marL="609585" indent="-406390">
              <a:buClr>
                <a:schemeClr val="accent1"/>
              </a:buClr>
              <a:buSzPts val="1200"/>
              <a:buChar char="■"/>
            </a:pPr>
            <a:r>
              <a:rPr lang="it" sz="2400"/>
              <a:t>Reshuffle injected when needed</a:t>
            </a:r>
            <a:endParaRPr sz="2400"/>
          </a:p>
        </p:txBody>
      </p:sp>
      <p:sp>
        <p:nvSpPr>
          <p:cNvPr id="4060" name="Google Shape;4060;p73"/>
          <p:cNvSpPr/>
          <p:nvPr/>
        </p:nvSpPr>
        <p:spPr>
          <a:xfrm>
            <a:off x="2195233" y="4497300"/>
            <a:ext cx="390800" cy="382800"/>
          </a:xfrm>
          <a:prstGeom prst="rect">
            <a:avLst/>
          </a:prstGeom>
          <a:solidFill>
            <a:srgbClr val="F6B26B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061" name="Google Shape;4061;p73"/>
          <p:cNvSpPr/>
          <p:nvPr/>
        </p:nvSpPr>
        <p:spPr>
          <a:xfrm>
            <a:off x="2586033" y="4497300"/>
            <a:ext cx="390800" cy="382800"/>
          </a:xfrm>
          <a:prstGeom prst="rect">
            <a:avLst/>
          </a:prstGeom>
          <a:solidFill>
            <a:srgbClr val="F6B26B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062" name="Google Shape;4062;p73"/>
          <p:cNvSpPr/>
          <p:nvPr/>
        </p:nvSpPr>
        <p:spPr>
          <a:xfrm>
            <a:off x="2976833" y="4497300"/>
            <a:ext cx="390800" cy="3828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063" name="Google Shape;4063;p73"/>
          <p:cNvSpPr/>
          <p:nvPr/>
        </p:nvSpPr>
        <p:spPr>
          <a:xfrm>
            <a:off x="3367633" y="4497300"/>
            <a:ext cx="390800" cy="3828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064" name="Google Shape;4064;p73"/>
          <p:cNvSpPr/>
          <p:nvPr/>
        </p:nvSpPr>
        <p:spPr>
          <a:xfrm>
            <a:off x="2195233" y="3905800"/>
            <a:ext cx="390800" cy="382800"/>
          </a:xfrm>
          <a:prstGeom prst="rect">
            <a:avLst/>
          </a:prstGeom>
          <a:solidFill>
            <a:srgbClr val="FFD9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065" name="Google Shape;4065;p73"/>
          <p:cNvSpPr/>
          <p:nvPr/>
        </p:nvSpPr>
        <p:spPr>
          <a:xfrm>
            <a:off x="2586033" y="3905800"/>
            <a:ext cx="390800" cy="382800"/>
          </a:xfrm>
          <a:prstGeom prst="rect">
            <a:avLst/>
          </a:prstGeom>
          <a:solidFill>
            <a:srgbClr val="FFD9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066" name="Google Shape;4066;p73"/>
          <p:cNvSpPr/>
          <p:nvPr/>
        </p:nvSpPr>
        <p:spPr>
          <a:xfrm>
            <a:off x="2976833" y="3905800"/>
            <a:ext cx="390800" cy="382800"/>
          </a:xfrm>
          <a:prstGeom prst="rect">
            <a:avLst/>
          </a:prstGeom>
          <a:solidFill>
            <a:srgbClr val="C27BA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067" name="Google Shape;4067;p73"/>
          <p:cNvSpPr/>
          <p:nvPr/>
        </p:nvSpPr>
        <p:spPr>
          <a:xfrm>
            <a:off x="3367633" y="3905800"/>
            <a:ext cx="390800" cy="382800"/>
          </a:xfrm>
          <a:prstGeom prst="rect">
            <a:avLst/>
          </a:prstGeom>
          <a:solidFill>
            <a:srgbClr val="C27BA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068" name="Google Shape;4068;p73"/>
          <p:cNvSpPr/>
          <p:nvPr/>
        </p:nvSpPr>
        <p:spPr>
          <a:xfrm>
            <a:off x="2195233" y="5680300"/>
            <a:ext cx="390800" cy="382800"/>
          </a:xfrm>
          <a:prstGeom prst="rect">
            <a:avLst/>
          </a:prstGeom>
          <a:solidFill>
            <a:srgbClr val="85200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069" name="Google Shape;4069;p73"/>
          <p:cNvSpPr/>
          <p:nvPr/>
        </p:nvSpPr>
        <p:spPr>
          <a:xfrm>
            <a:off x="2586033" y="5680300"/>
            <a:ext cx="390800" cy="382800"/>
          </a:xfrm>
          <a:prstGeom prst="rect">
            <a:avLst/>
          </a:prstGeom>
          <a:solidFill>
            <a:srgbClr val="85200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070" name="Google Shape;4070;p73"/>
          <p:cNvSpPr/>
          <p:nvPr/>
        </p:nvSpPr>
        <p:spPr>
          <a:xfrm>
            <a:off x="2976833" y="5680300"/>
            <a:ext cx="390800" cy="382800"/>
          </a:xfrm>
          <a:prstGeom prst="rect">
            <a:avLst/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071" name="Google Shape;4071;p73"/>
          <p:cNvSpPr/>
          <p:nvPr/>
        </p:nvSpPr>
        <p:spPr>
          <a:xfrm>
            <a:off x="3367633" y="5680300"/>
            <a:ext cx="390800" cy="382800"/>
          </a:xfrm>
          <a:prstGeom prst="rect">
            <a:avLst/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072" name="Google Shape;4072;p73"/>
          <p:cNvSpPr/>
          <p:nvPr/>
        </p:nvSpPr>
        <p:spPr>
          <a:xfrm>
            <a:off x="2195233" y="5088800"/>
            <a:ext cx="390800" cy="382800"/>
          </a:xfrm>
          <a:prstGeom prst="rect">
            <a:avLst/>
          </a:prstGeom>
          <a:solidFill>
            <a:srgbClr val="CC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073" name="Google Shape;4073;p73"/>
          <p:cNvSpPr/>
          <p:nvPr/>
        </p:nvSpPr>
        <p:spPr>
          <a:xfrm>
            <a:off x="2586033" y="5088800"/>
            <a:ext cx="390800" cy="382800"/>
          </a:xfrm>
          <a:prstGeom prst="rect">
            <a:avLst/>
          </a:prstGeom>
          <a:solidFill>
            <a:srgbClr val="CC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074" name="Google Shape;4074;p73"/>
          <p:cNvSpPr/>
          <p:nvPr/>
        </p:nvSpPr>
        <p:spPr>
          <a:xfrm>
            <a:off x="2976833" y="5088800"/>
            <a:ext cx="390800" cy="3828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075" name="Google Shape;4075;p73"/>
          <p:cNvSpPr/>
          <p:nvPr/>
        </p:nvSpPr>
        <p:spPr>
          <a:xfrm>
            <a:off x="3367633" y="5088800"/>
            <a:ext cx="390800" cy="3828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076" name="Google Shape;4076;p73"/>
          <p:cNvSpPr txBox="1"/>
          <p:nvPr/>
        </p:nvSpPr>
        <p:spPr>
          <a:xfrm>
            <a:off x="3345867" y="3898585"/>
            <a:ext cx="464800" cy="38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933" b="1"/>
              <a:t>A0</a:t>
            </a:r>
            <a:endParaRPr sz="933" b="1"/>
          </a:p>
        </p:txBody>
      </p:sp>
      <p:sp>
        <p:nvSpPr>
          <p:cNvPr id="4077" name="Google Shape;4077;p73"/>
          <p:cNvSpPr txBox="1"/>
          <p:nvPr/>
        </p:nvSpPr>
        <p:spPr>
          <a:xfrm>
            <a:off x="2955067" y="3898585"/>
            <a:ext cx="464800" cy="38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933" b="1"/>
              <a:t>A1</a:t>
            </a:r>
            <a:endParaRPr sz="933" b="1"/>
          </a:p>
        </p:txBody>
      </p:sp>
      <p:sp>
        <p:nvSpPr>
          <p:cNvPr id="4078" name="Google Shape;4078;p73"/>
          <p:cNvSpPr txBox="1"/>
          <p:nvPr/>
        </p:nvSpPr>
        <p:spPr>
          <a:xfrm>
            <a:off x="2549033" y="3898585"/>
            <a:ext cx="464800" cy="38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933" b="1"/>
              <a:t>E0</a:t>
            </a:r>
            <a:endParaRPr sz="933" b="1"/>
          </a:p>
        </p:txBody>
      </p:sp>
      <p:sp>
        <p:nvSpPr>
          <p:cNvPr id="4079" name="Google Shape;4079;p73"/>
          <p:cNvSpPr txBox="1"/>
          <p:nvPr/>
        </p:nvSpPr>
        <p:spPr>
          <a:xfrm>
            <a:off x="2158233" y="3898585"/>
            <a:ext cx="464800" cy="38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933" b="1"/>
              <a:t>E1</a:t>
            </a:r>
            <a:endParaRPr sz="933" b="1"/>
          </a:p>
        </p:txBody>
      </p:sp>
      <p:sp>
        <p:nvSpPr>
          <p:cNvPr id="4080" name="Google Shape;4080;p73"/>
          <p:cNvSpPr txBox="1"/>
          <p:nvPr/>
        </p:nvSpPr>
        <p:spPr>
          <a:xfrm>
            <a:off x="3345867" y="4493685"/>
            <a:ext cx="464800" cy="38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933" b="1"/>
              <a:t>B0</a:t>
            </a:r>
            <a:endParaRPr sz="933" b="1"/>
          </a:p>
        </p:txBody>
      </p:sp>
      <p:sp>
        <p:nvSpPr>
          <p:cNvPr id="4081" name="Google Shape;4081;p73"/>
          <p:cNvSpPr txBox="1"/>
          <p:nvPr/>
        </p:nvSpPr>
        <p:spPr>
          <a:xfrm>
            <a:off x="2955067" y="4493685"/>
            <a:ext cx="464800" cy="38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933" b="1"/>
              <a:t>B1</a:t>
            </a:r>
            <a:endParaRPr sz="933" b="1"/>
          </a:p>
        </p:txBody>
      </p:sp>
      <p:sp>
        <p:nvSpPr>
          <p:cNvPr id="4082" name="Google Shape;4082;p73"/>
          <p:cNvSpPr txBox="1"/>
          <p:nvPr/>
        </p:nvSpPr>
        <p:spPr>
          <a:xfrm>
            <a:off x="2549033" y="4493685"/>
            <a:ext cx="464800" cy="38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933" b="1"/>
              <a:t>F0</a:t>
            </a:r>
            <a:endParaRPr sz="933" b="1"/>
          </a:p>
        </p:txBody>
      </p:sp>
      <p:sp>
        <p:nvSpPr>
          <p:cNvPr id="4083" name="Google Shape;4083;p73"/>
          <p:cNvSpPr txBox="1"/>
          <p:nvPr/>
        </p:nvSpPr>
        <p:spPr>
          <a:xfrm>
            <a:off x="2158233" y="4493685"/>
            <a:ext cx="464800" cy="38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933" b="1"/>
              <a:t>F1</a:t>
            </a:r>
            <a:endParaRPr sz="933" b="1"/>
          </a:p>
        </p:txBody>
      </p:sp>
      <p:sp>
        <p:nvSpPr>
          <p:cNvPr id="4084" name="Google Shape;4084;p73"/>
          <p:cNvSpPr txBox="1"/>
          <p:nvPr/>
        </p:nvSpPr>
        <p:spPr>
          <a:xfrm>
            <a:off x="2549033" y="5086985"/>
            <a:ext cx="464800" cy="38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933" b="1"/>
              <a:t>G0</a:t>
            </a:r>
            <a:endParaRPr sz="933" b="1"/>
          </a:p>
        </p:txBody>
      </p:sp>
      <p:sp>
        <p:nvSpPr>
          <p:cNvPr id="4085" name="Google Shape;4085;p73"/>
          <p:cNvSpPr txBox="1"/>
          <p:nvPr/>
        </p:nvSpPr>
        <p:spPr>
          <a:xfrm>
            <a:off x="2158233" y="5086985"/>
            <a:ext cx="464800" cy="38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933" b="1"/>
              <a:t>G1</a:t>
            </a:r>
            <a:endParaRPr sz="933" b="1"/>
          </a:p>
        </p:txBody>
      </p:sp>
      <p:sp>
        <p:nvSpPr>
          <p:cNvPr id="4086" name="Google Shape;4086;p73"/>
          <p:cNvSpPr txBox="1"/>
          <p:nvPr/>
        </p:nvSpPr>
        <p:spPr>
          <a:xfrm>
            <a:off x="3345867" y="5085185"/>
            <a:ext cx="464800" cy="38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933" b="1"/>
              <a:t>C0</a:t>
            </a:r>
            <a:endParaRPr sz="933" b="1"/>
          </a:p>
        </p:txBody>
      </p:sp>
      <p:sp>
        <p:nvSpPr>
          <p:cNvPr id="4087" name="Google Shape;4087;p73"/>
          <p:cNvSpPr txBox="1"/>
          <p:nvPr/>
        </p:nvSpPr>
        <p:spPr>
          <a:xfrm>
            <a:off x="2955067" y="5085185"/>
            <a:ext cx="464800" cy="38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933" b="1"/>
              <a:t>C1</a:t>
            </a:r>
            <a:endParaRPr sz="933" b="1"/>
          </a:p>
        </p:txBody>
      </p:sp>
      <p:sp>
        <p:nvSpPr>
          <p:cNvPr id="4088" name="Google Shape;4088;p73"/>
          <p:cNvSpPr txBox="1"/>
          <p:nvPr/>
        </p:nvSpPr>
        <p:spPr>
          <a:xfrm>
            <a:off x="3345867" y="5680285"/>
            <a:ext cx="464800" cy="38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933" b="1"/>
              <a:t>D0</a:t>
            </a:r>
            <a:endParaRPr sz="933" b="1"/>
          </a:p>
        </p:txBody>
      </p:sp>
      <p:sp>
        <p:nvSpPr>
          <p:cNvPr id="4089" name="Google Shape;4089;p73"/>
          <p:cNvSpPr txBox="1"/>
          <p:nvPr/>
        </p:nvSpPr>
        <p:spPr>
          <a:xfrm>
            <a:off x="2955067" y="5680285"/>
            <a:ext cx="464800" cy="38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933" b="1"/>
              <a:t>D1</a:t>
            </a:r>
            <a:endParaRPr sz="933" b="1"/>
          </a:p>
        </p:txBody>
      </p:sp>
      <p:sp>
        <p:nvSpPr>
          <p:cNvPr id="4090" name="Google Shape;4090;p73"/>
          <p:cNvSpPr txBox="1"/>
          <p:nvPr/>
        </p:nvSpPr>
        <p:spPr>
          <a:xfrm>
            <a:off x="2538151" y="5680285"/>
            <a:ext cx="464800" cy="38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933" b="1"/>
              <a:t>H0</a:t>
            </a:r>
            <a:endParaRPr sz="933" b="1"/>
          </a:p>
        </p:txBody>
      </p:sp>
      <p:sp>
        <p:nvSpPr>
          <p:cNvPr id="4091" name="Google Shape;4091;p73"/>
          <p:cNvSpPr txBox="1"/>
          <p:nvPr/>
        </p:nvSpPr>
        <p:spPr>
          <a:xfrm>
            <a:off x="2147351" y="5680285"/>
            <a:ext cx="464800" cy="38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933" b="1"/>
              <a:t>H1</a:t>
            </a:r>
            <a:endParaRPr sz="933" b="1"/>
          </a:p>
        </p:txBody>
      </p:sp>
      <p:sp>
        <p:nvSpPr>
          <p:cNvPr id="4092" name="Google Shape;4092;p73"/>
          <p:cNvSpPr/>
          <p:nvPr/>
        </p:nvSpPr>
        <p:spPr>
          <a:xfrm>
            <a:off x="6440600" y="5676700"/>
            <a:ext cx="390800" cy="382800"/>
          </a:xfrm>
          <a:prstGeom prst="rect">
            <a:avLst/>
          </a:prstGeom>
          <a:solidFill>
            <a:srgbClr val="F6B26B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093" name="Google Shape;4093;p73"/>
          <p:cNvSpPr/>
          <p:nvPr/>
        </p:nvSpPr>
        <p:spPr>
          <a:xfrm>
            <a:off x="6440600" y="5079800"/>
            <a:ext cx="390800" cy="382800"/>
          </a:xfrm>
          <a:prstGeom prst="rect">
            <a:avLst/>
          </a:prstGeom>
          <a:solidFill>
            <a:srgbClr val="F6B26B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094" name="Google Shape;4094;p73"/>
          <p:cNvSpPr/>
          <p:nvPr/>
        </p:nvSpPr>
        <p:spPr>
          <a:xfrm>
            <a:off x="7222200" y="5672200"/>
            <a:ext cx="390800" cy="3828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095" name="Google Shape;4095;p73"/>
          <p:cNvSpPr/>
          <p:nvPr/>
        </p:nvSpPr>
        <p:spPr>
          <a:xfrm>
            <a:off x="7206967" y="5080700"/>
            <a:ext cx="390800" cy="3828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096" name="Google Shape;4096;p73"/>
          <p:cNvSpPr/>
          <p:nvPr/>
        </p:nvSpPr>
        <p:spPr>
          <a:xfrm>
            <a:off x="6440600" y="4491900"/>
            <a:ext cx="390800" cy="382800"/>
          </a:xfrm>
          <a:prstGeom prst="rect">
            <a:avLst/>
          </a:prstGeom>
          <a:solidFill>
            <a:srgbClr val="FFD9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097" name="Google Shape;4097;p73"/>
          <p:cNvSpPr/>
          <p:nvPr/>
        </p:nvSpPr>
        <p:spPr>
          <a:xfrm>
            <a:off x="6440600" y="3897700"/>
            <a:ext cx="390800" cy="382800"/>
          </a:xfrm>
          <a:prstGeom prst="rect">
            <a:avLst/>
          </a:prstGeom>
          <a:solidFill>
            <a:srgbClr val="FFD9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098" name="Google Shape;4098;p73"/>
          <p:cNvSpPr/>
          <p:nvPr/>
        </p:nvSpPr>
        <p:spPr>
          <a:xfrm>
            <a:off x="7222200" y="4492800"/>
            <a:ext cx="390800" cy="382800"/>
          </a:xfrm>
          <a:prstGeom prst="rect">
            <a:avLst/>
          </a:prstGeom>
          <a:solidFill>
            <a:srgbClr val="C27BA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099" name="Google Shape;4099;p73"/>
          <p:cNvSpPr/>
          <p:nvPr/>
        </p:nvSpPr>
        <p:spPr>
          <a:xfrm>
            <a:off x="7222200" y="3897700"/>
            <a:ext cx="390800" cy="382800"/>
          </a:xfrm>
          <a:prstGeom prst="rect">
            <a:avLst/>
          </a:prstGeom>
          <a:solidFill>
            <a:srgbClr val="C27BA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100" name="Google Shape;4100;p73"/>
          <p:cNvSpPr/>
          <p:nvPr/>
        </p:nvSpPr>
        <p:spPr>
          <a:xfrm>
            <a:off x="6071500" y="5665900"/>
            <a:ext cx="390800" cy="382800"/>
          </a:xfrm>
          <a:prstGeom prst="rect">
            <a:avLst/>
          </a:prstGeom>
          <a:solidFill>
            <a:srgbClr val="85200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101" name="Google Shape;4101;p73"/>
          <p:cNvSpPr/>
          <p:nvPr/>
        </p:nvSpPr>
        <p:spPr>
          <a:xfrm>
            <a:off x="6045367" y="5079800"/>
            <a:ext cx="390800" cy="382800"/>
          </a:xfrm>
          <a:prstGeom prst="rect">
            <a:avLst/>
          </a:prstGeom>
          <a:solidFill>
            <a:srgbClr val="85200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102" name="Google Shape;4102;p73"/>
          <p:cNvSpPr/>
          <p:nvPr/>
        </p:nvSpPr>
        <p:spPr>
          <a:xfrm>
            <a:off x="6831400" y="5078900"/>
            <a:ext cx="390800" cy="382800"/>
          </a:xfrm>
          <a:prstGeom prst="rect">
            <a:avLst/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103" name="Google Shape;4103;p73"/>
          <p:cNvSpPr/>
          <p:nvPr/>
        </p:nvSpPr>
        <p:spPr>
          <a:xfrm>
            <a:off x="6831400" y="5672200"/>
            <a:ext cx="390800" cy="382800"/>
          </a:xfrm>
          <a:prstGeom prst="rect">
            <a:avLst/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104" name="Google Shape;4104;p73"/>
          <p:cNvSpPr/>
          <p:nvPr/>
        </p:nvSpPr>
        <p:spPr>
          <a:xfrm>
            <a:off x="6045367" y="4488300"/>
            <a:ext cx="390800" cy="382800"/>
          </a:xfrm>
          <a:prstGeom prst="rect">
            <a:avLst/>
          </a:prstGeom>
          <a:solidFill>
            <a:srgbClr val="CC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105" name="Google Shape;4105;p73"/>
          <p:cNvSpPr/>
          <p:nvPr/>
        </p:nvSpPr>
        <p:spPr>
          <a:xfrm>
            <a:off x="6060633" y="3895000"/>
            <a:ext cx="390800" cy="382800"/>
          </a:xfrm>
          <a:prstGeom prst="rect">
            <a:avLst/>
          </a:prstGeom>
          <a:solidFill>
            <a:srgbClr val="CC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106" name="Google Shape;4106;p73"/>
          <p:cNvSpPr/>
          <p:nvPr/>
        </p:nvSpPr>
        <p:spPr>
          <a:xfrm>
            <a:off x="6831400" y="4487400"/>
            <a:ext cx="390800" cy="3828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107" name="Google Shape;4107;p73"/>
          <p:cNvSpPr/>
          <p:nvPr/>
        </p:nvSpPr>
        <p:spPr>
          <a:xfrm>
            <a:off x="6831400" y="3897700"/>
            <a:ext cx="390800" cy="3828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108" name="Google Shape;4108;p73"/>
          <p:cNvSpPr txBox="1"/>
          <p:nvPr/>
        </p:nvSpPr>
        <p:spPr>
          <a:xfrm>
            <a:off x="7200433" y="3890485"/>
            <a:ext cx="464800" cy="38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933" b="1"/>
              <a:t>A0</a:t>
            </a:r>
            <a:endParaRPr sz="933" b="1"/>
          </a:p>
        </p:txBody>
      </p:sp>
      <p:sp>
        <p:nvSpPr>
          <p:cNvPr id="4109" name="Google Shape;4109;p73"/>
          <p:cNvSpPr txBox="1"/>
          <p:nvPr/>
        </p:nvSpPr>
        <p:spPr>
          <a:xfrm>
            <a:off x="7200433" y="4485585"/>
            <a:ext cx="464800" cy="38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933" b="1"/>
              <a:t>A1</a:t>
            </a:r>
            <a:endParaRPr sz="933" b="1"/>
          </a:p>
        </p:txBody>
      </p:sp>
      <p:sp>
        <p:nvSpPr>
          <p:cNvPr id="4110" name="Google Shape;4110;p73"/>
          <p:cNvSpPr txBox="1"/>
          <p:nvPr/>
        </p:nvSpPr>
        <p:spPr>
          <a:xfrm>
            <a:off x="6403600" y="3890485"/>
            <a:ext cx="464800" cy="38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933" b="1"/>
              <a:t>E0</a:t>
            </a:r>
            <a:endParaRPr sz="933" b="1"/>
          </a:p>
        </p:txBody>
      </p:sp>
      <p:sp>
        <p:nvSpPr>
          <p:cNvPr id="4111" name="Google Shape;4111;p73"/>
          <p:cNvSpPr txBox="1"/>
          <p:nvPr/>
        </p:nvSpPr>
        <p:spPr>
          <a:xfrm>
            <a:off x="6403600" y="4484685"/>
            <a:ext cx="464800" cy="38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933" b="1"/>
              <a:t>E1</a:t>
            </a:r>
            <a:endParaRPr sz="933" b="1"/>
          </a:p>
        </p:txBody>
      </p:sp>
      <p:sp>
        <p:nvSpPr>
          <p:cNvPr id="4112" name="Google Shape;4112;p73"/>
          <p:cNvSpPr txBox="1"/>
          <p:nvPr/>
        </p:nvSpPr>
        <p:spPr>
          <a:xfrm>
            <a:off x="7185200" y="5077085"/>
            <a:ext cx="464800" cy="38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933" b="1"/>
              <a:t>B0</a:t>
            </a:r>
            <a:endParaRPr sz="933" b="1"/>
          </a:p>
        </p:txBody>
      </p:sp>
      <p:sp>
        <p:nvSpPr>
          <p:cNvPr id="4113" name="Google Shape;4113;p73"/>
          <p:cNvSpPr txBox="1"/>
          <p:nvPr/>
        </p:nvSpPr>
        <p:spPr>
          <a:xfrm>
            <a:off x="7200433" y="5668585"/>
            <a:ext cx="464800" cy="38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933" b="1"/>
              <a:t>B1</a:t>
            </a:r>
            <a:endParaRPr sz="933" b="1"/>
          </a:p>
        </p:txBody>
      </p:sp>
      <p:sp>
        <p:nvSpPr>
          <p:cNvPr id="4114" name="Google Shape;4114;p73"/>
          <p:cNvSpPr txBox="1"/>
          <p:nvPr/>
        </p:nvSpPr>
        <p:spPr>
          <a:xfrm>
            <a:off x="6403600" y="5076185"/>
            <a:ext cx="464800" cy="38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933" b="1"/>
              <a:t>F0</a:t>
            </a:r>
            <a:endParaRPr sz="933" b="1"/>
          </a:p>
        </p:txBody>
      </p:sp>
      <p:sp>
        <p:nvSpPr>
          <p:cNvPr id="4115" name="Google Shape;4115;p73"/>
          <p:cNvSpPr txBox="1"/>
          <p:nvPr/>
        </p:nvSpPr>
        <p:spPr>
          <a:xfrm>
            <a:off x="6403600" y="5673085"/>
            <a:ext cx="464800" cy="38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933" b="1"/>
              <a:t>F1</a:t>
            </a:r>
            <a:endParaRPr sz="933" b="1"/>
          </a:p>
        </p:txBody>
      </p:sp>
      <p:sp>
        <p:nvSpPr>
          <p:cNvPr id="4116" name="Google Shape;4116;p73"/>
          <p:cNvSpPr txBox="1"/>
          <p:nvPr/>
        </p:nvSpPr>
        <p:spPr>
          <a:xfrm>
            <a:off x="6023633" y="3893185"/>
            <a:ext cx="464800" cy="38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933" b="1"/>
              <a:t>G0</a:t>
            </a:r>
            <a:endParaRPr sz="933" b="1"/>
          </a:p>
        </p:txBody>
      </p:sp>
      <p:sp>
        <p:nvSpPr>
          <p:cNvPr id="4117" name="Google Shape;4117;p73"/>
          <p:cNvSpPr txBox="1"/>
          <p:nvPr/>
        </p:nvSpPr>
        <p:spPr>
          <a:xfrm>
            <a:off x="6008367" y="4486485"/>
            <a:ext cx="464800" cy="38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933" b="1"/>
              <a:t>G1</a:t>
            </a:r>
            <a:endParaRPr sz="933" b="1"/>
          </a:p>
        </p:txBody>
      </p:sp>
      <p:sp>
        <p:nvSpPr>
          <p:cNvPr id="4118" name="Google Shape;4118;p73"/>
          <p:cNvSpPr txBox="1"/>
          <p:nvPr/>
        </p:nvSpPr>
        <p:spPr>
          <a:xfrm>
            <a:off x="6809633" y="3894085"/>
            <a:ext cx="464800" cy="38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933" b="1"/>
              <a:t>C0</a:t>
            </a:r>
            <a:endParaRPr sz="933" b="1"/>
          </a:p>
        </p:txBody>
      </p:sp>
      <p:sp>
        <p:nvSpPr>
          <p:cNvPr id="4119" name="Google Shape;4119;p73"/>
          <p:cNvSpPr txBox="1"/>
          <p:nvPr/>
        </p:nvSpPr>
        <p:spPr>
          <a:xfrm>
            <a:off x="6809633" y="4483785"/>
            <a:ext cx="464800" cy="38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933" b="1"/>
              <a:t>C1</a:t>
            </a:r>
            <a:endParaRPr sz="933" b="1"/>
          </a:p>
        </p:txBody>
      </p:sp>
      <p:sp>
        <p:nvSpPr>
          <p:cNvPr id="4120" name="Google Shape;4120;p73"/>
          <p:cNvSpPr txBox="1"/>
          <p:nvPr/>
        </p:nvSpPr>
        <p:spPr>
          <a:xfrm>
            <a:off x="6809633" y="5672185"/>
            <a:ext cx="464800" cy="38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933" b="1"/>
              <a:t>D0</a:t>
            </a:r>
            <a:endParaRPr sz="933" b="1"/>
          </a:p>
        </p:txBody>
      </p:sp>
      <p:sp>
        <p:nvSpPr>
          <p:cNvPr id="4121" name="Google Shape;4121;p73"/>
          <p:cNvSpPr txBox="1"/>
          <p:nvPr/>
        </p:nvSpPr>
        <p:spPr>
          <a:xfrm>
            <a:off x="6809633" y="5078885"/>
            <a:ext cx="464800" cy="38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933" b="1"/>
              <a:t>D1</a:t>
            </a:r>
            <a:endParaRPr sz="933" b="1"/>
          </a:p>
        </p:txBody>
      </p:sp>
      <p:sp>
        <p:nvSpPr>
          <p:cNvPr id="4122" name="Google Shape;4122;p73"/>
          <p:cNvSpPr txBox="1"/>
          <p:nvPr/>
        </p:nvSpPr>
        <p:spPr>
          <a:xfrm>
            <a:off x="5997484" y="5079785"/>
            <a:ext cx="464800" cy="38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933" b="1"/>
              <a:t>H0</a:t>
            </a:r>
            <a:endParaRPr sz="933" b="1"/>
          </a:p>
        </p:txBody>
      </p:sp>
      <p:sp>
        <p:nvSpPr>
          <p:cNvPr id="4123" name="Google Shape;4123;p73"/>
          <p:cNvSpPr txBox="1"/>
          <p:nvPr/>
        </p:nvSpPr>
        <p:spPr>
          <a:xfrm>
            <a:off x="6023617" y="5665885"/>
            <a:ext cx="464800" cy="38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933" b="1"/>
              <a:t>H1</a:t>
            </a:r>
            <a:endParaRPr sz="933" b="1"/>
          </a:p>
        </p:txBody>
      </p:sp>
      <p:sp>
        <p:nvSpPr>
          <p:cNvPr id="4124" name="Google Shape;4124;p73"/>
          <p:cNvSpPr txBox="1"/>
          <p:nvPr/>
        </p:nvSpPr>
        <p:spPr>
          <a:xfrm>
            <a:off x="2147367" y="3381167"/>
            <a:ext cx="21460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it" sz="1333">
                <a:latin typeface="Ubuntu Mono"/>
                <a:ea typeface="Ubuntu Mono"/>
                <a:cs typeface="Ubuntu Mono"/>
                <a:sym typeface="Ubuntu Mono"/>
              </a:rPr>
              <a:t>V0 mapping: EW16</a:t>
            </a:r>
            <a:endParaRPr sz="1333"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4125" name="Google Shape;4125;p73"/>
          <p:cNvSpPr txBox="1"/>
          <p:nvPr/>
        </p:nvSpPr>
        <p:spPr>
          <a:xfrm>
            <a:off x="6060633" y="3429001"/>
            <a:ext cx="1818400" cy="65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it" sz="1333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V0 mapping: EW8</a:t>
            </a:r>
            <a:endParaRPr sz="1333"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endParaRPr sz="1333"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4126" name="Google Shape;4126;p73"/>
          <p:cNvSpPr txBox="1"/>
          <p:nvPr/>
        </p:nvSpPr>
        <p:spPr>
          <a:xfrm>
            <a:off x="917233" y="4741500"/>
            <a:ext cx="10408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it" sz="1333" b="1">
                <a:latin typeface="Ubuntu Mono"/>
                <a:ea typeface="Ubuntu Mono"/>
                <a:cs typeface="Ubuntu Mono"/>
                <a:sym typeface="Ubuntu Mono"/>
              </a:rPr>
              <a:t>vld, ew16</a:t>
            </a:r>
            <a:endParaRPr sz="1333" b="1"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4127" name="Google Shape;4127;p73"/>
          <p:cNvSpPr txBox="1"/>
          <p:nvPr/>
        </p:nvSpPr>
        <p:spPr>
          <a:xfrm>
            <a:off x="3877500" y="4732367"/>
            <a:ext cx="10408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it" sz="1333" b="1">
                <a:latin typeface="Ubuntu Mono"/>
                <a:ea typeface="Ubuntu Mono"/>
                <a:cs typeface="Ubuntu Mono"/>
                <a:sym typeface="Ubuntu Mono"/>
              </a:rPr>
              <a:t>vld, ew8</a:t>
            </a:r>
            <a:endParaRPr sz="1333" b="1"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4128" name="Google Shape;4128;p73"/>
          <p:cNvSpPr/>
          <p:nvPr/>
        </p:nvSpPr>
        <p:spPr>
          <a:xfrm>
            <a:off x="4113967" y="5183967"/>
            <a:ext cx="355600" cy="355600"/>
          </a:xfrm>
          <a:prstGeom prst="noSmoking">
            <a:avLst>
              <a:gd name="adj" fmla="val 1875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129" name="Google Shape;4129;p73"/>
          <p:cNvSpPr/>
          <p:nvPr/>
        </p:nvSpPr>
        <p:spPr>
          <a:xfrm>
            <a:off x="4744768" y="4370648"/>
            <a:ext cx="1254600" cy="1193328"/>
          </a:xfrm>
          <a:prstGeom prst="irregularSeal1">
            <a:avLst/>
          </a:prstGeom>
          <a:solidFill>
            <a:srgbClr val="FFE5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130" name="Google Shape;4130;p73"/>
          <p:cNvSpPr txBox="1"/>
          <p:nvPr/>
        </p:nvSpPr>
        <p:spPr>
          <a:xfrm>
            <a:off x="4870868" y="4700451"/>
            <a:ext cx="21084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it" sz="1333" b="1">
                <a:latin typeface="Ubuntu Mono"/>
                <a:ea typeface="Ubuntu Mono"/>
                <a:cs typeface="Ubuntu Mono"/>
                <a:sym typeface="Ubuntu Mono"/>
              </a:rPr>
              <a:t>reshuffle</a:t>
            </a:r>
            <a:endParaRPr sz="1333" b="1"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4131" name="Google Shape;4131;p73"/>
          <p:cNvSpPr txBox="1"/>
          <p:nvPr/>
        </p:nvSpPr>
        <p:spPr>
          <a:xfrm>
            <a:off x="1741200" y="3874833"/>
            <a:ext cx="614000" cy="410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067" b="1"/>
              <a:t>L0</a:t>
            </a:r>
            <a:endParaRPr sz="1067" b="1"/>
          </a:p>
        </p:txBody>
      </p:sp>
      <p:sp>
        <p:nvSpPr>
          <p:cNvPr id="4132" name="Google Shape;4132;p73"/>
          <p:cNvSpPr txBox="1"/>
          <p:nvPr/>
        </p:nvSpPr>
        <p:spPr>
          <a:xfrm>
            <a:off x="1741200" y="4466333"/>
            <a:ext cx="614000" cy="410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067" b="1"/>
              <a:t>L1</a:t>
            </a:r>
            <a:endParaRPr sz="1067" b="1"/>
          </a:p>
        </p:txBody>
      </p:sp>
      <p:sp>
        <p:nvSpPr>
          <p:cNvPr id="4133" name="Google Shape;4133;p73"/>
          <p:cNvSpPr txBox="1"/>
          <p:nvPr/>
        </p:nvSpPr>
        <p:spPr>
          <a:xfrm>
            <a:off x="1741200" y="5057833"/>
            <a:ext cx="614000" cy="410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067" b="1"/>
              <a:t>L2</a:t>
            </a:r>
            <a:endParaRPr sz="1067" b="1"/>
          </a:p>
        </p:txBody>
      </p:sp>
      <p:sp>
        <p:nvSpPr>
          <p:cNvPr id="4134" name="Google Shape;4134;p73"/>
          <p:cNvSpPr txBox="1"/>
          <p:nvPr/>
        </p:nvSpPr>
        <p:spPr>
          <a:xfrm>
            <a:off x="10221000" y="6333334"/>
            <a:ext cx="614000" cy="512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733" b="1"/>
              <a:t>t</a:t>
            </a:r>
            <a:endParaRPr sz="1733" b="1"/>
          </a:p>
        </p:txBody>
      </p:sp>
      <p:sp>
        <p:nvSpPr>
          <p:cNvPr id="4135" name="Google Shape;4135;p73"/>
          <p:cNvSpPr txBox="1"/>
          <p:nvPr/>
        </p:nvSpPr>
        <p:spPr>
          <a:xfrm>
            <a:off x="5594800" y="3865717"/>
            <a:ext cx="614000" cy="410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067" b="1"/>
              <a:t>L0</a:t>
            </a:r>
            <a:endParaRPr sz="1067" b="1"/>
          </a:p>
        </p:txBody>
      </p:sp>
      <p:sp>
        <p:nvSpPr>
          <p:cNvPr id="4136" name="Google Shape;4136;p73"/>
          <p:cNvSpPr txBox="1"/>
          <p:nvPr/>
        </p:nvSpPr>
        <p:spPr>
          <a:xfrm>
            <a:off x="5594800" y="4457217"/>
            <a:ext cx="614000" cy="410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067" b="1"/>
              <a:t>L1</a:t>
            </a:r>
            <a:endParaRPr sz="1067" b="1"/>
          </a:p>
        </p:txBody>
      </p:sp>
      <p:sp>
        <p:nvSpPr>
          <p:cNvPr id="4137" name="Google Shape;4137;p73"/>
          <p:cNvSpPr txBox="1"/>
          <p:nvPr/>
        </p:nvSpPr>
        <p:spPr>
          <a:xfrm>
            <a:off x="5594800" y="5048717"/>
            <a:ext cx="614000" cy="410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067" b="1"/>
              <a:t>L2</a:t>
            </a:r>
            <a:endParaRPr sz="1067" b="1"/>
          </a:p>
        </p:txBody>
      </p:sp>
      <p:sp>
        <p:nvSpPr>
          <p:cNvPr id="4138" name="Google Shape;4138;p73"/>
          <p:cNvSpPr txBox="1"/>
          <p:nvPr/>
        </p:nvSpPr>
        <p:spPr>
          <a:xfrm>
            <a:off x="5594800" y="5640217"/>
            <a:ext cx="614000" cy="410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067" b="1"/>
              <a:t>L3</a:t>
            </a:r>
            <a:endParaRPr sz="1067" b="1"/>
          </a:p>
        </p:txBody>
      </p:sp>
      <p:cxnSp>
        <p:nvCxnSpPr>
          <p:cNvPr id="4139" name="Google Shape;4139;p73"/>
          <p:cNvCxnSpPr/>
          <p:nvPr/>
        </p:nvCxnSpPr>
        <p:spPr>
          <a:xfrm>
            <a:off x="996800" y="6371567"/>
            <a:ext cx="9816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140" name="Google Shape;4140;p73"/>
          <p:cNvSpPr txBox="1"/>
          <p:nvPr/>
        </p:nvSpPr>
        <p:spPr>
          <a:xfrm>
            <a:off x="1707884" y="5658467"/>
            <a:ext cx="614000" cy="410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067" b="1"/>
              <a:t>L3</a:t>
            </a:r>
            <a:endParaRPr sz="1067" b="1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68CCBE7-31FD-4B34-F57F-F68434A1B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503" y="180326"/>
            <a:ext cx="10667548" cy="657050"/>
          </a:xfrm>
          <a:noFill/>
        </p:spPr>
        <p:txBody>
          <a:bodyPr vert="horz" lIns="0" tIns="0" rIns="0" bIns="0" rtlCol="0" anchor="ctr">
            <a:normAutofit/>
          </a:bodyPr>
          <a:lstStyle/>
          <a:p>
            <a:r>
              <a:rPr lang="en-US" sz="3800">
                <a:ea typeface="+mj-lt"/>
                <a:cs typeface="+mj-lt"/>
              </a:rPr>
              <a:t>Reshuffle (undisturbed policy)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7158416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6" name="Google Shape;4146;p74"/>
          <p:cNvSpPr txBox="1">
            <a:spLocks noGrp="1"/>
          </p:cNvSpPr>
          <p:nvPr>
            <p:ph type="sldNum" idx="12"/>
          </p:nvPr>
        </p:nvSpPr>
        <p:spPr>
          <a:xfrm>
            <a:off x="11054843" y="6304327"/>
            <a:ext cx="355600" cy="468400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/>
          <a:p>
            <a:pPr>
              <a:buClr>
                <a:srgbClr val="000000"/>
              </a:buClr>
            </a:pPr>
            <a:fld id="{00000000-1234-1234-1234-123412341234}" type="slidenum">
              <a:rPr lang="it"/>
              <a:pPr>
                <a:buClr>
                  <a:srgbClr val="000000"/>
                </a:buClr>
              </a:pPr>
              <a:t>154</a:t>
            </a:fld>
            <a:endParaRPr/>
          </a:p>
        </p:txBody>
      </p:sp>
      <p:sp>
        <p:nvSpPr>
          <p:cNvPr id="4149" name="Google Shape;4149;p74"/>
          <p:cNvSpPr/>
          <p:nvPr/>
        </p:nvSpPr>
        <p:spPr>
          <a:xfrm>
            <a:off x="2195233" y="4497300"/>
            <a:ext cx="390800" cy="382800"/>
          </a:xfrm>
          <a:prstGeom prst="rect">
            <a:avLst/>
          </a:prstGeom>
          <a:solidFill>
            <a:srgbClr val="F6B26B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150" name="Google Shape;4150;p74"/>
          <p:cNvSpPr/>
          <p:nvPr/>
        </p:nvSpPr>
        <p:spPr>
          <a:xfrm>
            <a:off x="2586033" y="4497300"/>
            <a:ext cx="390800" cy="382800"/>
          </a:xfrm>
          <a:prstGeom prst="rect">
            <a:avLst/>
          </a:prstGeom>
          <a:solidFill>
            <a:srgbClr val="F6B26B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151" name="Google Shape;4151;p74"/>
          <p:cNvSpPr/>
          <p:nvPr/>
        </p:nvSpPr>
        <p:spPr>
          <a:xfrm>
            <a:off x="2976833" y="4497300"/>
            <a:ext cx="390800" cy="3828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152" name="Google Shape;4152;p74"/>
          <p:cNvSpPr/>
          <p:nvPr/>
        </p:nvSpPr>
        <p:spPr>
          <a:xfrm>
            <a:off x="3367633" y="4497300"/>
            <a:ext cx="390800" cy="3828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153" name="Google Shape;4153;p74"/>
          <p:cNvSpPr/>
          <p:nvPr/>
        </p:nvSpPr>
        <p:spPr>
          <a:xfrm>
            <a:off x="2195233" y="3905800"/>
            <a:ext cx="390800" cy="382800"/>
          </a:xfrm>
          <a:prstGeom prst="rect">
            <a:avLst/>
          </a:prstGeom>
          <a:solidFill>
            <a:srgbClr val="FFD9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154" name="Google Shape;4154;p74"/>
          <p:cNvSpPr/>
          <p:nvPr/>
        </p:nvSpPr>
        <p:spPr>
          <a:xfrm>
            <a:off x="2586033" y="3905800"/>
            <a:ext cx="390800" cy="382800"/>
          </a:xfrm>
          <a:prstGeom prst="rect">
            <a:avLst/>
          </a:prstGeom>
          <a:solidFill>
            <a:srgbClr val="FFD9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155" name="Google Shape;4155;p74"/>
          <p:cNvSpPr/>
          <p:nvPr/>
        </p:nvSpPr>
        <p:spPr>
          <a:xfrm>
            <a:off x="2976833" y="3905800"/>
            <a:ext cx="390800" cy="382800"/>
          </a:xfrm>
          <a:prstGeom prst="rect">
            <a:avLst/>
          </a:prstGeom>
          <a:solidFill>
            <a:srgbClr val="C27BA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156" name="Google Shape;4156;p74"/>
          <p:cNvSpPr/>
          <p:nvPr/>
        </p:nvSpPr>
        <p:spPr>
          <a:xfrm>
            <a:off x="3367633" y="3905800"/>
            <a:ext cx="390800" cy="382800"/>
          </a:xfrm>
          <a:prstGeom prst="rect">
            <a:avLst/>
          </a:prstGeom>
          <a:solidFill>
            <a:srgbClr val="C27BA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157" name="Google Shape;4157;p74"/>
          <p:cNvSpPr/>
          <p:nvPr/>
        </p:nvSpPr>
        <p:spPr>
          <a:xfrm>
            <a:off x="2195233" y="5680300"/>
            <a:ext cx="390800" cy="382800"/>
          </a:xfrm>
          <a:prstGeom prst="rect">
            <a:avLst/>
          </a:prstGeom>
          <a:solidFill>
            <a:srgbClr val="85200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158" name="Google Shape;4158;p74"/>
          <p:cNvSpPr/>
          <p:nvPr/>
        </p:nvSpPr>
        <p:spPr>
          <a:xfrm>
            <a:off x="2586033" y="5680300"/>
            <a:ext cx="390800" cy="382800"/>
          </a:xfrm>
          <a:prstGeom prst="rect">
            <a:avLst/>
          </a:prstGeom>
          <a:solidFill>
            <a:srgbClr val="85200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159" name="Google Shape;4159;p74"/>
          <p:cNvSpPr/>
          <p:nvPr/>
        </p:nvSpPr>
        <p:spPr>
          <a:xfrm>
            <a:off x="2976833" y="5680300"/>
            <a:ext cx="390800" cy="382800"/>
          </a:xfrm>
          <a:prstGeom prst="rect">
            <a:avLst/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160" name="Google Shape;4160;p74"/>
          <p:cNvSpPr/>
          <p:nvPr/>
        </p:nvSpPr>
        <p:spPr>
          <a:xfrm>
            <a:off x="3367633" y="5680300"/>
            <a:ext cx="390800" cy="382800"/>
          </a:xfrm>
          <a:prstGeom prst="rect">
            <a:avLst/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161" name="Google Shape;4161;p74"/>
          <p:cNvSpPr/>
          <p:nvPr/>
        </p:nvSpPr>
        <p:spPr>
          <a:xfrm>
            <a:off x="2195233" y="5088800"/>
            <a:ext cx="390800" cy="382800"/>
          </a:xfrm>
          <a:prstGeom prst="rect">
            <a:avLst/>
          </a:prstGeom>
          <a:solidFill>
            <a:srgbClr val="CC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162" name="Google Shape;4162;p74"/>
          <p:cNvSpPr/>
          <p:nvPr/>
        </p:nvSpPr>
        <p:spPr>
          <a:xfrm>
            <a:off x="2586033" y="5088800"/>
            <a:ext cx="390800" cy="382800"/>
          </a:xfrm>
          <a:prstGeom prst="rect">
            <a:avLst/>
          </a:prstGeom>
          <a:solidFill>
            <a:srgbClr val="CC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163" name="Google Shape;4163;p74"/>
          <p:cNvSpPr/>
          <p:nvPr/>
        </p:nvSpPr>
        <p:spPr>
          <a:xfrm>
            <a:off x="2976833" y="5088800"/>
            <a:ext cx="390800" cy="3828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164" name="Google Shape;4164;p74"/>
          <p:cNvSpPr/>
          <p:nvPr/>
        </p:nvSpPr>
        <p:spPr>
          <a:xfrm>
            <a:off x="3367633" y="5088800"/>
            <a:ext cx="390800" cy="3828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165" name="Google Shape;4165;p74"/>
          <p:cNvSpPr txBox="1"/>
          <p:nvPr/>
        </p:nvSpPr>
        <p:spPr>
          <a:xfrm>
            <a:off x="3345867" y="3898585"/>
            <a:ext cx="464800" cy="38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933" b="1"/>
              <a:t>A0</a:t>
            </a:r>
            <a:endParaRPr sz="933" b="1"/>
          </a:p>
        </p:txBody>
      </p:sp>
      <p:sp>
        <p:nvSpPr>
          <p:cNvPr id="4166" name="Google Shape;4166;p74"/>
          <p:cNvSpPr txBox="1"/>
          <p:nvPr/>
        </p:nvSpPr>
        <p:spPr>
          <a:xfrm>
            <a:off x="2955067" y="3898585"/>
            <a:ext cx="464800" cy="38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933" b="1"/>
              <a:t>A1</a:t>
            </a:r>
            <a:endParaRPr sz="933" b="1"/>
          </a:p>
        </p:txBody>
      </p:sp>
      <p:sp>
        <p:nvSpPr>
          <p:cNvPr id="4167" name="Google Shape;4167;p74"/>
          <p:cNvSpPr txBox="1"/>
          <p:nvPr/>
        </p:nvSpPr>
        <p:spPr>
          <a:xfrm>
            <a:off x="2549033" y="3898585"/>
            <a:ext cx="464800" cy="38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933" b="1"/>
              <a:t>E0</a:t>
            </a:r>
            <a:endParaRPr sz="933" b="1"/>
          </a:p>
        </p:txBody>
      </p:sp>
      <p:sp>
        <p:nvSpPr>
          <p:cNvPr id="4168" name="Google Shape;4168;p74"/>
          <p:cNvSpPr txBox="1"/>
          <p:nvPr/>
        </p:nvSpPr>
        <p:spPr>
          <a:xfrm>
            <a:off x="2158233" y="3898585"/>
            <a:ext cx="464800" cy="38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933" b="1"/>
              <a:t>E1</a:t>
            </a:r>
            <a:endParaRPr sz="933" b="1"/>
          </a:p>
        </p:txBody>
      </p:sp>
      <p:sp>
        <p:nvSpPr>
          <p:cNvPr id="4169" name="Google Shape;4169;p74"/>
          <p:cNvSpPr txBox="1"/>
          <p:nvPr/>
        </p:nvSpPr>
        <p:spPr>
          <a:xfrm>
            <a:off x="3345867" y="4493685"/>
            <a:ext cx="464800" cy="38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933" b="1"/>
              <a:t>B0</a:t>
            </a:r>
            <a:endParaRPr sz="933" b="1"/>
          </a:p>
        </p:txBody>
      </p:sp>
      <p:sp>
        <p:nvSpPr>
          <p:cNvPr id="4170" name="Google Shape;4170;p74"/>
          <p:cNvSpPr txBox="1"/>
          <p:nvPr/>
        </p:nvSpPr>
        <p:spPr>
          <a:xfrm>
            <a:off x="2955067" y="4493685"/>
            <a:ext cx="464800" cy="38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933" b="1"/>
              <a:t>B1</a:t>
            </a:r>
            <a:endParaRPr sz="933" b="1"/>
          </a:p>
        </p:txBody>
      </p:sp>
      <p:sp>
        <p:nvSpPr>
          <p:cNvPr id="4171" name="Google Shape;4171;p74"/>
          <p:cNvSpPr txBox="1"/>
          <p:nvPr/>
        </p:nvSpPr>
        <p:spPr>
          <a:xfrm>
            <a:off x="2549033" y="4493685"/>
            <a:ext cx="464800" cy="38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933" b="1"/>
              <a:t>F0</a:t>
            </a:r>
            <a:endParaRPr sz="933" b="1"/>
          </a:p>
        </p:txBody>
      </p:sp>
      <p:sp>
        <p:nvSpPr>
          <p:cNvPr id="4172" name="Google Shape;4172;p74"/>
          <p:cNvSpPr txBox="1"/>
          <p:nvPr/>
        </p:nvSpPr>
        <p:spPr>
          <a:xfrm>
            <a:off x="2158233" y="4493685"/>
            <a:ext cx="464800" cy="38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933" b="1"/>
              <a:t>F1</a:t>
            </a:r>
            <a:endParaRPr sz="933" b="1"/>
          </a:p>
        </p:txBody>
      </p:sp>
      <p:sp>
        <p:nvSpPr>
          <p:cNvPr id="4173" name="Google Shape;4173;p74"/>
          <p:cNvSpPr txBox="1"/>
          <p:nvPr/>
        </p:nvSpPr>
        <p:spPr>
          <a:xfrm>
            <a:off x="2549033" y="5086985"/>
            <a:ext cx="464800" cy="38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933" b="1"/>
              <a:t>G0</a:t>
            </a:r>
            <a:endParaRPr sz="933" b="1"/>
          </a:p>
        </p:txBody>
      </p:sp>
      <p:sp>
        <p:nvSpPr>
          <p:cNvPr id="4174" name="Google Shape;4174;p74"/>
          <p:cNvSpPr txBox="1"/>
          <p:nvPr/>
        </p:nvSpPr>
        <p:spPr>
          <a:xfrm>
            <a:off x="2158233" y="5086985"/>
            <a:ext cx="464800" cy="38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933" b="1"/>
              <a:t>G1</a:t>
            </a:r>
            <a:endParaRPr sz="933" b="1"/>
          </a:p>
        </p:txBody>
      </p:sp>
      <p:sp>
        <p:nvSpPr>
          <p:cNvPr id="4175" name="Google Shape;4175;p74"/>
          <p:cNvSpPr txBox="1"/>
          <p:nvPr/>
        </p:nvSpPr>
        <p:spPr>
          <a:xfrm>
            <a:off x="3345867" y="5085185"/>
            <a:ext cx="464800" cy="38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933" b="1"/>
              <a:t>C0</a:t>
            </a:r>
            <a:endParaRPr sz="933" b="1"/>
          </a:p>
        </p:txBody>
      </p:sp>
      <p:sp>
        <p:nvSpPr>
          <p:cNvPr id="4176" name="Google Shape;4176;p74"/>
          <p:cNvSpPr txBox="1"/>
          <p:nvPr/>
        </p:nvSpPr>
        <p:spPr>
          <a:xfrm>
            <a:off x="2955067" y="5085185"/>
            <a:ext cx="464800" cy="38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933" b="1"/>
              <a:t>C1</a:t>
            </a:r>
            <a:endParaRPr sz="933" b="1"/>
          </a:p>
        </p:txBody>
      </p:sp>
      <p:sp>
        <p:nvSpPr>
          <p:cNvPr id="4177" name="Google Shape;4177;p74"/>
          <p:cNvSpPr txBox="1"/>
          <p:nvPr/>
        </p:nvSpPr>
        <p:spPr>
          <a:xfrm>
            <a:off x="3345867" y="5680285"/>
            <a:ext cx="464800" cy="38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933" b="1"/>
              <a:t>D0</a:t>
            </a:r>
            <a:endParaRPr sz="933" b="1"/>
          </a:p>
        </p:txBody>
      </p:sp>
      <p:sp>
        <p:nvSpPr>
          <p:cNvPr id="4178" name="Google Shape;4178;p74"/>
          <p:cNvSpPr txBox="1"/>
          <p:nvPr/>
        </p:nvSpPr>
        <p:spPr>
          <a:xfrm>
            <a:off x="2955067" y="5680285"/>
            <a:ext cx="464800" cy="38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933" b="1"/>
              <a:t>D1</a:t>
            </a:r>
            <a:endParaRPr sz="933" b="1"/>
          </a:p>
        </p:txBody>
      </p:sp>
      <p:sp>
        <p:nvSpPr>
          <p:cNvPr id="4179" name="Google Shape;4179;p74"/>
          <p:cNvSpPr txBox="1"/>
          <p:nvPr/>
        </p:nvSpPr>
        <p:spPr>
          <a:xfrm>
            <a:off x="2538151" y="5680285"/>
            <a:ext cx="464800" cy="38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933" b="1"/>
              <a:t>H0</a:t>
            </a:r>
            <a:endParaRPr sz="933" b="1"/>
          </a:p>
        </p:txBody>
      </p:sp>
      <p:sp>
        <p:nvSpPr>
          <p:cNvPr id="4180" name="Google Shape;4180;p74"/>
          <p:cNvSpPr txBox="1"/>
          <p:nvPr/>
        </p:nvSpPr>
        <p:spPr>
          <a:xfrm>
            <a:off x="2147351" y="5680285"/>
            <a:ext cx="464800" cy="38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933" b="1"/>
              <a:t>H1</a:t>
            </a:r>
            <a:endParaRPr sz="933" b="1"/>
          </a:p>
        </p:txBody>
      </p:sp>
      <p:sp>
        <p:nvSpPr>
          <p:cNvPr id="4181" name="Google Shape;4181;p74"/>
          <p:cNvSpPr/>
          <p:nvPr/>
        </p:nvSpPr>
        <p:spPr>
          <a:xfrm>
            <a:off x="6440600" y="5676700"/>
            <a:ext cx="390800" cy="382800"/>
          </a:xfrm>
          <a:prstGeom prst="rect">
            <a:avLst/>
          </a:prstGeom>
          <a:solidFill>
            <a:srgbClr val="F6B26B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182" name="Google Shape;4182;p74"/>
          <p:cNvSpPr/>
          <p:nvPr/>
        </p:nvSpPr>
        <p:spPr>
          <a:xfrm>
            <a:off x="6440600" y="5079800"/>
            <a:ext cx="390800" cy="382800"/>
          </a:xfrm>
          <a:prstGeom prst="rect">
            <a:avLst/>
          </a:prstGeom>
          <a:solidFill>
            <a:srgbClr val="F6B26B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183" name="Google Shape;4183;p74"/>
          <p:cNvSpPr/>
          <p:nvPr/>
        </p:nvSpPr>
        <p:spPr>
          <a:xfrm>
            <a:off x="7222200" y="5672200"/>
            <a:ext cx="390800" cy="3828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184" name="Google Shape;4184;p74"/>
          <p:cNvSpPr/>
          <p:nvPr/>
        </p:nvSpPr>
        <p:spPr>
          <a:xfrm>
            <a:off x="7206967" y="5080700"/>
            <a:ext cx="390800" cy="3828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185" name="Google Shape;4185;p74"/>
          <p:cNvSpPr/>
          <p:nvPr/>
        </p:nvSpPr>
        <p:spPr>
          <a:xfrm>
            <a:off x="6440600" y="4491900"/>
            <a:ext cx="390800" cy="382800"/>
          </a:xfrm>
          <a:prstGeom prst="rect">
            <a:avLst/>
          </a:prstGeom>
          <a:solidFill>
            <a:srgbClr val="FFD9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186" name="Google Shape;4186;p74"/>
          <p:cNvSpPr/>
          <p:nvPr/>
        </p:nvSpPr>
        <p:spPr>
          <a:xfrm>
            <a:off x="6440600" y="3897700"/>
            <a:ext cx="390800" cy="382800"/>
          </a:xfrm>
          <a:prstGeom prst="rect">
            <a:avLst/>
          </a:prstGeom>
          <a:solidFill>
            <a:srgbClr val="FFD9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187" name="Google Shape;4187;p74"/>
          <p:cNvSpPr/>
          <p:nvPr/>
        </p:nvSpPr>
        <p:spPr>
          <a:xfrm>
            <a:off x="7222200" y="4492800"/>
            <a:ext cx="390800" cy="382800"/>
          </a:xfrm>
          <a:prstGeom prst="rect">
            <a:avLst/>
          </a:prstGeom>
          <a:solidFill>
            <a:srgbClr val="C27BA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188" name="Google Shape;4188;p74"/>
          <p:cNvSpPr/>
          <p:nvPr/>
        </p:nvSpPr>
        <p:spPr>
          <a:xfrm>
            <a:off x="7222200" y="3897700"/>
            <a:ext cx="390800" cy="382800"/>
          </a:xfrm>
          <a:prstGeom prst="rect">
            <a:avLst/>
          </a:prstGeom>
          <a:solidFill>
            <a:srgbClr val="C27BA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189" name="Google Shape;4189;p74"/>
          <p:cNvSpPr/>
          <p:nvPr/>
        </p:nvSpPr>
        <p:spPr>
          <a:xfrm>
            <a:off x="6071500" y="5665900"/>
            <a:ext cx="390800" cy="382800"/>
          </a:xfrm>
          <a:prstGeom prst="rect">
            <a:avLst/>
          </a:prstGeom>
          <a:solidFill>
            <a:srgbClr val="85200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190" name="Google Shape;4190;p74"/>
          <p:cNvSpPr/>
          <p:nvPr/>
        </p:nvSpPr>
        <p:spPr>
          <a:xfrm>
            <a:off x="6045367" y="5079800"/>
            <a:ext cx="390800" cy="382800"/>
          </a:xfrm>
          <a:prstGeom prst="rect">
            <a:avLst/>
          </a:prstGeom>
          <a:solidFill>
            <a:srgbClr val="85200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191" name="Google Shape;4191;p74"/>
          <p:cNvSpPr/>
          <p:nvPr/>
        </p:nvSpPr>
        <p:spPr>
          <a:xfrm>
            <a:off x="6831400" y="5078900"/>
            <a:ext cx="390800" cy="382800"/>
          </a:xfrm>
          <a:prstGeom prst="rect">
            <a:avLst/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192" name="Google Shape;4192;p74"/>
          <p:cNvSpPr/>
          <p:nvPr/>
        </p:nvSpPr>
        <p:spPr>
          <a:xfrm>
            <a:off x="6831400" y="5672200"/>
            <a:ext cx="390800" cy="382800"/>
          </a:xfrm>
          <a:prstGeom prst="rect">
            <a:avLst/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193" name="Google Shape;4193;p74"/>
          <p:cNvSpPr/>
          <p:nvPr/>
        </p:nvSpPr>
        <p:spPr>
          <a:xfrm>
            <a:off x="6045367" y="4488300"/>
            <a:ext cx="390800" cy="382800"/>
          </a:xfrm>
          <a:prstGeom prst="rect">
            <a:avLst/>
          </a:prstGeom>
          <a:solidFill>
            <a:srgbClr val="CC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194" name="Google Shape;4194;p74"/>
          <p:cNvSpPr/>
          <p:nvPr/>
        </p:nvSpPr>
        <p:spPr>
          <a:xfrm>
            <a:off x="6060633" y="3895000"/>
            <a:ext cx="390800" cy="382800"/>
          </a:xfrm>
          <a:prstGeom prst="rect">
            <a:avLst/>
          </a:prstGeom>
          <a:solidFill>
            <a:srgbClr val="CC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195" name="Google Shape;4195;p74"/>
          <p:cNvSpPr/>
          <p:nvPr/>
        </p:nvSpPr>
        <p:spPr>
          <a:xfrm>
            <a:off x="6831400" y="4487400"/>
            <a:ext cx="390800" cy="3828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196" name="Google Shape;4196;p74"/>
          <p:cNvSpPr/>
          <p:nvPr/>
        </p:nvSpPr>
        <p:spPr>
          <a:xfrm>
            <a:off x="6831400" y="3897700"/>
            <a:ext cx="390800" cy="3828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197" name="Google Shape;4197;p74"/>
          <p:cNvSpPr txBox="1"/>
          <p:nvPr/>
        </p:nvSpPr>
        <p:spPr>
          <a:xfrm>
            <a:off x="7200433" y="3890485"/>
            <a:ext cx="464800" cy="38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933" b="1"/>
              <a:t>A0</a:t>
            </a:r>
            <a:endParaRPr sz="933" b="1"/>
          </a:p>
        </p:txBody>
      </p:sp>
      <p:sp>
        <p:nvSpPr>
          <p:cNvPr id="4198" name="Google Shape;4198;p74"/>
          <p:cNvSpPr txBox="1"/>
          <p:nvPr/>
        </p:nvSpPr>
        <p:spPr>
          <a:xfrm>
            <a:off x="7200433" y="4485585"/>
            <a:ext cx="464800" cy="38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933" b="1"/>
              <a:t>A1</a:t>
            </a:r>
            <a:endParaRPr sz="933" b="1"/>
          </a:p>
        </p:txBody>
      </p:sp>
      <p:sp>
        <p:nvSpPr>
          <p:cNvPr id="4199" name="Google Shape;4199;p74"/>
          <p:cNvSpPr txBox="1"/>
          <p:nvPr/>
        </p:nvSpPr>
        <p:spPr>
          <a:xfrm>
            <a:off x="6403600" y="3890485"/>
            <a:ext cx="464800" cy="38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933" b="1"/>
              <a:t>E0</a:t>
            </a:r>
            <a:endParaRPr sz="933" b="1"/>
          </a:p>
        </p:txBody>
      </p:sp>
      <p:sp>
        <p:nvSpPr>
          <p:cNvPr id="4200" name="Google Shape;4200;p74"/>
          <p:cNvSpPr txBox="1"/>
          <p:nvPr/>
        </p:nvSpPr>
        <p:spPr>
          <a:xfrm>
            <a:off x="6403600" y="4484685"/>
            <a:ext cx="464800" cy="38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933" b="1"/>
              <a:t>E1</a:t>
            </a:r>
            <a:endParaRPr sz="933" b="1"/>
          </a:p>
        </p:txBody>
      </p:sp>
      <p:sp>
        <p:nvSpPr>
          <p:cNvPr id="4201" name="Google Shape;4201;p74"/>
          <p:cNvSpPr txBox="1"/>
          <p:nvPr/>
        </p:nvSpPr>
        <p:spPr>
          <a:xfrm>
            <a:off x="7185200" y="5077085"/>
            <a:ext cx="464800" cy="38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933" b="1"/>
              <a:t>B0</a:t>
            </a:r>
            <a:endParaRPr sz="933" b="1"/>
          </a:p>
        </p:txBody>
      </p:sp>
      <p:sp>
        <p:nvSpPr>
          <p:cNvPr id="4202" name="Google Shape;4202;p74"/>
          <p:cNvSpPr txBox="1"/>
          <p:nvPr/>
        </p:nvSpPr>
        <p:spPr>
          <a:xfrm>
            <a:off x="7200433" y="5668585"/>
            <a:ext cx="464800" cy="38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933" b="1"/>
              <a:t>B1</a:t>
            </a:r>
            <a:endParaRPr sz="933" b="1"/>
          </a:p>
        </p:txBody>
      </p:sp>
      <p:sp>
        <p:nvSpPr>
          <p:cNvPr id="4203" name="Google Shape;4203;p74"/>
          <p:cNvSpPr txBox="1"/>
          <p:nvPr/>
        </p:nvSpPr>
        <p:spPr>
          <a:xfrm>
            <a:off x="6403600" y="5076185"/>
            <a:ext cx="464800" cy="38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933" b="1"/>
              <a:t>F0</a:t>
            </a:r>
            <a:endParaRPr sz="933" b="1"/>
          </a:p>
        </p:txBody>
      </p:sp>
      <p:sp>
        <p:nvSpPr>
          <p:cNvPr id="4204" name="Google Shape;4204;p74"/>
          <p:cNvSpPr txBox="1"/>
          <p:nvPr/>
        </p:nvSpPr>
        <p:spPr>
          <a:xfrm>
            <a:off x="6403600" y="5673085"/>
            <a:ext cx="464800" cy="38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933" b="1"/>
              <a:t>F1</a:t>
            </a:r>
            <a:endParaRPr sz="933" b="1"/>
          </a:p>
        </p:txBody>
      </p:sp>
      <p:sp>
        <p:nvSpPr>
          <p:cNvPr id="4205" name="Google Shape;4205;p74"/>
          <p:cNvSpPr txBox="1"/>
          <p:nvPr/>
        </p:nvSpPr>
        <p:spPr>
          <a:xfrm>
            <a:off x="6023633" y="3893185"/>
            <a:ext cx="464800" cy="38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933" b="1"/>
              <a:t>G0</a:t>
            </a:r>
            <a:endParaRPr sz="933" b="1"/>
          </a:p>
        </p:txBody>
      </p:sp>
      <p:sp>
        <p:nvSpPr>
          <p:cNvPr id="4206" name="Google Shape;4206;p74"/>
          <p:cNvSpPr txBox="1"/>
          <p:nvPr/>
        </p:nvSpPr>
        <p:spPr>
          <a:xfrm>
            <a:off x="6008367" y="4486485"/>
            <a:ext cx="464800" cy="38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933" b="1"/>
              <a:t>G1</a:t>
            </a:r>
            <a:endParaRPr sz="933" b="1"/>
          </a:p>
        </p:txBody>
      </p:sp>
      <p:sp>
        <p:nvSpPr>
          <p:cNvPr id="4207" name="Google Shape;4207;p74"/>
          <p:cNvSpPr txBox="1"/>
          <p:nvPr/>
        </p:nvSpPr>
        <p:spPr>
          <a:xfrm>
            <a:off x="6809633" y="3894085"/>
            <a:ext cx="464800" cy="38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933" b="1"/>
              <a:t>C0</a:t>
            </a:r>
            <a:endParaRPr sz="933" b="1"/>
          </a:p>
        </p:txBody>
      </p:sp>
      <p:sp>
        <p:nvSpPr>
          <p:cNvPr id="4208" name="Google Shape;4208;p74"/>
          <p:cNvSpPr txBox="1"/>
          <p:nvPr/>
        </p:nvSpPr>
        <p:spPr>
          <a:xfrm>
            <a:off x="6809633" y="4483785"/>
            <a:ext cx="464800" cy="38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933" b="1"/>
              <a:t>C1</a:t>
            </a:r>
            <a:endParaRPr sz="933" b="1"/>
          </a:p>
        </p:txBody>
      </p:sp>
      <p:sp>
        <p:nvSpPr>
          <p:cNvPr id="4209" name="Google Shape;4209;p74"/>
          <p:cNvSpPr txBox="1"/>
          <p:nvPr/>
        </p:nvSpPr>
        <p:spPr>
          <a:xfrm>
            <a:off x="6809633" y="5672185"/>
            <a:ext cx="464800" cy="38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933" b="1"/>
              <a:t>D0</a:t>
            </a:r>
            <a:endParaRPr sz="933" b="1"/>
          </a:p>
        </p:txBody>
      </p:sp>
      <p:sp>
        <p:nvSpPr>
          <p:cNvPr id="4210" name="Google Shape;4210;p74"/>
          <p:cNvSpPr txBox="1"/>
          <p:nvPr/>
        </p:nvSpPr>
        <p:spPr>
          <a:xfrm>
            <a:off x="6809633" y="5078885"/>
            <a:ext cx="464800" cy="38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933" b="1"/>
              <a:t>D1</a:t>
            </a:r>
            <a:endParaRPr sz="933" b="1"/>
          </a:p>
        </p:txBody>
      </p:sp>
      <p:sp>
        <p:nvSpPr>
          <p:cNvPr id="4211" name="Google Shape;4211;p74"/>
          <p:cNvSpPr txBox="1"/>
          <p:nvPr/>
        </p:nvSpPr>
        <p:spPr>
          <a:xfrm>
            <a:off x="5997484" y="5079785"/>
            <a:ext cx="464800" cy="38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933" b="1"/>
              <a:t>H0</a:t>
            </a:r>
            <a:endParaRPr sz="933" b="1"/>
          </a:p>
        </p:txBody>
      </p:sp>
      <p:sp>
        <p:nvSpPr>
          <p:cNvPr id="4212" name="Google Shape;4212;p74"/>
          <p:cNvSpPr txBox="1"/>
          <p:nvPr/>
        </p:nvSpPr>
        <p:spPr>
          <a:xfrm>
            <a:off x="6023617" y="5665885"/>
            <a:ext cx="464800" cy="38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933" b="1"/>
              <a:t>H1</a:t>
            </a:r>
            <a:endParaRPr sz="933" b="1"/>
          </a:p>
        </p:txBody>
      </p:sp>
      <p:sp>
        <p:nvSpPr>
          <p:cNvPr id="4213" name="Google Shape;4213;p74"/>
          <p:cNvSpPr txBox="1"/>
          <p:nvPr/>
        </p:nvSpPr>
        <p:spPr>
          <a:xfrm>
            <a:off x="2147367" y="3381167"/>
            <a:ext cx="21460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it" sz="1333">
                <a:latin typeface="Ubuntu Mono"/>
                <a:ea typeface="Ubuntu Mono"/>
                <a:cs typeface="Ubuntu Mono"/>
                <a:sym typeface="Ubuntu Mono"/>
              </a:rPr>
              <a:t>V0 mapping: EW16</a:t>
            </a:r>
            <a:endParaRPr sz="1333"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4214" name="Google Shape;4214;p74"/>
          <p:cNvSpPr txBox="1"/>
          <p:nvPr/>
        </p:nvSpPr>
        <p:spPr>
          <a:xfrm>
            <a:off x="6060633" y="3429001"/>
            <a:ext cx="1818400" cy="65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it" sz="1333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V0 mapping: EW8</a:t>
            </a:r>
            <a:endParaRPr sz="1333"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endParaRPr sz="1333"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4215" name="Google Shape;4215;p74"/>
          <p:cNvSpPr txBox="1"/>
          <p:nvPr/>
        </p:nvSpPr>
        <p:spPr>
          <a:xfrm>
            <a:off x="9044367" y="3429001"/>
            <a:ext cx="1760800" cy="65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it" sz="1333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V0 mapping: EW8</a:t>
            </a:r>
            <a:endParaRPr sz="1333"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endParaRPr sz="1333"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4216" name="Google Shape;4216;p74"/>
          <p:cNvSpPr txBox="1"/>
          <p:nvPr/>
        </p:nvSpPr>
        <p:spPr>
          <a:xfrm>
            <a:off x="917233" y="4741500"/>
            <a:ext cx="10408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it" sz="1333" b="1">
                <a:latin typeface="Ubuntu Mono"/>
                <a:ea typeface="Ubuntu Mono"/>
                <a:cs typeface="Ubuntu Mono"/>
                <a:sym typeface="Ubuntu Mono"/>
              </a:rPr>
              <a:t>vld, ew16</a:t>
            </a:r>
            <a:endParaRPr sz="1333" b="1"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4217" name="Google Shape;4217;p74"/>
          <p:cNvSpPr txBox="1"/>
          <p:nvPr/>
        </p:nvSpPr>
        <p:spPr>
          <a:xfrm>
            <a:off x="3877500" y="4732367"/>
            <a:ext cx="10408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it" sz="1333" b="1">
                <a:latin typeface="Ubuntu Mono"/>
                <a:ea typeface="Ubuntu Mono"/>
                <a:cs typeface="Ubuntu Mono"/>
                <a:sym typeface="Ubuntu Mono"/>
              </a:rPr>
              <a:t>vld, ew8</a:t>
            </a:r>
            <a:endParaRPr sz="1333" b="1"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4218" name="Google Shape;4218;p74"/>
          <p:cNvSpPr txBox="1"/>
          <p:nvPr/>
        </p:nvSpPr>
        <p:spPr>
          <a:xfrm>
            <a:off x="7767317" y="4740200"/>
            <a:ext cx="10408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it" sz="1333" b="1">
                <a:latin typeface="Ubuntu Mono"/>
                <a:ea typeface="Ubuntu Mono"/>
                <a:cs typeface="Ubuntu Mono"/>
                <a:sym typeface="Ubuntu Mono"/>
              </a:rPr>
              <a:t>vld, ew8</a:t>
            </a:r>
            <a:endParaRPr sz="1333" b="1"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4219" name="Google Shape;4219;p74"/>
          <p:cNvSpPr/>
          <p:nvPr/>
        </p:nvSpPr>
        <p:spPr>
          <a:xfrm>
            <a:off x="4113967" y="5183967"/>
            <a:ext cx="355600" cy="355600"/>
          </a:xfrm>
          <a:prstGeom prst="noSmoking">
            <a:avLst>
              <a:gd name="adj" fmla="val 1875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220" name="Google Shape;4220;p74"/>
          <p:cNvSpPr/>
          <p:nvPr/>
        </p:nvSpPr>
        <p:spPr>
          <a:xfrm>
            <a:off x="4744768" y="4370648"/>
            <a:ext cx="1254600" cy="1193328"/>
          </a:xfrm>
          <a:prstGeom prst="irregularSeal1">
            <a:avLst/>
          </a:prstGeom>
          <a:solidFill>
            <a:srgbClr val="FFE5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221" name="Google Shape;4221;p74"/>
          <p:cNvSpPr txBox="1"/>
          <p:nvPr/>
        </p:nvSpPr>
        <p:spPr>
          <a:xfrm>
            <a:off x="4870868" y="4700451"/>
            <a:ext cx="21084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it" sz="1333" b="1">
                <a:latin typeface="Ubuntu Mono"/>
                <a:ea typeface="Ubuntu Mono"/>
                <a:cs typeface="Ubuntu Mono"/>
                <a:sym typeface="Ubuntu Mono"/>
              </a:rPr>
              <a:t>reshuffle</a:t>
            </a:r>
            <a:endParaRPr sz="1333" b="1"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4222" name="Google Shape;4222;p74"/>
          <p:cNvSpPr txBox="1"/>
          <p:nvPr/>
        </p:nvSpPr>
        <p:spPr>
          <a:xfrm>
            <a:off x="7992923" y="5002567"/>
            <a:ext cx="6084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609585" indent="-516454">
              <a:buClr>
                <a:srgbClr val="6AA84F"/>
              </a:buClr>
              <a:buSzPts val="2500"/>
              <a:buChar char="✓"/>
            </a:pPr>
            <a:endParaRPr sz="2400"/>
          </a:p>
        </p:txBody>
      </p:sp>
      <p:sp>
        <p:nvSpPr>
          <p:cNvPr id="4223" name="Google Shape;4223;p74"/>
          <p:cNvSpPr txBox="1"/>
          <p:nvPr/>
        </p:nvSpPr>
        <p:spPr>
          <a:xfrm>
            <a:off x="1741200" y="3874833"/>
            <a:ext cx="614000" cy="410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067" b="1"/>
              <a:t>L0</a:t>
            </a:r>
            <a:endParaRPr sz="1067" b="1"/>
          </a:p>
        </p:txBody>
      </p:sp>
      <p:sp>
        <p:nvSpPr>
          <p:cNvPr id="4224" name="Google Shape;4224;p74"/>
          <p:cNvSpPr txBox="1"/>
          <p:nvPr/>
        </p:nvSpPr>
        <p:spPr>
          <a:xfrm>
            <a:off x="1741200" y="4466333"/>
            <a:ext cx="614000" cy="410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067" b="1"/>
              <a:t>L1</a:t>
            </a:r>
            <a:endParaRPr sz="1067" b="1"/>
          </a:p>
        </p:txBody>
      </p:sp>
      <p:sp>
        <p:nvSpPr>
          <p:cNvPr id="4225" name="Google Shape;4225;p74"/>
          <p:cNvSpPr txBox="1"/>
          <p:nvPr/>
        </p:nvSpPr>
        <p:spPr>
          <a:xfrm>
            <a:off x="1741200" y="5057833"/>
            <a:ext cx="614000" cy="410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067" b="1"/>
              <a:t>L2</a:t>
            </a:r>
            <a:endParaRPr sz="1067" b="1"/>
          </a:p>
        </p:txBody>
      </p:sp>
      <p:sp>
        <p:nvSpPr>
          <p:cNvPr id="4226" name="Google Shape;4226;p74"/>
          <p:cNvSpPr txBox="1"/>
          <p:nvPr/>
        </p:nvSpPr>
        <p:spPr>
          <a:xfrm>
            <a:off x="10221000" y="6333334"/>
            <a:ext cx="614000" cy="512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733" b="1"/>
              <a:t>t</a:t>
            </a:r>
            <a:endParaRPr sz="1733" b="1"/>
          </a:p>
        </p:txBody>
      </p:sp>
      <p:sp>
        <p:nvSpPr>
          <p:cNvPr id="4227" name="Google Shape;4227;p74"/>
          <p:cNvSpPr txBox="1"/>
          <p:nvPr/>
        </p:nvSpPr>
        <p:spPr>
          <a:xfrm>
            <a:off x="5594800" y="3865717"/>
            <a:ext cx="614000" cy="410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067" b="1"/>
              <a:t>L0</a:t>
            </a:r>
            <a:endParaRPr sz="1067" b="1"/>
          </a:p>
        </p:txBody>
      </p:sp>
      <p:sp>
        <p:nvSpPr>
          <p:cNvPr id="4228" name="Google Shape;4228;p74"/>
          <p:cNvSpPr txBox="1"/>
          <p:nvPr/>
        </p:nvSpPr>
        <p:spPr>
          <a:xfrm>
            <a:off x="5594800" y="4457217"/>
            <a:ext cx="614000" cy="410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067" b="1"/>
              <a:t>L1</a:t>
            </a:r>
            <a:endParaRPr sz="1067" b="1"/>
          </a:p>
        </p:txBody>
      </p:sp>
      <p:sp>
        <p:nvSpPr>
          <p:cNvPr id="4229" name="Google Shape;4229;p74"/>
          <p:cNvSpPr txBox="1"/>
          <p:nvPr/>
        </p:nvSpPr>
        <p:spPr>
          <a:xfrm>
            <a:off x="5594800" y="5048717"/>
            <a:ext cx="614000" cy="410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067" b="1"/>
              <a:t>L2</a:t>
            </a:r>
            <a:endParaRPr sz="1067" b="1"/>
          </a:p>
        </p:txBody>
      </p:sp>
      <p:sp>
        <p:nvSpPr>
          <p:cNvPr id="4230" name="Google Shape;4230;p74"/>
          <p:cNvSpPr txBox="1"/>
          <p:nvPr/>
        </p:nvSpPr>
        <p:spPr>
          <a:xfrm>
            <a:off x="5594800" y="5640217"/>
            <a:ext cx="614000" cy="410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067" b="1"/>
              <a:t>L3</a:t>
            </a:r>
            <a:endParaRPr sz="1067" b="1"/>
          </a:p>
        </p:txBody>
      </p:sp>
      <p:cxnSp>
        <p:nvCxnSpPr>
          <p:cNvPr id="4231" name="Google Shape;4231;p74"/>
          <p:cNvCxnSpPr/>
          <p:nvPr/>
        </p:nvCxnSpPr>
        <p:spPr>
          <a:xfrm>
            <a:off x="996800" y="6371567"/>
            <a:ext cx="9816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232" name="Google Shape;4232;p74"/>
          <p:cNvSpPr txBox="1"/>
          <p:nvPr/>
        </p:nvSpPr>
        <p:spPr>
          <a:xfrm>
            <a:off x="1707884" y="5658467"/>
            <a:ext cx="614000" cy="410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067" b="1"/>
              <a:t>L3</a:t>
            </a:r>
            <a:endParaRPr sz="1067" b="1"/>
          </a:p>
        </p:txBody>
      </p:sp>
      <p:sp>
        <p:nvSpPr>
          <p:cNvPr id="4233" name="Google Shape;4233;p74"/>
          <p:cNvSpPr/>
          <p:nvPr/>
        </p:nvSpPr>
        <p:spPr>
          <a:xfrm>
            <a:off x="9478433" y="5679584"/>
            <a:ext cx="390800" cy="382800"/>
          </a:xfrm>
          <a:prstGeom prst="rect">
            <a:avLst/>
          </a:prstGeom>
          <a:solidFill>
            <a:srgbClr val="F6B26B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234" name="Google Shape;4234;p74"/>
          <p:cNvSpPr/>
          <p:nvPr/>
        </p:nvSpPr>
        <p:spPr>
          <a:xfrm>
            <a:off x="9478433" y="5082684"/>
            <a:ext cx="390800" cy="382800"/>
          </a:xfrm>
          <a:prstGeom prst="rect">
            <a:avLst/>
          </a:prstGeom>
          <a:solidFill>
            <a:srgbClr val="F6B26B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235" name="Google Shape;4235;p74"/>
          <p:cNvSpPr/>
          <p:nvPr/>
        </p:nvSpPr>
        <p:spPr>
          <a:xfrm>
            <a:off x="10260033" y="5675084"/>
            <a:ext cx="390800" cy="3828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236" name="Google Shape;4236;p74"/>
          <p:cNvSpPr/>
          <p:nvPr/>
        </p:nvSpPr>
        <p:spPr>
          <a:xfrm>
            <a:off x="10244800" y="5083584"/>
            <a:ext cx="390800" cy="3828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237" name="Google Shape;4237;p74"/>
          <p:cNvSpPr/>
          <p:nvPr/>
        </p:nvSpPr>
        <p:spPr>
          <a:xfrm>
            <a:off x="9478433" y="4494784"/>
            <a:ext cx="390800" cy="382800"/>
          </a:xfrm>
          <a:prstGeom prst="rect">
            <a:avLst/>
          </a:prstGeom>
          <a:solidFill>
            <a:srgbClr val="FFD9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238" name="Google Shape;4238;p74"/>
          <p:cNvSpPr/>
          <p:nvPr/>
        </p:nvSpPr>
        <p:spPr>
          <a:xfrm>
            <a:off x="9478433" y="3900584"/>
            <a:ext cx="390800" cy="382800"/>
          </a:xfrm>
          <a:prstGeom prst="rect">
            <a:avLst/>
          </a:prstGeom>
          <a:solidFill>
            <a:srgbClr val="FFD9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239" name="Google Shape;4239;p74"/>
          <p:cNvSpPr/>
          <p:nvPr/>
        </p:nvSpPr>
        <p:spPr>
          <a:xfrm>
            <a:off x="10260033" y="4495684"/>
            <a:ext cx="390800" cy="382800"/>
          </a:xfrm>
          <a:prstGeom prst="rect">
            <a:avLst/>
          </a:prstGeom>
          <a:solidFill>
            <a:srgbClr val="C27BA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240" name="Google Shape;4240;p74"/>
          <p:cNvSpPr/>
          <p:nvPr/>
        </p:nvSpPr>
        <p:spPr>
          <a:xfrm>
            <a:off x="10260033" y="3900584"/>
            <a:ext cx="390800" cy="382800"/>
          </a:xfrm>
          <a:prstGeom prst="rect">
            <a:avLst/>
          </a:prstGeom>
          <a:solidFill>
            <a:srgbClr val="EAD1D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241" name="Google Shape;4241;p74"/>
          <p:cNvSpPr/>
          <p:nvPr/>
        </p:nvSpPr>
        <p:spPr>
          <a:xfrm>
            <a:off x="9109333" y="5668784"/>
            <a:ext cx="390800" cy="382800"/>
          </a:xfrm>
          <a:prstGeom prst="rect">
            <a:avLst/>
          </a:prstGeom>
          <a:solidFill>
            <a:srgbClr val="85200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242" name="Google Shape;4242;p74"/>
          <p:cNvSpPr/>
          <p:nvPr/>
        </p:nvSpPr>
        <p:spPr>
          <a:xfrm>
            <a:off x="9083200" y="5082684"/>
            <a:ext cx="390800" cy="382800"/>
          </a:xfrm>
          <a:prstGeom prst="rect">
            <a:avLst/>
          </a:prstGeom>
          <a:solidFill>
            <a:srgbClr val="85200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243" name="Google Shape;4243;p74"/>
          <p:cNvSpPr/>
          <p:nvPr/>
        </p:nvSpPr>
        <p:spPr>
          <a:xfrm>
            <a:off x="9869233" y="5081784"/>
            <a:ext cx="390800" cy="382800"/>
          </a:xfrm>
          <a:prstGeom prst="rect">
            <a:avLst/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244" name="Google Shape;4244;p74"/>
          <p:cNvSpPr/>
          <p:nvPr/>
        </p:nvSpPr>
        <p:spPr>
          <a:xfrm>
            <a:off x="9869233" y="5675084"/>
            <a:ext cx="390800" cy="382800"/>
          </a:xfrm>
          <a:prstGeom prst="rect">
            <a:avLst/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245" name="Google Shape;4245;p74"/>
          <p:cNvSpPr/>
          <p:nvPr/>
        </p:nvSpPr>
        <p:spPr>
          <a:xfrm>
            <a:off x="9083200" y="4491184"/>
            <a:ext cx="390800" cy="382800"/>
          </a:xfrm>
          <a:prstGeom prst="rect">
            <a:avLst/>
          </a:prstGeom>
          <a:solidFill>
            <a:srgbClr val="CC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246" name="Google Shape;4246;p74"/>
          <p:cNvSpPr/>
          <p:nvPr/>
        </p:nvSpPr>
        <p:spPr>
          <a:xfrm>
            <a:off x="9098467" y="3897884"/>
            <a:ext cx="390800" cy="382800"/>
          </a:xfrm>
          <a:prstGeom prst="rect">
            <a:avLst/>
          </a:prstGeom>
          <a:solidFill>
            <a:srgbClr val="CC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247" name="Google Shape;4247;p74"/>
          <p:cNvSpPr/>
          <p:nvPr/>
        </p:nvSpPr>
        <p:spPr>
          <a:xfrm>
            <a:off x="9869233" y="4490284"/>
            <a:ext cx="390800" cy="3828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248" name="Google Shape;4248;p74"/>
          <p:cNvSpPr/>
          <p:nvPr/>
        </p:nvSpPr>
        <p:spPr>
          <a:xfrm>
            <a:off x="9869233" y="3900584"/>
            <a:ext cx="390800" cy="3828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249" name="Google Shape;4249;p74"/>
          <p:cNvSpPr txBox="1"/>
          <p:nvPr/>
        </p:nvSpPr>
        <p:spPr>
          <a:xfrm>
            <a:off x="10238267" y="3893368"/>
            <a:ext cx="464800" cy="38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933" b="1"/>
              <a:t>A0</a:t>
            </a:r>
            <a:endParaRPr sz="933" b="1"/>
          </a:p>
        </p:txBody>
      </p:sp>
      <p:sp>
        <p:nvSpPr>
          <p:cNvPr id="4250" name="Google Shape;4250;p74"/>
          <p:cNvSpPr txBox="1"/>
          <p:nvPr/>
        </p:nvSpPr>
        <p:spPr>
          <a:xfrm>
            <a:off x="10238267" y="4488468"/>
            <a:ext cx="464800" cy="38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933" b="1"/>
              <a:t>A1</a:t>
            </a:r>
            <a:endParaRPr sz="933" b="1"/>
          </a:p>
        </p:txBody>
      </p:sp>
      <p:sp>
        <p:nvSpPr>
          <p:cNvPr id="4251" name="Google Shape;4251;p74"/>
          <p:cNvSpPr txBox="1"/>
          <p:nvPr/>
        </p:nvSpPr>
        <p:spPr>
          <a:xfrm>
            <a:off x="9441433" y="3893368"/>
            <a:ext cx="464800" cy="38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933" b="1"/>
              <a:t>E0</a:t>
            </a:r>
            <a:endParaRPr sz="933" b="1"/>
          </a:p>
        </p:txBody>
      </p:sp>
      <p:sp>
        <p:nvSpPr>
          <p:cNvPr id="4252" name="Google Shape;4252;p74"/>
          <p:cNvSpPr txBox="1"/>
          <p:nvPr/>
        </p:nvSpPr>
        <p:spPr>
          <a:xfrm>
            <a:off x="9441433" y="4487568"/>
            <a:ext cx="464800" cy="38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933" b="1"/>
              <a:t>E1</a:t>
            </a:r>
            <a:endParaRPr sz="933" b="1"/>
          </a:p>
        </p:txBody>
      </p:sp>
      <p:sp>
        <p:nvSpPr>
          <p:cNvPr id="4253" name="Google Shape;4253;p74"/>
          <p:cNvSpPr txBox="1"/>
          <p:nvPr/>
        </p:nvSpPr>
        <p:spPr>
          <a:xfrm>
            <a:off x="10223033" y="5079968"/>
            <a:ext cx="464800" cy="38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933" b="1"/>
              <a:t>B0</a:t>
            </a:r>
            <a:endParaRPr sz="933" b="1"/>
          </a:p>
        </p:txBody>
      </p:sp>
      <p:sp>
        <p:nvSpPr>
          <p:cNvPr id="4254" name="Google Shape;4254;p74"/>
          <p:cNvSpPr txBox="1"/>
          <p:nvPr/>
        </p:nvSpPr>
        <p:spPr>
          <a:xfrm>
            <a:off x="10238267" y="5671468"/>
            <a:ext cx="464800" cy="38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933" b="1"/>
              <a:t>B1</a:t>
            </a:r>
            <a:endParaRPr sz="933" b="1"/>
          </a:p>
        </p:txBody>
      </p:sp>
      <p:sp>
        <p:nvSpPr>
          <p:cNvPr id="4255" name="Google Shape;4255;p74"/>
          <p:cNvSpPr txBox="1"/>
          <p:nvPr/>
        </p:nvSpPr>
        <p:spPr>
          <a:xfrm>
            <a:off x="9441433" y="5079068"/>
            <a:ext cx="464800" cy="38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933" b="1"/>
              <a:t>F0</a:t>
            </a:r>
            <a:endParaRPr sz="933" b="1"/>
          </a:p>
        </p:txBody>
      </p:sp>
      <p:sp>
        <p:nvSpPr>
          <p:cNvPr id="4256" name="Google Shape;4256;p74"/>
          <p:cNvSpPr txBox="1"/>
          <p:nvPr/>
        </p:nvSpPr>
        <p:spPr>
          <a:xfrm>
            <a:off x="9441433" y="5675968"/>
            <a:ext cx="464800" cy="38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933" b="1"/>
              <a:t>F1</a:t>
            </a:r>
            <a:endParaRPr sz="933" b="1"/>
          </a:p>
        </p:txBody>
      </p:sp>
      <p:sp>
        <p:nvSpPr>
          <p:cNvPr id="4257" name="Google Shape;4257;p74"/>
          <p:cNvSpPr txBox="1"/>
          <p:nvPr/>
        </p:nvSpPr>
        <p:spPr>
          <a:xfrm>
            <a:off x="9061467" y="3896068"/>
            <a:ext cx="464800" cy="38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933" b="1"/>
              <a:t>G0</a:t>
            </a:r>
            <a:endParaRPr sz="933" b="1"/>
          </a:p>
        </p:txBody>
      </p:sp>
      <p:sp>
        <p:nvSpPr>
          <p:cNvPr id="4258" name="Google Shape;4258;p74"/>
          <p:cNvSpPr txBox="1"/>
          <p:nvPr/>
        </p:nvSpPr>
        <p:spPr>
          <a:xfrm>
            <a:off x="9046200" y="4489368"/>
            <a:ext cx="464800" cy="38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933" b="1"/>
              <a:t>G1</a:t>
            </a:r>
            <a:endParaRPr sz="933" b="1"/>
          </a:p>
        </p:txBody>
      </p:sp>
      <p:sp>
        <p:nvSpPr>
          <p:cNvPr id="4259" name="Google Shape;4259;p74"/>
          <p:cNvSpPr txBox="1"/>
          <p:nvPr/>
        </p:nvSpPr>
        <p:spPr>
          <a:xfrm>
            <a:off x="9847467" y="3896968"/>
            <a:ext cx="464800" cy="38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933" b="1"/>
              <a:t>C0</a:t>
            </a:r>
            <a:endParaRPr sz="933" b="1"/>
          </a:p>
        </p:txBody>
      </p:sp>
      <p:sp>
        <p:nvSpPr>
          <p:cNvPr id="4260" name="Google Shape;4260;p74"/>
          <p:cNvSpPr txBox="1"/>
          <p:nvPr/>
        </p:nvSpPr>
        <p:spPr>
          <a:xfrm>
            <a:off x="9847467" y="4486668"/>
            <a:ext cx="464800" cy="38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933" b="1"/>
              <a:t>C1</a:t>
            </a:r>
            <a:endParaRPr sz="933" b="1"/>
          </a:p>
        </p:txBody>
      </p:sp>
      <p:sp>
        <p:nvSpPr>
          <p:cNvPr id="4261" name="Google Shape;4261;p74"/>
          <p:cNvSpPr txBox="1"/>
          <p:nvPr/>
        </p:nvSpPr>
        <p:spPr>
          <a:xfrm>
            <a:off x="9847467" y="5675068"/>
            <a:ext cx="464800" cy="38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933" b="1"/>
              <a:t>D0</a:t>
            </a:r>
            <a:endParaRPr sz="933" b="1"/>
          </a:p>
        </p:txBody>
      </p:sp>
      <p:sp>
        <p:nvSpPr>
          <p:cNvPr id="4262" name="Google Shape;4262;p74"/>
          <p:cNvSpPr txBox="1"/>
          <p:nvPr/>
        </p:nvSpPr>
        <p:spPr>
          <a:xfrm>
            <a:off x="9847467" y="5081768"/>
            <a:ext cx="464800" cy="38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933" b="1"/>
              <a:t>D1</a:t>
            </a:r>
            <a:endParaRPr sz="933" b="1"/>
          </a:p>
        </p:txBody>
      </p:sp>
      <p:sp>
        <p:nvSpPr>
          <p:cNvPr id="4263" name="Google Shape;4263;p74"/>
          <p:cNvSpPr txBox="1"/>
          <p:nvPr/>
        </p:nvSpPr>
        <p:spPr>
          <a:xfrm>
            <a:off x="9035317" y="5082668"/>
            <a:ext cx="464800" cy="38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933" b="1"/>
              <a:t>H0</a:t>
            </a:r>
            <a:endParaRPr sz="933" b="1"/>
          </a:p>
        </p:txBody>
      </p:sp>
      <p:sp>
        <p:nvSpPr>
          <p:cNvPr id="4264" name="Google Shape;4264;p74"/>
          <p:cNvSpPr txBox="1"/>
          <p:nvPr/>
        </p:nvSpPr>
        <p:spPr>
          <a:xfrm>
            <a:off x="9061451" y="5668768"/>
            <a:ext cx="464800" cy="38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933" b="1"/>
              <a:t>H1</a:t>
            </a:r>
            <a:endParaRPr sz="933" b="1"/>
          </a:p>
        </p:txBody>
      </p:sp>
      <p:sp>
        <p:nvSpPr>
          <p:cNvPr id="4265" name="Google Shape;4265;p74"/>
          <p:cNvSpPr txBox="1"/>
          <p:nvPr/>
        </p:nvSpPr>
        <p:spPr>
          <a:xfrm>
            <a:off x="8632633" y="3868600"/>
            <a:ext cx="614000" cy="410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067" b="1"/>
              <a:t>L0</a:t>
            </a:r>
            <a:endParaRPr sz="1067" b="1"/>
          </a:p>
        </p:txBody>
      </p:sp>
      <p:sp>
        <p:nvSpPr>
          <p:cNvPr id="4266" name="Google Shape;4266;p74"/>
          <p:cNvSpPr txBox="1"/>
          <p:nvPr/>
        </p:nvSpPr>
        <p:spPr>
          <a:xfrm>
            <a:off x="8632633" y="4460100"/>
            <a:ext cx="614000" cy="410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067" b="1"/>
              <a:t>L1</a:t>
            </a:r>
            <a:endParaRPr sz="1067" b="1"/>
          </a:p>
        </p:txBody>
      </p:sp>
      <p:sp>
        <p:nvSpPr>
          <p:cNvPr id="4267" name="Google Shape;4267;p74"/>
          <p:cNvSpPr txBox="1"/>
          <p:nvPr/>
        </p:nvSpPr>
        <p:spPr>
          <a:xfrm>
            <a:off x="8632633" y="5051600"/>
            <a:ext cx="614000" cy="410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067" b="1"/>
              <a:t>L2</a:t>
            </a:r>
            <a:endParaRPr sz="1067" b="1"/>
          </a:p>
        </p:txBody>
      </p:sp>
      <p:sp>
        <p:nvSpPr>
          <p:cNvPr id="4268" name="Google Shape;4268;p74"/>
          <p:cNvSpPr txBox="1"/>
          <p:nvPr/>
        </p:nvSpPr>
        <p:spPr>
          <a:xfrm>
            <a:off x="8632633" y="5643100"/>
            <a:ext cx="614000" cy="410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067" b="1"/>
              <a:t>L3</a:t>
            </a:r>
            <a:endParaRPr sz="1067" b="1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FA796B1-A588-A796-F826-8A7A0EFC44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503" y="180326"/>
            <a:ext cx="10667548" cy="657050"/>
          </a:xfrm>
          <a:noFill/>
        </p:spPr>
        <p:txBody>
          <a:bodyPr vert="horz" lIns="0" tIns="0" rIns="0" bIns="0" rtlCol="0" anchor="ctr">
            <a:normAutofit/>
          </a:bodyPr>
          <a:lstStyle/>
          <a:p>
            <a:r>
              <a:rPr lang="en-US" sz="3800">
                <a:ea typeface="+mj-lt"/>
                <a:cs typeface="+mj-lt"/>
              </a:rPr>
              <a:t>Reshuffle (undisturbed policy)</a:t>
            </a:r>
            <a:endParaRPr lang="it-IT"/>
          </a:p>
        </p:txBody>
      </p:sp>
      <p:sp>
        <p:nvSpPr>
          <p:cNvPr id="3" name="Google Shape;4059;p73">
            <a:extLst>
              <a:ext uri="{FF2B5EF4-FFF2-40B4-BE49-F238E27FC236}">
                <a16:creationId xmlns:a16="http://schemas.microsoft.com/office/drawing/2014/main" id="{1E681394-B3D2-C3B0-4487-4C89828422D3}"/>
              </a:ext>
            </a:extLst>
          </p:cNvPr>
          <p:cNvSpPr txBox="1"/>
          <p:nvPr/>
        </p:nvSpPr>
        <p:spPr>
          <a:xfrm>
            <a:off x="962774" y="1085271"/>
            <a:ext cx="10016800" cy="2092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609585" indent="-406390">
              <a:buClr>
                <a:schemeClr val="accent1"/>
              </a:buClr>
              <a:buSzPts val="1200"/>
              <a:buChar char="■"/>
            </a:pPr>
            <a:r>
              <a:rPr lang="it" sz="2400"/>
              <a:t>New data-width in the destination </a:t>
            </a:r>
            <a:r>
              <a:rPr lang="it" sz="2400">
                <a:solidFill>
                  <a:schemeClr val="dk1"/>
                </a:solidFill>
              </a:rPr>
              <a:t>and tail elements exposed</a:t>
            </a:r>
            <a:r>
              <a:rPr lang="it" sz="2400"/>
              <a:t>?</a:t>
            </a:r>
            <a:endParaRPr sz="2400"/>
          </a:p>
          <a:p>
            <a:pPr marL="1219170" lvl="1" indent="-423323">
              <a:buSzPts val="1400"/>
              <a:buChar char="○"/>
            </a:pPr>
            <a:r>
              <a:rPr lang="it" sz="2400"/>
              <a:t>Reshuffle destination with new encoding!</a:t>
            </a:r>
            <a:endParaRPr sz="2400"/>
          </a:p>
          <a:p>
            <a:pPr marL="1219170" lvl="1" indent="-423323">
              <a:buSzPts val="1400"/>
              <a:buChar char="○"/>
            </a:pPr>
            <a:r>
              <a:rPr lang="it" sz="2400"/>
              <a:t>Byte mapping is preserved!</a:t>
            </a:r>
            <a:endParaRPr sz="2400"/>
          </a:p>
          <a:p>
            <a:endParaRPr sz="2400"/>
          </a:p>
          <a:p>
            <a:pPr marL="609585" indent="-406390">
              <a:buClr>
                <a:schemeClr val="accent1"/>
              </a:buClr>
              <a:buSzPts val="1200"/>
              <a:buChar char="■"/>
            </a:pPr>
            <a:r>
              <a:rPr lang="it" sz="2400"/>
              <a:t>Reshuffle injected when needed</a:t>
            </a: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035633919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" name="Google Shape;4454;p89"/>
          <p:cNvSpPr txBox="1">
            <a:spLocks noGrp="1"/>
          </p:cNvSpPr>
          <p:nvPr>
            <p:ph type="sldNum" idx="12"/>
          </p:nvPr>
        </p:nvSpPr>
        <p:spPr>
          <a:xfrm>
            <a:off x="11054843" y="6304327"/>
            <a:ext cx="355600" cy="468400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/>
          <a:p>
            <a:pPr>
              <a:buClr>
                <a:srgbClr val="000000"/>
              </a:buClr>
            </a:pPr>
            <a:fld id="{00000000-1234-1234-1234-123412341234}" type="slidenum">
              <a:rPr lang="it"/>
              <a:pPr>
                <a:buClr>
                  <a:srgbClr val="000000"/>
                </a:buClr>
              </a:pPr>
              <a:t>155</a:t>
            </a:fld>
            <a:endParaRPr/>
          </a:p>
        </p:txBody>
      </p:sp>
      <p:pic>
        <p:nvPicPr>
          <p:cNvPr id="4456" name="Google Shape;4456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134" y="1275204"/>
            <a:ext cx="7015751" cy="5165296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7DF2540-FC35-14FB-1D2D-5ECC44593B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503" y="180326"/>
            <a:ext cx="10667548" cy="657050"/>
          </a:xfrm>
          <a:noFill/>
        </p:spPr>
        <p:txBody>
          <a:bodyPr vert="horz" lIns="0" tIns="0" rIns="0" bIns="0" rtlCol="0" anchor="ctr">
            <a:normAutofit/>
          </a:bodyPr>
          <a:lstStyle/>
          <a:p>
            <a:r>
              <a:rPr lang="en-US" sz="3800">
                <a:ea typeface="Roboto"/>
                <a:cs typeface="Roboto"/>
              </a:rPr>
              <a:t>Scalar Core + Caches effect on performance</a:t>
            </a:r>
            <a:endParaRPr lang="it-IT"/>
          </a:p>
        </p:txBody>
      </p:sp>
      <p:sp>
        <p:nvSpPr>
          <p:cNvPr id="7" name="Google Shape;4479;p91">
            <a:extLst>
              <a:ext uri="{FF2B5EF4-FFF2-40B4-BE49-F238E27FC236}">
                <a16:creationId xmlns:a16="http://schemas.microsoft.com/office/drawing/2014/main" id="{89D14941-0FE2-278E-AECB-7EFA1A9F18E4}"/>
              </a:ext>
            </a:extLst>
          </p:cNvPr>
          <p:cNvSpPr txBox="1"/>
          <p:nvPr/>
        </p:nvSpPr>
        <p:spPr>
          <a:xfrm>
            <a:off x="319786" y="1369085"/>
            <a:ext cx="4148800" cy="393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608965" indent="-405765">
              <a:buClr>
                <a:schemeClr val="accent1"/>
              </a:buClr>
              <a:buSzPts val="1200"/>
              <a:buChar char="■"/>
            </a:pPr>
            <a:r>
              <a:rPr lang="it" sz="2400" b="1">
                <a:solidFill>
                  <a:schemeClr val="dk1"/>
                </a:solidFill>
              </a:rPr>
              <a:t>Replace CVA6</a:t>
            </a:r>
            <a:r>
              <a:rPr lang="it" sz="2400">
                <a:solidFill>
                  <a:schemeClr val="dk1"/>
                </a:solidFill>
              </a:rPr>
              <a:t> with </a:t>
            </a:r>
            <a:r>
              <a:rPr lang="it" sz="2400" b="1">
                <a:solidFill>
                  <a:schemeClr val="dk1"/>
                </a:solidFill>
              </a:rPr>
              <a:t>ideal dispatcher</a:t>
            </a:r>
            <a:endParaRPr lang="it-IT" sz="2400" b="1">
              <a:solidFill>
                <a:schemeClr val="dk1"/>
              </a:solidFill>
              <a:cs typeface="Calibri Light"/>
            </a:endParaRPr>
          </a:p>
          <a:p>
            <a:pPr marL="1218565" lvl="1" indent="-422910">
              <a:buClr>
                <a:schemeClr val="dk1"/>
              </a:buClr>
              <a:buSzPts val="1400"/>
              <a:buChar char="○"/>
            </a:pPr>
            <a:r>
              <a:rPr lang="it" sz="2400">
                <a:solidFill>
                  <a:schemeClr val="dk1"/>
                </a:solidFill>
              </a:rPr>
              <a:t>FIFO with V instructions</a:t>
            </a:r>
            <a:endParaRPr sz="2400">
              <a:solidFill>
                <a:schemeClr val="dk1"/>
              </a:solidFill>
              <a:cs typeface="Calibri Light"/>
            </a:endParaRPr>
          </a:p>
          <a:p>
            <a:pPr marL="1218565" lvl="1" indent="-422910">
              <a:buClr>
                <a:schemeClr val="dk1"/>
              </a:buClr>
              <a:buSzPts val="1400"/>
              <a:buChar char="○"/>
            </a:pPr>
            <a:r>
              <a:rPr lang="it" sz="2400">
                <a:solidFill>
                  <a:schemeClr val="dk1"/>
                </a:solidFill>
              </a:rPr>
              <a:t>Ideal issue rate</a:t>
            </a:r>
            <a:endParaRPr sz="2400">
              <a:solidFill>
                <a:schemeClr val="dk1"/>
              </a:solidFill>
              <a:cs typeface="Calibri Light"/>
            </a:endParaRPr>
          </a:p>
          <a:p>
            <a:pPr marL="1218565" lvl="1" indent="-422910">
              <a:buClr>
                <a:schemeClr val="dk1"/>
              </a:buClr>
              <a:buSzPts val="1400"/>
              <a:buChar char="○"/>
            </a:pPr>
            <a:r>
              <a:rPr lang="it" sz="2400">
                <a:solidFill>
                  <a:schemeClr val="dk1"/>
                </a:solidFill>
              </a:rPr>
              <a:t>Narrow lines on plot</a:t>
            </a:r>
            <a:endParaRPr sz="2400">
              <a:solidFill>
                <a:schemeClr val="dk1"/>
              </a:solidFill>
              <a:cs typeface="Calibri Light"/>
            </a:endParaRPr>
          </a:p>
          <a:p>
            <a:endParaRPr sz="2400">
              <a:solidFill>
                <a:schemeClr val="dk1"/>
              </a:solidFill>
            </a:endParaRPr>
          </a:p>
          <a:p>
            <a:pPr marL="203200">
              <a:buClr>
                <a:schemeClr val="accent1"/>
              </a:buClr>
              <a:buSzPts val="1200"/>
            </a:pPr>
            <a:endParaRPr lang="it" sz="2400" b="1">
              <a:solidFill>
                <a:schemeClr val="dk1"/>
              </a:solidFill>
              <a:cs typeface="Calibri Light"/>
            </a:endParaRPr>
          </a:p>
          <a:p>
            <a:endParaRPr sz="2400">
              <a:solidFill>
                <a:schemeClr val="dk1"/>
              </a:solidFill>
            </a:endParaRPr>
          </a:p>
          <a:p>
            <a:endParaRPr sz="240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6172390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3" name="Google Shape;4463;p90"/>
          <p:cNvSpPr txBox="1">
            <a:spLocks noGrp="1"/>
          </p:cNvSpPr>
          <p:nvPr>
            <p:ph type="sldNum" idx="12"/>
          </p:nvPr>
        </p:nvSpPr>
        <p:spPr>
          <a:xfrm>
            <a:off x="11054843" y="6304327"/>
            <a:ext cx="355600" cy="468400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/>
          <a:p>
            <a:pPr>
              <a:buClr>
                <a:srgbClr val="000000"/>
              </a:buClr>
            </a:pPr>
            <a:fld id="{00000000-1234-1234-1234-123412341234}" type="slidenum">
              <a:rPr lang="it"/>
              <a:pPr>
                <a:buClr>
                  <a:srgbClr val="000000"/>
                </a:buClr>
              </a:pPr>
              <a:t>156</a:t>
            </a:fld>
            <a:endParaRPr/>
          </a:p>
        </p:txBody>
      </p:sp>
      <p:pic>
        <p:nvPicPr>
          <p:cNvPr id="4465" name="Google Shape;4465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134" y="1275204"/>
            <a:ext cx="7015751" cy="516529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466" name="Google Shape;4466;p90"/>
          <p:cNvCxnSpPr/>
          <p:nvPr/>
        </p:nvCxnSpPr>
        <p:spPr>
          <a:xfrm rot="10800000">
            <a:off x="9819867" y="2123700"/>
            <a:ext cx="0" cy="4524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4467" name="Google Shape;4467;p90"/>
          <p:cNvCxnSpPr/>
          <p:nvPr/>
        </p:nvCxnSpPr>
        <p:spPr>
          <a:xfrm>
            <a:off x="9386533" y="2169167"/>
            <a:ext cx="1079200" cy="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5" name="Title 1">
            <a:extLst>
              <a:ext uri="{FF2B5EF4-FFF2-40B4-BE49-F238E27FC236}">
                <a16:creationId xmlns:a16="http://schemas.microsoft.com/office/drawing/2014/main" id="{0A31814C-8861-1931-6E7E-54AF2AD999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503" y="180326"/>
            <a:ext cx="10667548" cy="657050"/>
          </a:xfrm>
          <a:noFill/>
        </p:spPr>
        <p:txBody>
          <a:bodyPr vert="horz" lIns="0" tIns="0" rIns="0" bIns="0" rtlCol="0" anchor="ctr">
            <a:normAutofit/>
          </a:bodyPr>
          <a:lstStyle/>
          <a:p>
            <a:r>
              <a:rPr lang="en-US" sz="3800">
                <a:ea typeface="+mj-lt"/>
                <a:cs typeface="+mj-lt"/>
              </a:rPr>
              <a:t>Scalar Core + Caches effect on performance</a:t>
            </a:r>
            <a:endParaRPr lang="it-IT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6142CFF-F875-A5B2-20B8-F569220277B1}"/>
              </a:ext>
            </a:extLst>
          </p:cNvPr>
          <p:cNvSpPr>
            <a:spLocks noGrp="1"/>
          </p:cNvSpPr>
          <p:nvPr/>
        </p:nvSpPr>
        <p:spPr>
          <a:xfrm>
            <a:off x="316503" y="180326"/>
            <a:ext cx="10667548" cy="65705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ctr" anchorCtr="0">
            <a:normAutofit/>
          </a:bodyPr>
          <a:lstStyle>
            <a:lvl1pPr lvl="0" algn="l" defTabSz="91438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3810" b="0" i="0" kern="1200" spc="-106" baseline="0">
                <a:ln w="15875" cmpd="sng">
                  <a:noFill/>
                  <a:round/>
                </a:ln>
                <a:solidFill>
                  <a:schemeClr val="accent3"/>
                </a:solidFill>
                <a:latin typeface="+mj-lt"/>
                <a:ea typeface="Roboto" panose="02000000000000000000" pitchFamily="2" charset="0"/>
                <a:cs typeface="Roboto" panose="02000000000000000000" pitchFamily="2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r>
              <a:rPr lang="en-US" sz="3800">
                <a:ea typeface="+mj-lt"/>
                <a:cs typeface="+mj-lt"/>
              </a:rPr>
              <a:t>Scalar Core + Caches effect on performance</a:t>
            </a:r>
            <a:endParaRPr lang="it-IT"/>
          </a:p>
        </p:txBody>
      </p:sp>
      <p:sp>
        <p:nvSpPr>
          <p:cNvPr id="8" name="Google Shape;4479;p91">
            <a:extLst>
              <a:ext uri="{FF2B5EF4-FFF2-40B4-BE49-F238E27FC236}">
                <a16:creationId xmlns:a16="http://schemas.microsoft.com/office/drawing/2014/main" id="{52BD2C46-B41D-6FBC-B8B6-6853BE182855}"/>
              </a:ext>
            </a:extLst>
          </p:cNvPr>
          <p:cNvSpPr txBox="1"/>
          <p:nvPr/>
        </p:nvSpPr>
        <p:spPr>
          <a:xfrm>
            <a:off x="319786" y="1369085"/>
            <a:ext cx="4148800" cy="4678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608965" indent="-405765">
              <a:buClr>
                <a:schemeClr val="accent1"/>
              </a:buClr>
              <a:buSzPts val="1200"/>
              <a:buChar char="■"/>
            </a:pPr>
            <a:r>
              <a:rPr lang="it" sz="2400" b="1">
                <a:solidFill>
                  <a:schemeClr val="dk1"/>
                </a:solidFill>
              </a:rPr>
              <a:t>Replace CVA6</a:t>
            </a:r>
            <a:r>
              <a:rPr lang="it" sz="2400">
                <a:solidFill>
                  <a:schemeClr val="dk1"/>
                </a:solidFill>
              </a:rPr>
              <a:t> with </a:t>
            </a:r>
            <a:r>
              <a:rPr lang="it" sz="2400" b="1">
                <a:solidFill>
                  <a:schemeClr val="dk1"/>
                </a:solidFill>
              </a:rPr>
              <a:t>ideal dispatcher</a:t>
            </a:r>
            <a:endParaRPr lang="it-IT" sz="2400" b="1">
              <a:solidFill>
                <a:schemeClr val="dk1"/>
              </a:solidFill>
              <a:cs typeface="Calibri Light"/>
            </a:endParaRPr>
          </a:p>
          <a:p>
            <a:pPr marL="1218565" lvl="1" indent="-422910">
              <a:buClr>
                <a:schemeClr val="dk1"/>
              </a:buClr>
              <a:buSzPts val="1400"/>
              <a:buChar char="○"/>
            </a:pPr>
            <a:r>
              <a:rPr lang="it" sz="2400">
                <a:solidFill>
                  <a:schemeClr val="dk1"/>
                </a:solidFill>
              </a:rPr>
              <a:t>FIFO with V instructions</a:t>
            </a:r>
            <a:endParaRPr sz="2400">
              <a:solidFill>
                <a:schemeClr val="dk1"/>
              </a:solidFill>
              <a:cs typeface="Calibri Light"/>
            </a:endParaRPr>
          </a:p>
          <a:p>
            <a:pPr marL="1218565" lvl="1" indent="-422910">
              <a:buClr>
                <a:schemeClr val="dk1"/>
              </a:buClr>
              <a:buSzPts val="1400"/>
              <a:buChar char="○"/>
            </a:pPr>
            <a:r>
              <a:rPr lang="it" sz="2400">
                <a:solidFill>
                  <a:schemeClr val="dk1"/>
                </a:solidFill>
              </a:rPr>
              <a:t>Ideal issue rate</a:t>
            </a:r>
            <a:endParaRPr sz="2400">
              <a:solidFill>
                <a:schemeClr val="dk1"/>
              </a:solidFill>
              <a:cs typeface="Calibri Light"/>
            </a:endParaRPr>
          </a:p>
          <a:p>
            <a:pPr marL="1218565" lvl="1" indent="-422910">
              <a:buClr>
                <a:schemeClr val="dk1"/>
              </a:buClr>
              <a:buSzPts val="1400"/>
              <a:buChar char="○"/>
            </a:pPr>
            <a:r>
              <a:rPr lang="it" sz="2400">
                <a:solidFill>
                  <a:schemeClr val="dk1"/>
                </a:solidFill>
              </a:rPr>
              <a:t>Narrow lines on plot</a:t>
            </a:r>
            <a:endParaRPr sz="2400">
              <a:solidFill>
                <a:schemeClr val="dk1"/>
              </a:solidFill>
              <a:cs typeface="Calibri Light"/>
            </a:endParaRPr>
          </a:p>
          <a:p>
            <a:endParaRPr sz="2400">
              <a:solidFill>
                <a:schemeClr val="dk1"/>
              </a:solidFill>
            </a:endParaRPr>
          </a:p>
          <a:p>
            <a:pPr marL="608965" indent="-405765">
              <a:buClr>
                <a:schemeClr val="accent1"/>
              </a:buClr>
              <a:buSzPts val="1200"/>
              <a:buChar char="■"/>
            </a:pPr>
            <a:r>
              <a:rPr lang="it" sz="2400">
                <a:solidFill>
                  <a:schemeClr val="dk1"/>
                </a:solidFill>
              </a:rPr>
              <a:t>Show </a:t>
            </a:r>
            <a:r>
              <a:rPr lang="it" sz="2400" b="1">
                <a:solidFill>
                  <a:schemeClr val="dk1"/>
                </a:solidFill>
              </a:rPr>
              <a:t>CVA6 + $ </a:t>
            </a:r>
            <a:br>
              <a:rPr lang="it" sz="2400" b="1">
                <a:solidFill>
                  <a:schemeClr val="dk1"/>
                </a:solidFill>
              </a:rPr>
            </a:br>
            <a:r>
              <a:rPr lang="it" sz="2400" b="1">
                <a:solidFill>
                  <a:schemeClr val="dk1"/>
                </a:solidFill>
              </a:rPr>
              <a:t>non-idealities</a:t>
            </a:r>
            <a:endParaRPr sz="2400" b="1">
              <a:solidFill>
                <a:schemeClr val="dk1"/>
              </a:solidFill>
              <a:cs typeface="Calibri Light"/>
            </a:endParaRPr>
          </a:p>
          <a:p>
            <a:endParaRPr sz="2400">
              <a:solidFill>
                <a:schemeClr val="dk1"/>
              </a:solidFill>
            </a:endParaRPr>
          </a:p>
          <a:p>
            <a:pPr marL="608965" indent="-405765">
              <a:buClr>
                <a:schemeClr val="accent1"/>
              </a:buClr>
              <a:buSzPts val="1200"/>
              <a:buChar char="■"/>
            </a:pPr>
            <a:endParaRPr sz="2400">
              <a:solidFill>
                <a:schemeClr val="dk1"/>
              </a:solidFill>
              <a:cs typeface="Calibri Light"/>
            </a:endParaRPr>
          </a:p>
          <a:p>
            <a:endParaRPr sz="240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5633960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4" name="Google Shape;4474;p91"/>
          <p:cNvSpPr txBox="1">
            <a:spLocks noGrp="1"/>
          </p:cNvSpPr>
          <p:nvPr>
            <p:ph type="sldNum" idx="12"/>
          </p:nvPr>
        </p:nvSpPr>
        <p:spPr>
          <a:xfrm>
            <a:off x="11054843" y="6304327"/>
            <a:ext cx="355600" cy="468400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/>
          <a:p>
            <a:pPr>
              <a:buClr>
                <a:srgbClr val="000000"/>
              </a:buClr>
            </a:pPr>
            <a:fld id="{00000000-1234-1234-1234-123412341234}" type="slidenum">
              <a:rPr lang="it"/>
              <a:pPr>
                <a:buClr>
                  <a:srgbClr val="000000"/>
                </a:buClr>
              </a:pPr>
              <a:t>157</a:t>
            </a:fld>
            <a:endParaRPr/>
          </a:p>
        </p:txBody>
      </p:sp>
      <p:pic>
        <p:nvPicPr>
          <p:cNvPr id="4476" name="Google Shape;4476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134" y="1275204"/>
            <a:ext cx="7015751" cy="516529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477" name="Google Shape;4477;p91"/>
          <p:cNvCxnSpPr/>
          <p:nvPr/>
        </p:nvCxnSpPr>
        <p:spPr>
          <a:xfrm rot="10800000">
            <a:off x="9821333" y="1785700"/>
            <a:ext cx="3200" cy="3988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4478" name="Google Shape;4478;p91"/>
          <p:cNvCxnSpPr/>
          <p:nvPr/>
        </p:nvCxnSpPr>
        <p:spPr>
          <a:xfrm>
            <a:off x="9386533" y="2169167"/>
            <a:ext cx="1079200" cy="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4479" name="Google Shape;4479;p91"/>
          <p:cNvSpPr txBox="1"/>
          <p:nvPr/>
        </p:nvSpPr>
        <p:spPr>
          <a:xfrm>
            <a:off x="319786" y="1369085"/>
            <a:ext cx="4148800" cy="50474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608965" indent="-405765">
              <a:buClr>
                <a:schemeClr val="accent1"/>
              </a:buClr>
              <a:buSzPts val="1200"/>
              <a:buChar char="■"/>
            </a:pPr>
            <a:r>
              <a:rPr lang="it" sz="2400" b="1">
                <a:solidFill>
                  <a:schemeClr val="dk1"/>
                </a:solidFill>
              </a:rPr>
              <a:t>Replace CVA6</a:t>
            </a:r>
            <a:r>
              <a:rPr lang="it" sz="2400">
                <a:solidFill>
                  <a:schemeClr val="dk1"/>
                </a:solidFill>
              </a:rPr>
              <a:t> with </a:t>
            </a:r>
            <a:r>
              <a:rPr lang="it" sz="2400" b="1">
                <a:solidFill>
                  <a:schemeClr val="dk1"/>
                </a:solidFill>
              </a:rPr>
              <a:t>ideal dispatcher</a:t>
            </a:r>
            <a:endParaRPr lang="it-IT" sz="2400" b="1">
              <a:solidFill>
                <a:schemeClr val="dk1"/>
              </a:solidFill>
              <a:cs typeface="Calibri Light"/>
            </a:endParaRPr>
          </a:p>
          <a:p>
            <a:pPr marL="1218565" lvl="1" indent="-422910">
              <a:buClr>
                <a:schemeClr val="dk1"/>
              </a:buClr>
              <a:buSzPts val="1400"/>
              <a:buChar char="○"/>
            </a:pPr>
            <a:r>
              <a:rPr lang="it" sz="2400">
                <a:solidFill>
                  <a:schemeClr val="dk1"/>
                </a:solidFill>
              </a:rPr>
              <a:t>FIFO with V instructions</a:t>
            </a:r>
            <a:endParaRPr lang="en-CH" sz="2400">
              <a:solidFill>
                <a:schemeClr val="dk1"/>
              </a:solidFill>
              <a:cs typeface="Calibri Light"/>
            </a:endParaRPr>
          </a:p>
          <a:p>
            <a:pPr marL="1218565" lvl="1" indent="-422910">
              <a:buClr>
                <a:schemeClr val="dk1"/>
              </a:buClr>
              <a:buSzPts val="1400"/>
              <a:buChar char="○"/>
            </a:pPr>
            <a:r>
              <a:rPr lang="it" sz="2400">
                <a:solidFill>
                  <a:schemeClr val="dk1"/>
                </a:solidFill>
              </a:rPr>
              <a:t>Ideal issue rate</a:t>
            </a:r>
            <a:endParaRPr lang="en-CH" sz="2400">
              <a:solidFill>
                <a:schemeClr val="dk1"/>
              </a:solidFill>
              <a:cs typeface="Calibri Light"/>
            </a:endParaRPr>
          </a:p>
          <a:p>
            <a:pPr marL="1218565" lvl="1" indent="-422910">
              <a:buClr>
                <a:schemeClr val="dk1"/>
              </a:buClr>
              <a:buSzPts val="1400"/>
              <a:buChar char="○"/>
            </a:pPr>
            <a:r>
              <a:rPr lang="it" sz="2400">
                <a:solidFill>
                  <a:schemeClr val="dk1"/>
                </a:solidFill>
              </a:rPr>
              <a:t>Narrow lines on plot</a:t>
            </a:r>
            <a:endParaRPr lang="en-CH" sz="2400">
              <a:solidFill>
                <a:schemeClr val="dk1"/>
              </a:solidFill>
              <a:cs typeface="Calibri Light"/>
            </a:endParaRPr>
          </a:p>
          <a:p>
            <a:endParaRPr sz="2400">
              <a:solidFill>
                <a:schemeClr val="dk1"/>
              </a:solidFill>
            </a:endParaRPr>
          </a:p>
          <a:p>
            <a:pPr marL="608965" indent="-405765">
              <a:buClr>
                <a:schemeClr val="accent1"/>
              </a:buClr>
              <a:buSzPts val="1200"/>
              <a:buChar char="■"/>
            </a:pPr>
            <a:r>
              <a:rPr lang="it" sz="2400">
                <a:solidFill>
                  <a:schemeClr val="dk1"/>
                </a:solidFill>
              </a:rPr>
              <a:t>Show </a:t>
            </a:r>
            <a:r>
              <a:rPr lang="it" sz="2400" b="1">
                <a:solidFill>
                  <a:schemeClr val="dk1"/>
                </a:solidFill>
              </a:rPr>
              <a:t>CVA6 + $</a:t>
            </a:r>
            <a:br>
              <a:rPr lang="it" sz="2400" b="1">
                <a:solidFill>
                  <a:schemeClr val="dk1"/>
                </a:solidFill>
                <a:cs typeface="Calibri Light"/>
              </a:rPr>
            </a:br>
            <a:r>
              <a:rPr lang="it" sz="2400" b="1">
                <a:solidFill>
                  <a:schemeClr val="dk1"/>
                </a:solidFill>
              </a:rPr>
              <a:t>non-idealities</a:t>
            </a:r>
            <a:endParaRPr lang="en-CH" sz="2400" b="1">
              <a:solidFill>
                <a:schemeClr val="dk1"/>
              </a:solidFill>
              <a:cs typeface="Calibri Light"/>
            </a:endParaRPr>
          </a:p>
          <a:p>
            <a:endParaRPr sz="2400">
              <a:solidFill>
                <a:schemeClr val="dk1"/>
              </a:solidFill>
            </a:endParaRPr>
          </a:p>
          <a:p>
            <a:pPr marL="608965" indent="-405765">
              <a:buClr>
                <a:schemeClr val="accent1"/>
              </a:buClr>
              <a:buSzPts val="1200"/>
              <a:buChar char="■"/>
            </a:pPr>
            <a:r>
              <a:rPr lang="it" sz="2400">
                <a:solidFill>
                  <a:schemeClr val="dk1"/>
                </a:solidFill>
              </a:rPr>
              <a:t>Show </a:t>
            </a:r>
            <a:r>
              <a:rPr lang="it" sz="2400" b="1">
                <a:solidFill>
                  <a:schemeClr val="dk1"/>
                </a:solidFill>
              </a:rPr>
              <a:t>VU1.0 non-idealities</a:t>
            </a:r>
            <a:endParaRPr lang="en-CH" sz="2400">
              <a:solidFill>
                <a:schemeClr val="dk1"/>
              </a:solidFill>
              <a:cs typeface="Calibri Light"/>
            </a:endParaRPr>
          </a:p>
          <a:p>
            <a:endParaRPr sz="2400">
              <a:solidFill>
                <a:schemeClr val="dk1"/>
              </a:solidFill>
            </a:endParaRPr>
          </a:p>
          <a:p>
            <a:endParaRPr sz="2400">
              <a:solidFill>
                <a:schemeClr val="dk1"/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521A8FE-050F-40AC-C3CF-6A2B5A0CEC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503" y="180326"/>
            <a:ext cx="10667548" cy="657050"/>
          </a:xfrm>
          <a:noFill/>
        </p:spPr>
        <p:txBody>
          <a:bodyPr vert="horz" lIns="0" tIns="0" rIns="0" bIns="0" rtlCol="0" anchor="ctr">
            <a:normAutofit/>
          </a:bodyPr>
          <a:lstStyle/>
          <a:p>
            <a:r>
              <a:rPr lang="en-US" sz="3800">
                <a:ea typeface="+mj-lt"/>
                <a:cs typeface="+mj-lt"/>
              </a:rPr>
              <a:t>Scalar Core + Caches effect on performance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53288344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3" name="Google Shape;4533;p94"/>
          <p:cNvSpPr txBox="1"/>
          <p:nvPr/>
        </p:nvSpPr>
        <p:spPr>
          <a:xfrm>
            <a:off x="707700" y="1489418"/>
            <a:ext cx="6156400" cy="17260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609585" indent="-423323">
              <a:spcBef>
                <a:spcPts val="533"/>
              </a:spcBef>
              <a:buClr>
                <a:schemeClr val="accent1"/>
              </a:buClr>
              <a:buSzPts val="1400"/>
              <a:buFont typeface="Noto Sans Symbols"/>
              <a:buChar char="■"/>
            </a:pPr>
            <a:r>
              <a:rPr lang="it" sz="2400" b="1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dotp</a:t>
            </a:r>
            <a:r>
              <a:rPr lang="it" sz="2400">
                <a:solidFill>
                  <a:schemeClr val="dk1"/>
                </a:solidFill>
              </a:rPr>
              <a:t> benchmark (chained </a:t>
            </a:r>
            <a:r>
              <a:rPr lang="it" sz="2400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vmul</a:t>
            </a:r>
            <a:r>
              <a:rPr lang="it" sz="2400">
                <a:solidFill>
                  <a:schemeClr val="dk1"/>
                </a:solidFill>
              </a:rPr>
              <a:t>, </a:t>
            </a:r>
            <a:r>
              <a:rPr lang="it" sz="2400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vredsum</a:t>
            </a:r>
            <a:r>
              <a:rPr lang="it" sz="2400">
                <a:solidFill>
                  <a:schemeClr val="dk1"/>
                </a:solidFill>
              </a:rPr>
              <a:t>)</a:t>
            </a:r>
            <a:endParaRPr sz="2400">
              <a:solidFill>
                <a:schemeClr val="dk1"/>
              </a:solidFill>
            </a:endParaRPr>
          </a:p>
          <a:p>
            <a:pPr marL="1219170" lvl="1" indent="-423323">
              <a:buClr>
                <a:schemeClr val="accent1"/>
              </a:buClr>
              <a:buSzPts val="1400"/>
              <a:buFont typeface="Noto Sans Symbols"/>
              <a:buChar char="○"/>
            </a:pPr>
            <a:r>
              <a:rPr lang="it" sz="2000">
                <a:solidFill>
                  <a:schemeClr val="dk1"/>
                </a:solidFill>
              </a:rPr>
              <a:t>Varying vector length in Byte</a:t>
            </a:r>
            <a:endParaRPr sz="2400">
              <a:solidFill>
                <a:schemeClr val="dk1"/>
              </a:solidFill>
            </a:endParaRPr>
          </a:p>
          <a:p>
            <a:endParaRPr sz="2400">
              <a:solidFill>
                <a:schemeClr val="dk1"/>
              </a:solidFill>
            </a:endParaRPr>
          </a:p>
          <a:p>
            <a:endParaRPr sz="2400">
              <a:solidFill>
                <a:schemeClr val="dk1"/>
              </a:solidFill>
            </a:endParaRPr>
          </a:p>
        </p:txBody>
      </p:sp>
      <p:sp>
        <p:nvSpPr>
          <p:cNvPr id="4534" name="Google Shape;4534;p94"/>
          <p:cNvSpPr txBox="1">
            <a:spLocks noGrp="1"/>
          </p:cNvSpPr>
          <p:nvPr>
            <p:ph type="sldNum" idx="12"/>
          </p:nvPr>
        </p:nvSpPr>
        <p:spPr>
          <a:xfrm>
            <a:off x="11054843" y="6304327"/>
            <a:ext cx="355600" cy="468400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/>
          <a:p>
            <a:fld id="{00000000-1234-1234-1234-123412341234}" type="slidenum">
              <a:rPr lang="it"/>
              <a:pPr/>
              <a:t>158</a:t>
            </a:fld>
            <a:endParaRPr/>
          </a:p>
        </p:txBody>
      </p:sp>
      <p:pic>
        <p:nvPicPr>
          <p:cNvPr id="4536" name="Google Shape;4536;p94"/>
          <p:cNvPicPr preferRelativeResize="0"/>
          <p:nvPr/>
        </p:nvPicPr>
        <p:blipFill rotWithShape="1">
          <a:blip r:embed="rId3">
            <a:alphaModFix/>
          </a:blip>
          <a:srcRect r="46461"/>
          <a:stretch/>
        </p:blipFill>
        <p:spPr>
          <a:xfrm>
            <a:off x="2832351" y="2957067"/>
            <a:ext cx="6527300" cy="26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4537" name="Google Shape;4537;p94"/>
          <p:cNvSpPr/>
          <p:nvPr/>
        </p:nvSpPr>
        <p:spPr>
          <a:xfrm>
            <a:off x="5146333" y="3749500"/>
            <a:ext cx="3928400" cy="390000"/>
          </a:xfrm>
          <a:prstGeom prst="rect">
            <a:avLst/>
          </a:prstGeom>
          <a:noFill/>
          <a:ln w="19050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538" name="Google Shape;4538;p94"/>
          <p:cNvSpPr/>
          <p:nvPr/>
        </p:nvSpPr>
        <p:spPr>
          <a:xfrm>
            <a:off x="4960733" y="4368933"/>
            <a:ext cx="661600" cy="905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539" name="Google Shape;4539;p94"/>
          <p:cNvSpPr/>
          <p:nvPr/>
        </p:nvSpPr>
        <p:spPr>
          <a:xfrm>
            <a:off x="6312533" y="4381367"/>
            <a:ext cx="661600" cy="905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540" name="Google Shape;4540;p94"/>
          <p:cNvSpPr/>
          <p:nvPr/>
        </p:nvSpPr>
        <p:spPr>
          <a:xfrm>
            <a:off x="7647033" y="4368933"/>
            <a:ext cx="801200" cy="905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541" name="Google Shape;4541;p94"/>
          <p:cNvSpPr/>
          <p:nvPr/>
        </p:nvSpPr>
        <p:spPr>
          <a:xfrm>
            <a:off x="3324567" y="4884333"/>
            <a:ext cx="5952800" cy="390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542" name="Google Shape;4542;p94"/>
          <p:cNvSpPr/>
          <p:nvPr/>
        </p:nvSpPr>
        <p:spPr>
          <a:xfrm>
            <a:off x="1890700" y="2000373"/>
            <a:ext cx="3394000" cy="330800"/>
          </a:xfrm>
          <a:prstGeom prst="rect">
            <a:avLst/>
          </a:prstGeom>
          <a:noFill/>
          <a:ln w="19050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591AEC4-5625-6C51-EE98-AD3E22AF12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503" y="180326"/>
            <a:ext cx="10667548" cy="657050"/>
          </a:xfrm>
          <a:noFill/>
        </p:spPr>
        <p:txBody>
          <a:bodyPr vert="horz" lIns="0" tIns="0" rIns="0" bIns="0" rtlCol="0" anchor="ctr">
            <a:normAutofit/>
          </a:bodyPr>
          <a:lstStyle/>
          <a:p>
            <a:r>
              <a:rPr lang="en-US" sz="3800">
                <a:ea typeface="Roboto"/>
                <a:cs typeface="Roboto"/>
              </a:rPr>
              <a:t>Reduction performance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49363945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8" name="Google Shape;4548;p95"/>
          <p:cNvSpPr txBox="1"/>
          <p:nvPr/>
        </p:nvSpPr>
        <p:spPr>
          <a:xfrm>
            <a:off x="707700" y="1489418"/>
            <a:ext cx="6156400" cy="17260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609585" indent="-423323">
              <a:spcBef>
                <a:spcPts val="533"/>
              </a:spcBef>
              <a:buClr>
                <a:schemeClr val="accent1"/>
              </a:buClr>
              <a:buSzPts val="1400"/>
              <a:buFont typeface="Noto Sans Symbols"/>
              <a:buChar char="■"/>
            </a:pPr>
            <a:r>
              <a:rPr lang="it" sz="2400" b="1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dotp</a:t>
            </a:r>
            <a:r>
              <a:rPr lang="it" sz="2400">
                <a:solidFill>
                  <a:schemeClr val="dk1"/>
                </a:solidFill>
              </a:rPr>
              <a:t> benchmark (chained </a:t>
            </a:r>
            <a:r>
              <a:rPr lang="it" sz="2400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vmul</a:t>
            </a:r>
            <a:r>
              <a:rPr lang="it" sz="2400">
                <a:solidFill>
                  <a:schemeClr val="dk1"/>
                </a:solidFill>
              </a:rPr>
              <a:t>, </a:t>
            </a:r>
            <a:r>
              <a:rPr lang="it" sz="2400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vredsum</a:t>
            </a:r>
            <a:r>
              <a:rPr lang="it" sz="2400">
                <a:solidFill>
                  <a:schemeClr val="dk1"/>
                </a:solidFill>
              </a:rPr>
              <a:t>)</a:t>
            </a:r>
            <a:endParaRPr sz="2400">
              <a:solidFill>
                <a:schemeClr val="dk1"/>
              </a:solidFill>
            </a:endParaRPr>
          </a:p>
          <a:p>
            <a:pPr marL="1219170" lvl="1" indent="-423323">
              <a:buClr>
                <a:schemeClr val="accent1"/>
              </a:buClr>
              <a:buSzPts val="1400"/>
              <a:buFont typeface="Noto Sans Symbols"/>
              <a:buChar char="○"/>
            </a:pPr>
            <a:r>
              <a:rPr lang="it" sz="2000">
                <a:solidFill>
                  <a:schemeClr val="dk1"/>
                </a:solidFill>
              </a:rPr>
              <a:t>Varying vector length in Byte</a:t>
            </a:r>
            <a:endParaRPr sz="2400">
              <a:solidFill>
                <a:schemeClr val="dk1"/>
              </a:solidFill>
            </a:endParaRPr>
          </a:p>
          <a:p>
            <a:endParaRPr sz="2400">
              <a:solidFill>
                <a:schemeClr val="dk1"/>
              </a:solidFill>
            </a:endParaRPr>
          </a:p>
          <a:p>
            <a:endParaRPr sz="2400">
              <a:solidFill>
                <a:schemeClr val="dk1"/>
              </a:solidFill>
            </a:endParaRPr>
          </a:p>
        </p:txBody>
      </p:sp>
      <p:sp>
        <p:nvSpPr>
          <p:cNvPr id="4549" name="Google Shape;4549;p95"/>
          <p:cNvSpPr txBox="1">
            <a:spLocks noGrp="1"/>
          </p:cNvSpPr>
          <p:nvPr>
            <p:ph type="sldNum" idx="12"/>
          </p:nvPr>
        </p:nvSpPr>
        <p:spPr>
          <a:xfrm>
            <a:off x="11054843" y="6304327"/>
            <a:ext cx="355600" cy="468400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/>
          <a:p>
            <a:pPr>
              <a:buClr>
                <a:srgbClr val="000000"/>
              </a:buClr>
            </a:pPr>
            <a:fld id="{00000000-1234-1234-1234-123412341234}" type="slidenum">
              <a:rPr lang="it"/>
              <a:pPr>
                <a:buClr>
                  <a:srgbClr val="000000"/>
                </a:buClr>
              </a:pPr>
              <a:t>159</a:t>
            </a:fld>
            <a:endParaRPr/>
          </a:p>
        </p:txBody>
      </p:sp>
      <p:pic>
        <p:nvPicPr>
          <p:cNvPr id="4551" name="Google Shape;4551;p95"/>
          <p:cNvPicPr preferRelativeResize="0"/>
          <p:nvPr/>
        </p:nvPicPr>
        <p:blipFill rotWithShape="1">
          <a:blip r:embed="rId3">
            <a:alphaModFix/>
          </a:blip>
          <a:srcRect r="46461"/>
          <a:stretch/>
        </p:blipFill>
        <p:spPr>
          <a:xfrm>
            <a:off x="2832351" y="2957067"/>
            <a:ext cx="6527300" cy="26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4552" name="Google Shape;4552;p95"/>
          <p:cNvSpPr/>
          <p:nvPr/>
        </p:nvSpPr>
        <p:spPr>
          <a:xfrm>
            <a:off x="5656967" y="4365567"/>
            <a:ext cx="539600" cy="468400"/>
          </a:xfrm>
          <a:prstGeom prst="rect">
            <a:avLst/>
          </a:prstGeom>
          <a:noFill/>
          <a:ln w="19050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553" name="Google Shape;4553;p95"/>
          <p:cNvSpPr txBox="1"/>
          <p:nvPr/>
        </p:nvSpPr>
        <p:spPr>
          <a:xfrm>
            <a:off x="2056400" y="5725534"/>
            <a:ext cx="8079200" cy="574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2133" b="1">
                <a:solidFill>
                  <a:srgbClr val="38761D"/>
                </a:solidFill>
              </a:rPr>
              <a:t>Longer vectors == Higher Efficiency!!</a:t>
            </a:r>
            <a:endParaRPr sz="2133" b="1">
              <a:solidFill>
                <a:srgbClr val="38761D"/>
              </a:solidFill>
            </a:endParaRPr>
          </a:p>
        </p:txBody>
      </p:sp>
      <p:sp>
        <p:nvSpPr>
          <p:cNvPr id="4554" name="Google Shape;4554;p95"/>
          <p:cNvSpPr/>
          <p:nvPr/>
        </p:nvSpPr>
        <p:spPr>
          <a:xfrm>
            <a:off x="8535033" y="4365567"/>
            <a:ext cx="539600" cy="468400"/>
          </a:xfrm>
          <a:prstGeom prst="rect">
            <a:avLst/>
          </a:prstGeom>
          <a:noFill/>
          <a:ln w="19050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555" name="Google Shape;4555;p95"/>
          <p:cNvSpPr/>
          <p:nvPr/>
        </p:nvSpPr>
        <p:spPr>
          <a:xfrm>
            <a:off x="4960733" y="4368933"/>
            <a:ext cx="661600" cy="905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556" name="Google Shape;4556;p95"/>
          <p:cNvSpPr/>
          <p:nvPr/>
        </p:nvSpPr>
        <p:spPr>
          <a:xfrm>
            <a:off x="6312533" y="4381367"/>
            <a:ext cx="661600" cy="905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557" name="Google Shape;4557;p95"/>
          <p:cNvSpPr/>
          <p:nvPr/>
        </p:nvSpPr>
        <p:spPr>
          <a:xfrm>
            <a:off x="7647033" y="4368933"/>
            <a:ext cx="801200" cy="905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558" name="Google Shape;4558;p95"/>
          <p:cNvSpPr/>
          <p:nvPr/>
        </p:nvSpPr>
        <p:spPr>
          <a:xfrm>
            <a:off x="4978033" y="4884333"/>
            <a:ext cx="4299200" cy="390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559" name="Google Shape;4559;p95"/>
          <p:cNvSpPr/>
          <p:nvPr/>
        </p:nvSpPr>
        <p:spPr>
          <a:xfrm>
            <a:off x="3324567" y="4884333"/>
            <a:ext cx="5952800" cy="390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560" name="Google Shape;4560;p95"/>
          <p:cNvSpPr txBox="1"/>
          <p:nvPr/>
        </p:nvSpPr>
        <p:spPr>
          <a:xfrm>
            <a:off x="1927267" y="3027801"/>
            <a:ext cx="4625600" cy="12308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>
              <a:buClr>
                <a:schemeClr val="dk1"/>
              </a:buClr>
              <a:buSzPts val="1100"/>
            </a:pPr>
            <a:endParaRPr sz="2133" b="1">
              <a:solidFill>
                <a:srgbClr val="38761D"/>
              </a:solidFill>
            </a:endParaRPr>
          </a:p>
          <a:p>
            <a:pPr algn="ctr">
              <a:buClr>
                <a:schemeClr val="dk1"/>
              </a:buClr>
              <a:buSzPts val="1100"/>
            </a:pPr>
            <a:r>
              <a:rPr lang="it" sz="2133" b="1">
                <a:solidFill>
                  <a:srgbClr val="38761D"/>
                </a:solidFill>
              </a:rPr>
              <a:t>Performance:</a:t>
            </a:r>
            <a:endParaRPr sz="2133" b="1">
              <a:solidFill>
                <a:srgbClr val="38761D"/>
              </a:solidFill>
            </a:endParaRPr>
          </a:p>
          <a:p>
            <a:pPr algn="ctr">
              <a:buClr>
                <a:schemeClr val="dk1"/>
              </a:buClr>
              <a:buSzPts val="1100"/>
            </a:pPr>
            <a:r>
              <a:rPr lang="it" sz="2133" b="1">
                <a:solidFill>
                  <a:srgbClr val="38761D"/>
                </a:solidFill>
              </a:rPr>
              <a:t>26% on ideal</a:t>
            </a:r>
            <a:endParaRPr sz="2133" b="1">
              <a:solidFill>
                <a:srgbClr val="38761D"/>
              </a:solidFill>
            </a:endParaRPr>
          </a:p>
        </p:txBody>
      </p:sp>
      <p:sp>
        <p:nvSpPr>
          <p:cNvPr id="4561" name="Google Shape;4561;p95"/>
          <p:cNvSpPr txBox="1"/>
          <p:nvPr/>
        </p:nvSpPr>
        <p:spPr>
          <a:xfrm>
            <a:off x="7664333" y="3359368"/>
            <a:ext cx="4625600" cy="12719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it" sz="2133" b="1">
                <a:solidFill>
                  <a:srgbClr val="38761D"/>
                </a:solidFill>
              </a:rPr>
              <a:t>Performance:</a:t>
            </a:r>
            <a:endParaRPr sz="2133" b="1">
              <a:solidFill>
                <a:srgbClr val="38761D"/>
              </a:solidFill>
            </a:endParaRPr>
          </a:p>
          <a:p>
            <a:pPr algn="ctr">
              <a:buClr>
                <a:schemeClr val="dk1"/>
              </a:buClr>
              <a:buSzPts val="1100"/>
            </a:pPr>
            <a:r>
              <a:rPr lang="it" sz="2133" b="1">
                <a:solidFill>
                  <a:srgbClr val="38761D"/>
                </a:solidFill>
              </a:rPr>
              <a:t>94% on ideal</a:t>
            </a:r>
            <a:endParaRPr sz="2133" b="1">
              <a:solidFill>
                <a:srgbClr val="38761D"/>
              </a:solidFill>
            </a:endParaRPr>
          </a:p>
          <a:p>
            <a:endParaRPr sz="240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F5D3DB8-C1F4-2413-C2FF-09DE575B04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503" y="180326"/>
            <a:ext cx="10667548" cy="657050"/>
          </a:xfrm>
          <a:noFill/>
        </p:spPr>
        <p:txBody>
          <a:bodyPr vert="horz" lIns="0" tIns="0" rIns="0" bIns="0" rtlCol="0" anchor="ctr">
            <a:normAutofit/>
          </a:bodyPr>
          <a:lstStyle/>
          <a:p>
            <a:r>
              <a:rPr lang="en-US" sz="3800">
                <a:ea typeface="Roboto"/>
                <a:cs typeface="Roboto"/>
              </a:rPr>
              <a:t>Reduction performance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480205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7E870-4BEC-6B28-9120-FE08C8A94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503" y="180326"/>
            <a:ext cx="10667548" cy="657050"/>
          </a:xfrm>
        </p:spPr>
        <p:txBody>
          <a:bodyPr vert="horz" lIns="0" tIns="0" rIns="0" bIns="0" rtlCol="0" anchor="ctr">
            <a:normAutofit/>
          </a:bodyPr>
          <a:lstStyle/>
          <a:p>
            <a:r>
              <a:rPr lang="en-US" sz="3800" b="0" i="0" kern="1200" spc="-106" baseline="0">
                <a:ln w="15875" cmpd="sng">
                  <a:noFill/>
                  <a:round/>
                </a:ln>
                <a:latin typeface="+mj-lt"/>
                <a:ea typeface="Roboto"/>
                <a:cs typeface="Roboto"/>
              </a:rPr>
              <a:t>Ara System</a:t>
            </a:r>
            <a:r>
              <a:rPr lang="en-US" sz="3800">
                <a:ea typeface="Roboto"/>
                <a:cs typeface="Roboto"/>
              </a:rPr>
              <a:t> – One step below</a:t>
            </a:r>
            <a:endParaRPr lang="en-US" b="0" i="0" kern="1200" spc="-106" baseline="0">
              <a:ln w="15875" cmpd="sng">
                <a:noFill/>
                <a:round/>
              </a:ln>
              <a:latin typeface="+mj-lt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61320FB5-118D-28BB-200B-7EB3CA416352}"/>
              </a:ext>
            </a:extLst>
          </p:cNvPr>
          <p:cNvSpPr>
            <a:spLocks noGrp="1"/>
          </p:cNvSpPr>
          <p:nvPr/>
        </p:nvSpPr>
        <p:spPr>
          <a:xfrm>
            <a:off x="316504" y="990573"/>
            <a:ext cx="6857709" cy="5524351"/>
          </a:xfrm>
          <a:prstGeom prst="rect">
            <a:avLst/>
          </a:prstGeom>
        </p:spPr>
        <p:txBody>
          <a:bodyPr vert="horz" lIns="0" tIns="46800" rIns="0" bIns="45720" rtlCol="0" anchor="t">
            <a:normAutofit/>
          </a:bodyPr>
          <a:lstStyle>
            <a:lvl1pPr marL="288004" indent="-288004" algn="l" defTabSz="72000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SzPct val="90000"/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504000" indent="-216004" algn="l" defTabSz="72000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2pPr>
            <a:lvl3pPr marL="720000" indent="-216004" algn="l" defTabSz="864017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3pPr>
            <a:lvl4pPr marL="936000" indent="-216004" algn="l" defTabSz="864017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4pPr>
            <a:lvl5pPr marL="1152000" indent="-216004" algn="l" defTabSz="864017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1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5pPr>
            <a:lvl6pPr marL="2376046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8054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40062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72070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tx1"/>
              </a:buClr>
              <a:buNone/>
            </a:pPr>
            <a:endParaRPr lang="en-US" sz="25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00450D-ECC8-2B43-FA34-FCC8F7896DC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0385676" y="6473766"/>
            <a:ext cx="598375" cy="308395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spcAft>
                <a:spcPts val="600"/>
              </a:spcAft>
            </a:pPr>
            <a:fld id="{6EE1B353-4058-44C7-8B8C-7EA0B6664E22}" type="slidenum">
              <a:rPr lang="LID4096" smtClean="0"/>
              <a:pPr>
                <a:spcAft>
                  <a:spcPts val="600"/>
                </a:spcAft>
              </a:pPr>
              <a:t>16</a:t>
            </a:fld>
            <a:endParaRPr lang="LID4096"/>
          </a:p>
        </p:txBody>
      </p:sp>
      <p:pic>
        <p:nvPicPr>
          <p:cNvPr id="10" name="Picture 10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F1711F9-FDF0-E68F-D0AD-7C62F36768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2364" y="1303898"/>
            <a:ext cx="5567082" cy="4287557"/>
          </a:xfrm>
          <a:prstGeom prst="rect">
            <a:avLst/>
          </a:prstGeom>
        </p:spPr>
      </p:pic>
      <p:sp>
        <p:nvSpPr>
          <p:cNvPr id="5" name="Rettangolo 4">
            <a:extLst>
              <a:ext uri="{FF2B5EF4-FFF2-40B4-BE49-F238E27FC236}">
                <a16:creationId xmlns:a16="http://schemas.microsoft.com/office/drawing/2014/main" id="{BCEDC81F-52BF-884B-228A-B6CB160A8A98}"/>
              </a:ext>
            </a:extLst>
          </p:cNvPr>
          <p:cNvSpPr/>
          <p:nvPr/>
        </p:nvSpPr>
        <p:spPr>
          <a:xfrm>
            <a:off x="9251244" y="1334912"/>
            <a:ext cx="1610548" cy="1507066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b="1" i="0" cap="none" spc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A8788FFB-AE57-E5B7-9F28-69D0B6F02E00}"/>
              </a:ext>
            </a:extLst>
          </p:cNvPr>
          <p:cNvSpPr/>
          <p:nvPr/>
        </p:nvSpPr>
        <p:spPr>
          <a:xfrm>
            <a:off x="5817540" y="2736616"/>
            <a:ext cx="754473" cy="1328325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b="1" i="0" cap="none" spc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E63BC91C-FE32-CD06-D166-23CCC43A8689}"/>
              </a:ext>
            </a:extLst>
          </p:cNvPr>
          <p:cNvSpPr/>
          <p:nvPr/>
        </p:nvSpPr>
        <p:spPr>
          <a:xfrm>
            <a:off x="9815688" y="1899356"/>
            <a:ext cx="1610548" cy="1055511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b="1" i="0" cap="none" spc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489CE97E-ED38-7391-3C11-DAFBE77AE9A4}"/>
              </a:ext>
            </a:extLst>
          </p:cNvPr>
          <p:cNvSpPr/>
          <p:nvPr/>
        </p:nvSpPr>
        <p:spPr>
          <a:xfrm>
            <a:off x="6240874" y="2736616"/>
            <a:ext cx="1902176" cy="218251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b="1" i="0" cap="none" spc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2C69AEB6-095F-08D5-A24D-2D1B5C0AECE7}"/>
              </a:ext>
            </a:extLst>
          </p:cNvPr>
          <p:cNvSpPr/>
          <p:nvPr/>
        </p:nvSpPr>
        <p:spPr>
          <a:xfrm>
            <a:off x="8639763" y="2736616"/>
            <a:ext cx="1902176" cy="218251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b="1" i="0" cap="none" spc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69B7F781-1EF2-F5E3-1D73-DFC30EA50671}"/>
              </a:ext>
            </a:extLst>
          </p:cNvPr>
          <p:cNvSpPr/>
          <p:nvPr/>
        </p:nvSpPr>
        <p:spPr>
          <a:xfrm>
            <a:off x="5648207" y="4213579"/>
            <a:ext cx="923806" cy="1271881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b="1" i="0" cap="none" spc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5727EFF7-E464-3826-005F-D6346A8CB29E}"/>
              </a:ext>
            </a:extLst>
          </p:cNvPr>
          <p:cNvSpPr>
            <a:spLocks noGrp="1"/>
          </p:cNvSpPr>
          <p:nvPr/>
        </p:nvSpPr>
        <p:spPr>
          <a:xfrm>
            <a:off x="316504" y="990573"/>
            <a:ext cx="5333710" cy="5524351"/>
          </a:xfrm>
          <a:prstGeom prst="rect">
            <a:avLst/>
          </a:prstGeom>
        </p:spPr>
        <p:txBody>
          <a:bodyPr vert="horz" lIns="0" tIns="46800" rIns="0" bIns="45720" rtlCol="0" anchor="t">
            <a:normAutofit/>
          </a:bodyPr>
          <a:lstStyle>
            <a:lvl1pPr marL="288004" indent="-288004" algn="l" defTabSz="72000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SzPct val="90000"/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504000" indent="-216004" algn="l" defTabSz="72000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2pPr>
            <a:lvl3pPr marL="720000" indent="-216004" algn="l" defTabSz="864017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3pPr>
            <a:lvl4pPr marL="936000" indent="-216004" algn="l" defTabSz="864017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4pPr>
            <a:lvl5pPr marL="1152000" indent="-216004" algn="l" defTabSz="864017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1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5pPr>
            <a:lvl6pPr marL="2376046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8054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40062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72070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7655" indent="-287655">
              <a:buClr>
                <a:schemeClr val="tx1"/>
              </a:buClr>
            </a:pPr>
            <a:r>
              <a:rPr lang="en-US" sz="2500">
                <a:latin typeface="Calibri"/>
                <a:ea typeface="Roboto Light"/>
                <a:cs typeface="Roboto Light"/>
              </a:rPr>
              <a:t>Scalar core: </a:t>
            </a:r>
            <a:r>
              <a:rPr lang="en-US" sz="2500" b="1">
                <a:latin typeface="Calibri"/>
                <a:ea typeface="Roboto Light"/>
                <a:cs typeface="Roboto Light"/>
              </a:rPr>
              <a:t>CVA6</a:t>
            </a:r>
            <a:endParaRPr lang="it-IT"/>
          </a:p>
          <a:p>
            <a:pPr marL="287655" indent="-287655">
              <a:buClr>
                <a:srgbClr val="000000"/>
              </a:buClr>
            </a:pPr>
            <a:r>
              <a:rPr lang="en-US" sz="2500">
                <a:latin typeface="Calibri"/>
                <a:ea typeface="Roboto Light"/>
                <a:cs typeface="Roboto Light"/>
              </a:rPr>
              <a:t>Vector core:</a:t>
            </a:r>
            <a:r>
              <a:rPr lang="en-US" sz="2500" b="1">
                <a:latin typeface="Calibri"/>
                <a:ea typeface="Roboto Light"/>
                <a:cs typeface="Roboto Light"/>
              </a:rPr>
              <a:t> Ara</a:t>
            </a:r>
            <a:endParaRPr lang="en-US" sz="2500" b="1">
              <a:latin typeface="Calibri"/>
            </a:endParaRPr>
          </a:p>
          <a:p>
            <a:pPr marL="287655" indent="-287655">
              <a:buClr>
                <a:schemeClr val="tx1"/>
              </a:buClr>
            </a:pPr>
            <a:r>
              <a:rPr lang="en-US" sz="2500">
                <a:latin typeface="Calibri"/>
                <a:ea typeface="Roboto Light"/>
                <a:cs typeface="Roboto Light"/>
              </a:rPr>
              <a:t>Same </a:t>
            </a:r>
            <a:r>
              <a:rPr lang="en-US" sz="2500" b="1">
                <a:latin typeface="Calibri"/>
                <a:ea typeface="Roboto Light"/>
                <a:cs typeface="Roboto Light"/>
              </a:rPr>
              <a:t>AXI </a:t>
            </a:r>
            <a:r>
              <a:rPr lang="en-US" sz="2500">
                <a:latin typeface="Calibri"/>
                <a:ea typeface="Roboto Light"/>
                <a:cs typeface="Roboto Light"/>
              </a:rPr>
              <a:t>interconnect</a:t>
            </a:r>
            <a:endParaRPr lang="en-US" sz="2500">
              <a:latin typeface="Calibri"/>
            </a:endParaRPr>
          </a:p>
          <a:p>
            <a:pPr marL="287655" indent="-287655">
              <a:buClr>
                <a:schemeClr val="tx1"/>
              </a:buClr>
            </a:pPr>
            <a:r>
              <a:rPr lang="en-US" sz="2500">
                <a:latin typeface="Calibri"/>
                <a:ea typeface="Roboto Light"/>
                <a:cs typeface="Roboto Light"/>
              </a:rPr>
              <a:t>Parametric number of Lanes</a:t>
            </a:r>
            <a:endParaRPr lang="en-US" sz="2500">
              <a:latin typeface="Calibri"/>
            </a:endParaRPr>
          </a:p>
          <a:p>
            <a:pPr marL="503555" lvl="1" indent="-215900">
              <a:buClr>
                <a:schemeClr val="tx1"/>
              </a:buClr>
            </a:pPr>
            <a:r>
              <a:rPr lang="en-US" sz="2100">
                <a:latin typeface="Calibri"/>
                <a:ea typeface="Roboto Light"/>
                <a:cs typeface="Roboto Light"/>
              </a:rPr>
              <a:t>Each lane contains:</a:t>
            </a:r>
            <a:endParaRPr lang="en-US" sz="2100">
              <a:latin typeface="Calibri"/>
            </a:endParaRPr>
          </a:p>
          <a:p>
            <a:pPr marL="719455" lvl="2" indent="-215900">
              <a:buClr>
                <a:schemeClr val="tx1"/>
              </a:buClr>
            </a:pPr>
            <a:r>
              <a:rPr lang="en-US" sz="1900">
                <a:latin typeface="Calibri"/>
                <a:ea typeface="Roboto Light"/>
                <a:cs typeface="Roboto Light"/>
              </a:rPr>
              <a:t>FPU, ALU (computation)</a:t>
            </a:r>
            <a:endParaRPr lang="en-US" sz="1900">
              <a:latin typeface="Calibri"/>
            </a:endParaRPr>
          </a:p>
          <a:p>
            <a:pPr marL="719455" lvl="2" indent="-215900">
              <a:buClr>
                <a:schemeClr val="tx1"/>
              </a:buClr>
            </a:pPr>
            <a:r>
              <a:rPr lang="en-US" sz="1900">
                <a:latin typeface="Calibri"/>
                <a:ea typeface="Roboto Light"/>
                <a:cs typeface="Roboto Light"/>
              </a:rPr>
              <a:t>Chunk of the VRF (buffering)</a:t>
            </a:r>
            <a:endParaRPr lang="en-US" sz="1900">
              <a:latin typeface="Calibri"/>
            </a:endParaRPr>
          </a:p>
          <a:p>
            <a:pPr marL="503555" indent="-215900">
              <a:buClr>
                <a:schemeClr val="tx1"/>
              </a:buClr>
            </a:pPr>
            <a:endParaRPr lang="en-US" sz="2500"/>
          </a:p>
          <a:p>
            <a:pPr marL="287655" indent="-287655">
              <a:buClr>
                <a:schemeClr val="tx1"/>
              </a:buClr>
            </a:pPr>
            <a:endParaRPr lang="en-US" sz="2540"/>
          </a:p>
          <a:p>
            <a:pPr marL="503555" lvl="1" indent="-215900">
              <a:buClr>
                <a:schemeClr val="tx1"/>
              </a:buClr>
            </a:pPr>
            <a:endParaRPr lang="en-US" sz="2540"/>
          </a:p>
          <a:p>
            <a:pPr marL="503555" lvl="1" indent="-215900">
              <a:buClr>
                <a:schemeClr val="tx1"/>
              </a:buClr>
            </a:pPr>
            <a:endParaRPr lang="en-US" sz="2540"/>
          </a:p>
        </p:txBody>
      </p:sp>
    </p:spTree>
    <p:extLst>
      <p:ext uri="{BB962C8B-B14F-4D97-AF65-F5344CB8AC3E}">
        <p14:creationId xmlns:p14="http://schemas.microsoft.com/office/powerpoint/2010/main" val="609769301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7" name="Google Shape;4567;p96"/>
          <p:cNvSpPr txBox="1"/>
          <p:nvPr/>
        </p:nvSpPr>
        <p:spPr>
          <a:xfrm>
            <a:off x="707700" y="1489418"/>
            <a:ext cx="6156400" cy="203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609585" indent="-423323">
              <a:spcBef>
                <a:spcPts val="533"/>
              </a:spcBef>
              <a:buClr>
                <a:schemeClr val="accent1"/>
              </a:buClr>
              <a:buSzPts val="1400"/>
              <a:buFont typeface="Noto Sans Symbols"/>
              <a:buChar char="■"/>
            </a:pPr>
            <a:r>
              <a:rPr lang="it" sz="2400" b="1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dotp</a:t>
            </a:r>
            <a:r>
              <a:rPr lang="it" sz="2400">
                <a:solidFill>
                  <a:schemeClr val="dk1"/>
                </a:solidFill>
              </a:rPr>
              <a:t> benchmark (chained </a:t>
            </a:r>
            <a:r>
              <a:rPr lang="it" sz="2400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vmul</a:t>
            </a:r>
            <a:r>
              <a:rPr lang="it" sz="2400">
                <a:solidFill>
                  <a:schemeClr val="dk1"/>
                </a:solidFill>
              </a:rPr>
              <a:t>, </a:t>
            </a:r>
            <a:r>
              <a:rPr lang="it" sz="2400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vredsum</a:t>
            </a:r>
            <a:r>
              <a:rPr lang="it" sz="2400">
                <a:solidFill>
                  <a:schemeClr val="dk1"/>
                </a:solidFill>
              </a:rPr>
              <a:t>)</a:t>
            </a:r>
            <a:endParaRPr sz="2400">
              <a:solidFill>
                <a:schemeClr val="dk1"/>
              </a:solidFill>
            </a:endParaRPr>
          </a:p>
          <a:p>
            <a:pPr marL="1219170" lvl="1" indent="-423323">
              <a:buClr>
                <a:schemeClr val="accent1"/>
              </a:buClr>
              <a:buSzPts val="1400"/>
              <a:buFont typeface="Noto Sans Symbols"/>
              <a:buChar char="○"/>
            </a:pPr>
            <a:r>
              <a:rPr lang="it" sz="2000">
                <a:solidFill>
                  <a:schemeClr val="dk1"/>
                </a:solidFill>
              </a:rPr>
              <a:t>Varying vector length in Byte</a:t>
            </a:r>
            <a:endParaRPr sz="2000">
              <a:solidFill>
                <a:schemeClr val="dk1"/>
              </a:solidFill>
            </a:endParaRPr>
          </a:p>
          <a:p>
            <a:pPr marL="1219170" lvl="1" indent="-423323">
              <a:buClr>
                <a:schemeClr val="accent1"/>
              </a:buClr>
              <a:buSzPts val="1400"/>
              <a:buFont typeface="Noto Sans Symbols"/>
              <a:buChar char="○"/>
            </a:pPr>
            <a:r>
              <a:rPr lang="it" sz="2000">
                <a:solidFill>
                  <a:schemeClr val="dk1"/>
                </a:solidFill>
              </a:rPr>
              <a:t>Varying vector element size: </a:t>
            </a:r>
            <a:r>
              <a:rPr lang="it" sz="2000" i="1">
                <a:solidFill>
                  <a:schemeClr val="dk1"/>
                </a:solidFill>
              </a:rPr>
              <a:t>8-bit / 64-bit</a:t>
            </a:r>
            <a:endParaRPr sz="2000">
              <a:solidFill>
                <a:schemeClr val="dk1"/>
              </a:solidFill>
            </a:endParaRPr>
          </a:p>
          <a:p>
            <a:endParaRPr sz="2400">
              <a:solidFill>
                <a:schemeClr val="dk1"/>
              </a:solidFill>
            </a:endParaRPr>
          </a:p>
          <a:p>
            <a:endParaRPr sz="2400">
              <a:solidFill>
                <a:schemeClr val="dk1"/>
              </a:solidFill>
            </a:endParaRPr>
          </a:p>
        </p:txBody>
      </p:sp>
      <p:sp>
        <p:nvSpPr>
          <p:cNvPr id="4568" name="Google Shape;4568;p96"/>
          <p:cNvSpPr txBox="1">
            <a:spLocks noGrp="1"/>
          </p:cNvSpPr>
          <p:nvPr>
            <p:ph type="sldNum" idx="12"/>
          </p:nvPr>
        </p:nvSpPr>
        <p:spPr>
          <a:xfrm>
            <a:off x="11054843" y="6304327"/>
            <a:ext cx="355600" cy="468400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/>
          <a:p>
            <a:pPr>
              <a:buClr>
                <a:srgbClr val="000000"/>
              </a:buClr>
            </a:pPr>
            <a:fld id="{00000000-1234-1234-1234-123412341234}" type="slidenum">
              <a:rPr lang="it"/>
              <a:pPr>
                <a:buClr>
                  <a:srgbClr val="000000"/>
                </a:buClr>
              </a:pPr>
              <a:t>160</a:t>
            </a:fld>
            <a:endParaRPr/>
          </a:p>
        </p:txBody>
      </p:sp>
      <p:pic>
        <p:nvPicPr>
          <p:cNvPr id="4570" name="Google Shape;4570;p96"/>
          <p:cNvPicPr preferRelativeResize="0"/>
          <p:nvPr/>
        </p:nvPicPr>
        <p:blipFill rotWithShape="1">
          <a:blip r:embed="rId3">
            <a:alphaModFix/>
          </a:blip>
          <a:srcRect r="46461"/>
          <a:stretch/>
        </p:blipFill>
        <p:spPr>
          <a:xfrm>
            <a:off x="2832351" y="2957067"/>
            <a:ext cx="6527300" cy="26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4571" name="Google Shape;4571;p96"/>
          <p:cNvSpPr/>
          <p:nvPr/>
        </p:nvSpPr>
        <p:spPr>
          <a:xfrm>
            <a:off x="2006120" y="2276493"/>
            <a:ext cx="4354980" cy="348000"/>
          </a:xfrm>
          <a:prstGeom prst="rect">
            <a:avLst/>
          </a:prstGeom>
          <a:noFill/>
          <a:ln w="9525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572" name="Google Shape;4572;p96"/>
          <p:cNvSpPr/>
          <p:nvPr/>
        </p:nvSpPr>
        <p:spPr>
          <a:xfrm>
            <a:off x="7623867" y="4365567"/>
            <a:ext cx="1584000" cy="468400"/>
          </a:xfrm>
          <a:prstGeom prst="rect">
            <a:avLst/>
          </a:prstGeom>
          <a:noFill/>
          <a:ln w="9525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573" name="Google Shape;4573;p96"/>
          <p:cNvSpPr txBox="1"/>
          <p:nvPr/>
        </p:nvSpPr>
        <p:spPr>
          <a:xfrm>
            <a:off x="2056400" y="5725534"/>
            <a:ext cx="8079200" cy="902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2133" b="1">
                <a:solidFill>
                  <a:srgbClr val="E06666"/>
                </a:solidFill>
              </a:rPr>
              <a:t>Cycle count almost independent on element size</a:t>
            </a:r>
            <a:endParaRPr sz="2133" b="1">
              <a:solidFill>
                <a:srgbClr val="E06666"/>
              </a:solidFill>
            </a:endParaRPr>
          </a:p>
          <a:p>
            <a:pPr algn="ctr"/>
            <a:r>
              <a:rPr lang="it" sz="2133" b="1">
                <a:solidFill>
                  <a:srgbClr val="E06666"/>
                </a:solidFill>
              </a:rPr>
              <a:t>8-bit elements == ~8x the throughput of 64-bit elements</a:t>
            </a:r>
            <a:endParaRPr sz="2133" b="1">
              <a:solidFill>
                <a:srgbClr val="E06666"/>
              </a:solidFill>
            </a:endParaRPr>
          </a:p>
        </p:txBody>
      </p:sp>
      <p:sp>
        <p:nvSpPr>
          <p:cNvPr id="4574" name="Google Shape;4574;p96"/>
          <p:cNvSpPr/>
          <p:nvPr/>
        </p:nvSpPr>
        <p:spPr>
          <a:xfrm>
            <a:off x="4978033" y="4884333"/>
            <a:ext cx="4299200" cy="390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575" name="Google Shape;4575;p96"/>
          <p:cNvSpPr txBox="1"/>
          <p:nvPr/>
        </p:nvSpPr>
        <p:spPr>
          <a:xfrm>
            <a:off x="4359333" y="4791934"/>
            <a:ext cx="8079200" cy="574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2133" b="1">
                <a:solidFill>
                  <a:srgbClr val="E06666"/>
                </a:solidFill>
              </a:rPr>
              <a:t>4096 8-bit Elements           512 64-bit Elements</a:t>
            </a:r>
            <a:endParaRPr sz="2133" b="1">
              <a:solidFill>
                <a:srgbClr val="E06666"/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0D36F0B-7A5E-E130-BF3B-00057BDCC7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503" y="180326"/>
            <a:ext cx="10667548" cy="657050"/>
          </a:xfrm>
          <a:noFill/>
        </p:spPr>
        <p:txBody>
          <a:bodyPr vert="horz" lIns="0" tIns="0" rIns="0" bIns="0" rtlCol="0" anchor="ctr">
            <a:normAutofit/>
          </a:bodyPr>
          <a:lstStyle/>
          <a:p>
            <a:r>
              <a:rPr lang="en-US" sz="3800">
                <a:ea typeface="Roboto"/>
                <a:cs typeface="Roboto"/>
              </a:rPr>
              <a:t>Reduction performance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65191221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1" name="Google Shape;4581;p97"/>
          <p:cNvSpPr txBox="1"/>
          <p:nvPr/>
        </p:nvSpPr>
        <p:spPr>
          <a:xfrm>
            <a:off x="707700" y="1489417"/>
            <a:ext cx="6156400" cy="23416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609585" indent="-423323">
              <a:spcBef>
                <a:spcPts val="533"/>
              </a:spcBef>
              <a:buClr>
                <a:schemeClr val="accent1"/>
              </a:buClr>
              <a:buSzPts val="1400"/>
              <a:buFont typeface="Noto Sans Symbols"/>
              <a:buChar char="■"/>
            </a:pPr>
            <a:r>
              <a:rPr lang="it" sz="2400" b="1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dotp</a:t>
            </a:r>
            <a:r>
              <a:rPr lang="it" sz="2400">
                <a:solidFill>
                  <a:schemeClr val="dk1"/>
                </a:solidFill>
              </a:rPr>
              <a:t> benchmark (chained </a:t>
            </a:r>
            <a:r>
              <a:rPr lang="it" sz="2400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vmul</a:t>
            </a:r>
            <a:r>
              <a:rPr lang="it" sz="2400">
                <a:solidFill>
                  <a:schemeClr val="dk1"/>
                </a:solidFill>
              </a:rPr>
              <a:t>, </a:t>
            </a:r>
            <a:r>
              <a:rPr lang="it" sz="2400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vredsum</a:t>
            </a:r>
            <a:r>
              <a:rPr lang="it" sz="2400">
                <a:solidFill>
                  <a:schemeClr val="dk1"/>
                </a:solidFill>
              </a:rPr>
              <a:t>)</a:t>
            </a:r>
            <a:endParaRPr sz="2400">
              <a:solidFill>
                <a:schemeClr val="dk1"/>
              </a:solidFill>
            </a:endParaRPr>
          </a:p>
          <a:p>
            <a:pPr marL="1219170" lvl="1" indent="-423323">
              <a:buClr>
                <a:schemeClr val="accent1"/>
              </a:buClr>
              <a:buSzPts val="1400"/>
              <a:buFont typeface="Noto Sans Symbols"/>
              <a:buChar char="○"/>
            </a:pPr>
            <a:r>
              <a:rPr lang="it" sz="2000">
                <a:solidFill>
                  <a:schemeClr val="dk1"/>
                </a:solidFill>
              </a:rPr>
              <a:t>Varying vector length in Byte</a:t>
            </a:r>
            <a:endParaRPr sz="2000">
              <a:solidFill>
                <a:schemeClr val="dk1"/>
              </a:solidFill>
            </a:endParaRPr>
          </a:p>
          <a:p>
            <a:pPr marL="1219170" lvl="1" indent="-423323">
              <a:buClr>
                <a:schemeClr val="accent1"/>
              </a:buClr>
              <a:buSzPts val="1400"/>
              <a:buFont typeface="Noto Sans Symbols"/>
              <a:buChar char="○"/>
            </a:pPr>
            <a:r>
              <a:rPr lang="it" sz="2000">
                <a:solidFill>
                  <a:schemeClr val="dk1"/>
                </a:solidFill>
              </a:rPr>
              <a:t>Varying vector element size: </a:t>
            </a:r>
            <a:r>
              <a:rPr lang="it" sz="2000" i="1">
                <a:solidFill>
                  <a:schemeClr val="dk1"/>
                </a:solidFill>
              </a:rPr>
              <a:t>8-bit / 64-bit</a:t>
            </a:r>
            <a:endParaRPr sz="2000" i="1">
              <a:solidFill>
                <a:schemeClr val="dk1"/>
              </a:solidFill>
            </a:endParaRPr>
          </a:p>
          <a:p>
            <a:pPr marL="1219170" lvl="1" indent="-423323">
              <a:buClr>
                <a:schemeClr val="accent1"/>
              </a:buClr>
              <a:buSzPts val="1400"/>
              <a:buFont typeface="Noto Sans Symbols"/>
              <a:buChar char="○"/>
            </a:pPr>
            <a:r>
              <a:rPr lang="it" sz="2000">
                <a:solidFill>
                  <a:schemeClr val="dk1"/>
                </a:solidFill>
              </a:rPr>
              <a:t>Varying number of lanes</a:t>
            </a:r>
            <a:endParaRPr sz="2000" i="1">
              <a:solidFill>
                <a:schemeClr val="dk1"/>
              </a:solidFill>
            </a:endParaRPr>
          </a:p>
          <a:p>
            <a:endParaRPr sz="2400">
              <a:solidFill>
                <a:schemeClr val="dk1"/>
              </a:solidFill>
            </a:endParaRPr>
          </a:p>
          <a:p>
            <a:endParaRPr sz="2400">
              <a:solidFill>
                <a:schemeClr val="dk1"/>
              </a:solidFill>
            </a:endParaRPr>
          </a:p>
        </p:txBody>
      </p:sp>
      <p:pic>
        <p:nvPicPr>
          <p:cNvPr id="4582" name="Google Shape;4582;p97"/>
          <p:cNvPicPr preferRelativeResize="0"/>
          <p:nvPr/>
        </p:nvPicPr>
        <p:blipFill rotWithShape="1">
          <a:blip r:embed="rId3">
            <a:alphaModFix/>
          </a:blip>
          <a:srcRect r="46461"/>
          <a:stretch/>
        </p:blipFill>
        <p:spPr>
          <a:xfrm>
            <a:off x="2832351" y="2957067"/>
            <a:ext cx="6527300" cy="26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4583" name="Google Shape;4583;p97"/>
          <p:cNvSpPr txBox="1">
            <a:spLocks noGrp="1"/>
          </p:cNvSpPr>
          <p:nvPr>
            <p:ph type="sldNum" idx="12"/>
          </p:nvPr>
        </p:nvSpPr>
        <p:spPr>
          <a:xfrm>
            <a:off x="11054843" y="6304327"/>
            <a:ext cx="355600" cy="468400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/>
          <a:p>
            <a:pPr>
              <a:buClr>
                <a:srgbClr val="000000"/>
              </a:buClr>
            </a:pPr>
            <a:fld id="{00000000-1234-1234-1234-123412341234}" type="slidenum">
              <a:rPr lang="it"/>
              <a:pPr>
                <a:buClr>
                  <a:srgbClr val="000000"/>
                </a:buClr>
              </a:pPr>
              <a:t>161</a:t>
            </a:fld>
            <a:endParaRPr/>
          </a:p>
        </p:txBody>
      </p:sp>
      <p:sp>
        <p:nvSpPr>
          <p:cNvPr id="4585" name="Google Shape;4585;p97"/>
          <p:cNvSpPr/>
          <p:nvPr/>
        </p:nvSpPr>
        <p:spPr>
          <a:xfrm>
            <a:off x="2001300" y="2600700"/>
            <a:ext cx="2586380" cy="330800"/>
          </a:xfrm>
          <a:prstGeom prst="rect">
            <a:avLst/>
          </a:prstGeom>
          <a:noFill/>
          <a:ln w="9525" cap="flat" cmpd="sng">
            <a:solidFill>
              <a:srgbClr val="24397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586" name="Google Shape;4586;p97"/>
          <p:cNvSpPr/>
          <p:nvPr/>
        </p:nvSpPr>
        <p:spPr>
          <a:xfrm>
            <a:off x="3202733" y="4381367"/>
            <a:ext cx="1601200" cy="905200"/>
          </a:xfrm>
          <a:prstGeom prst="rect">
            <a:avLst/>
          </a:prstGeom>
          <a:noFill/>
          <a:ln w="9525" cap="flat" cmpd="sng">
            <a:solidFill>
              <a:srgbClr val="24397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587" name="Google Shape;4587;p97"/>
          <p:cNvSpPr txBox="1"/>
          <p:nvPr/>
        </p:nvSpPr>
        <p:spPr>
          <a:xfrm>
            <a:off x="2056400" y="5725534"/>
            <a:ext cx="8079200" cy="902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2133" b="1">
                <a:solidFill>
                  <a:srgbClr val="243978"/>
                </a:solidFill>
              </a:rPr>
              <a:t>High overhead by inter-lanes reduction phase</a:t>
            </a:r>
            <a:endParaRPr sz="2133" b="1">
              <a:solidFill>
                <a:srgbClr val="243978"/>
              </a:solidFill>
            </a:endParaRPr>
          </a:p>
          <a:p>
            <a:pPr algn="ctr"/>
            <a:r>
              <a:rPr lang="it" sz="2133" b="1">
                <a:solidFill>
                  <a:srgbClr val="243978"/>
                </a:solidFill>
              </a:rPr>
              <a:t>for shorter vectors or more lanes</a:t>
            </a:r>
            <a:endParaRPr sz="2133" b="1">
              <a:solidFill>
                <a:srgbClr val="243978"/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4E825CD-522E-974F-2B5F-21B1F3A6FF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503" y="180326"/>
            <a:ext cx="10667548" cy="657050"/>
          </a:xfrm>
          <a:noFill/>
        </p:spPr>
        <p:txBody>
          <a:bodyPr vert="horz" lIns="0" tIns="0" rIns="0" bIns="0" rtlCol="0" anchor="ctr">
            <a:normAutofit/>
          </a:bodyPr>
          <a:lstStyle/>
          <a:p>
            <a:r>
              <a:rPr lang="en-US" sz="3800">
                <a:ea typeface="Roboto"/>
                <a:cs typeface="Roboto"/>
              </a:rPr>
              <a:t>Reduction performance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57511384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1" name="Google Shape;4581;p97"/>
          <p:cNvSpPr txBox="1"/>
          <p:nvPr/>
        </p:nvSpPr>
        <p:spPr>
          <a:xfrm>
            <a:off x="707700" y="1489417"/>
            <a:ext cx="6156400" cy="23416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609585" indent="-423323">
              <a:spcBef>
                <a:spcPts val="533"/>
              </a:spcBef>
              <a:buClr>
                <a:schemeClr val="accent1"/>
              </a:buClr>
              <a:buSzPts val="1400"/>
              <a:buFont typeface="Noto Sans Symbols"/>
              <a:buChar char="■"/>
            </a:pPr>
            <a:r>
              <a:rPr lang="it" sz="2400" b="1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dotp</a:t>
            </a:r>
            <a:r>
              <a:rPr lang="it" sz="2400">
                <a:solidFill>
                  <a:schemeClr val="dk1"/>
                </a:solidFill>
              </a:rPr>
              <a:t> benchmark (chained </a:t>
            </a:r>
            <a:r>
              <a:rPr lang="it" sz="2400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vmul</a:t>
            </a:r>
            <a:r>
              <a:rPr lang="it" sz="2400">
                <a:solidFill>
                  <a:schemeClr val="dk1"/>
                </a:solidFill>
              </a:rPr>
              <a:t>, </a:t>
            </a:r>
            <a:r>
              <a:rPr lang="it" sz="2400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vredsum</a:t>
            </a:r>
            <a:r>
              <a:rPr lang="it" sz="2400">
                <a:solidFill>
                  <a:schemeClr val="dk1"/>
                </a:solidFill>
              </a:rPr>
              <a:t>)</a:t>
            </a:r>
            <a:endParaRPr sz="2400">
              <a:solidFill>
                <a:schemeClr val="dk1"/>
              </a:solidFill>
            </a:endParaRPr>
          </a:p>
          <a:p>
            <a:pPr marL="1219170" lvl="1" indent="-423323">
              <a:buClr>
                <a:schemeClr val="accent1"/>
              </a:buClr>
              <a:buSzPts val="1400"/>
              <a:buFont typeface="Noto Sans Symbols"/>
              <a:buChar char="○"/>
            </a:pPr>
            <a:r>
              <a:rPr lang="it" sz="2000">
                <a:solidFill>
                  <a:schemeClr val="dk1"/>
                </a:solidFill>
              </a:rPr>
              <a:t>Varying vector length in Byte</a:t>
            </a:r>
            <a:endParaRPr sz="2000">
              <a:solidFill>
                <a:schemeClr val="dk1"/>
              </a:solidFill>
            </a:endParaRPr>
          </a:p>
          <a:p>
            <a:pPr marL="1219170" lvl="1" indent="-423323">
              <a:buClr>
                <a:schemeClr val="accent1"/>
              </a:buClr>
              <a:buSzPts val="1400"/>
              <a:buFont typeface="Noto Sans Symbols"/>
              <a:buChar char="○"/>
            </a:pPr>
            <a:r>
              <a:rPr lang="it" sz="2000">
                <a:solidFill>
                  <a:schemeClr val="dk1"/>
                </a:solidFill>
              </a:rPr>
              <a:t>Varying vector element size: </a:t>
            </a:r>
            <a:r>
              <a:rPr lang="it" sz="2000" i="1">
                <a:solidFill>
                  <a:schemeClr val="dk1"/>
                </a:solidFill>
              </a:rPr>
              <a:t>8-bit / 64-bit</a:t>
            </a:r>
            <a:endParaRPr sz="2000" i="1">
              <a:solidFill>
                <a:schemeClr val="dk1"/>
              </a:solidFill>
            </a:endParaRPr>
          </a:p>
          <a:p>
            <a:pPr marL="1219170" lvl="1" indent="-423323">
              <a:buClr>
                <a:schemeClr val="accent1"/>
              </a:buClr>
              <a:buSzPts val="1400"/>
              <a:buFont typeface="Noto Sans Symbols"/>
              <a:buChar char="○"/>
            </a:pPr>
            <a:r>
              <a:rPr lang="it" sz="2000">
                <a:solidFill>
                  <a:schemeClr val="dk1"/>
                </a:solidFill>
              </a:rPr>
              <a:t>Varying number of lanes</a:t>
            </a:r>
            <a:endParaRPr sz="2000" i="1">
              <a:solidFill>
                <a:schemeClr val="dk1"/>
              </a:solidFill>
            </a:endParaRPr>
          </a:p>
          <a:p>
            <a:endParaRPr sz="2400">
              <a:solidFill>
                <a:schemeClr val="dk1"/>
              </a:solidFill>
            </a:endParaRPr>
          </a:p>
          <a:p>
            <a:endParaRPr sz="2400">
              <a:solidFill>
                <a:schemeClr val="dk1"/>
              </a:solidFill>
            </a:endParaRPr>
          </a:p>
        </p:txBody>
      </p:sp>
      <p:pic>
        <p:nvPicPr>
          <p:cNvPr id="4582" name="Google Shape;4582;p97"/>
          <p:cNvPicPr preferRelativeResize="0"/>
          <p:nvPr/>
        </p:nvPicPr>
        <p:blipFill rotWithShape="1">
          <a:blip r:embed="rId3">
            <a:alphaModFix/>
          </a:blip>
          <a:srcRect r="46461"/>
          <a:stretch/>
        </p:blipFill>
        <p:spPr>
          <a:xfrm>
            <a:off x="2832351" y="2957067"/>
            <a:ext cx="6527300" cy="26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4583" name="Google Shape;4583;p97"/>
          <p:cNvSpPr txBox="1">
            <a:spLocks noGrp="1"/>
          </p:cNvSpPr>
          <p:nvPr>
            <p:ph type="sldNum" idx="12"/>
          </p:nvPr>
        </p:nvSpPr>
        <p:spPr>
          <a:xfrm>
            <a:off x="11054843" y="6304327"/>
            <a:ext cx="355600" cy="468400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/>
          <a:p>
            <a:pPr>
              <a:buClr>
                <a:srgbClr val="000000"/>
              </a:buClr>
            </a:pPr>
            <a:fld id="{00000000-1234-1234-1234-123412341234}" type="slidenum">
              <a:rPr lang="it"/>
              <a:pPr>
                <a:buClr>
                  <a:srgbClr val="000000"/>
                </a:buClr>
              </a:pPr>
              <a:t>162</a:t>
            </a:fld>
            <a:endParaRPr/>
          </a:p>
        </p:txBody>
      </p:sp>
      <p:sp>
        <p:nvSpPr>
          <p:cNvPr id="4585" name="Google Shape;4585;p97"/>
          <p:cNvSpPr/>
          <p:nvPr/>
        </p:nvSpPr>
        <p:spPr>
          <a:xfrm>
            <a:off x="2001300" y="2600700"/>
            <a:ext cx="2586380" cy="330800"/>
          </a:xfrm>
          <a:prstGeom prst="rect">
            <a:avLst/>
          </a:prstGeom>
          <a:noFill/>
          <a:ln w="9525" cap="flat" cmpd="sng">
            <a:solidFill>
              <a:srgbClr val="24397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586" name="Google Shape;4586;p97"/>
          <p:cNvSpPr/>
          <p:nvPr/>
        </p:nvSpPr>
        <p:spPr>
          <a:xfrm>
            <a:off x="3202733" y="4381367"/>
            <a:ext cx="1601200" cy="905200"/>
          </a:xfrm>
          <a:prstGeom prst="rect">
            <a:avLst/>
          </a:prstGeom>
          <a:noFill/>
          <a:ln w="9525" cap="flat" cmpd="sng">
            <a:solidFill>
              <a:srgbClr val="24397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587" name="Google Shape;4587;p97"/>
          <p:cNvSpPr txBox="1"/>
          <p:nvPr/>
        </p:nvSpPr>
        <p:spPr>
          <a:xfrm>
            <a:off x="2056400" y="5725534"/>
            <a:ext cx="8079200" cy="902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2133" b="1">
                <a:solidFill>
                  <a:srgbClr val="243978"/>
                </a:solidFill>
              </a:rPr>
              <a:t>High overhead by inter-lanes reduction phase</a:t>
            </a:r>
            <a:endParaRPr sz="2133" b="1">
              <a:solidFill>
                <a:srgbClr val="243978"/>
              </a:solidFill>
            </a:endParaRPr>
          </a:p>
          <a:p>
            <a:pPr algn="ctr"/>
            <a:r>
              <a:rPr lang="it" sz="2133" b="1">
                <a:solidFill>
                  <a:srgbClr val="243978"/>
                </a:solidFill>
              </a:rPr>
              <a:t>for shorter vectors or more lanes</a:t>
            </a:r>
            <a:endParaRPr sz="2133" b="1">
              <a:solidFill>
                <a:srgbClr val="243978"/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4E825CD-522E-974F-2B5F-21B1F3A6FF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503" y="180326"/>
            <a:ext cx="10667548" cy="657050"/>
          </a:xfrm>
          <a:noFill/>
        </p:spPr>
        <p:txBody>
          <a:bodyPr vert="horz" lIns="0" tIns="0" rIns="0" bIns="0" rtlCol="0" anchor="ctr">
            <a:normAutofit/>
          </a:bodyPr>
          <a:lstStyle/>
          <a:p>
            <a:r>
              <a:rPr lang="en-US" sz="3800">
                <a:ea typeface="Roboto"/>
                <a:cs typeface="Roboto"/>
              </a:rPr>
              <a:t>Reduction performance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47943879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2" name="Google Shape;4372;p84"/>
          <p:cNvSpPr txBox="1">
            <a:spLocks noGrp="1"/>
          </p:cNvSpPr>
          <p:nvPr>
            <p:ph type="sldNum" idx="12"/>
          </p:nvPr>
        </p:nvSpPr>
        <p:spPr>
          <a:xfrm>
            <a:off x="11054843" y="6304327"/>
            <a:ext cx="355600" cy="468400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/>
          <a:p>
            <a:pPr>
              <a:buClr>
                <a:srgbClr val="000000"/>
              </a:buClr>
            </a:pPr>
            <a:fld id="{00000000-1234-1234-1234-123412341234}" type="slidenum">
              <a:rPr lang="it"/>
              <a:pPr>
                <a:buClr>
                  <a:srgbClr val="000000"/>
                </a:buClr>
              </a:pPr>
              <a:t>163</a:t>
            </a:fld>
            <a:endParaRPr/>
          </a:p>
        </p:txBody>
      </p:sp>
      <p:sp>
        <p:nvSpPr>
          <p:cNvPr id="4374" name="Google Shape;4374;p84"/>
          <p:cNvSpPr txBox="1"/>
          <p:nvPr/>
        </p:nvSpPr>
        <p:spPr>
          <a:xfrm>
            <a:off x="415647" y="928160"/>
            <a:ext cx="50076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203200">
              <a:buClr>
                <a:schemeClr val="accent1"/>
              </a:buClr>
              <a:buSzPts val="1200"/>
            </a:pPr>
            <a:endParaRPr lang="it" sz="2400">
              <a:solidFill>
                <a:schemeClr val="dk1"/>
              </a:solidFill>
              <a:latin typeface="Ubuntu Mono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B60B56-6F45-BDB1-13FE-BBB2EBD38A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503" y="180326"/>
            <a:ext cx="10667548" cy="657050"/>
          </a:xfrm>
          <a:noFill/>
        </p:spPr>
        <p:txBody>
          <a:bodyPr vert="horz" lIns="0" tIns="0" rIns="0" bIns="0" rtlCol="0" anchor="ctr">
            <a:normAutofit/>
          </a:bodyPr>
          <a:lstStyle/>
          <a:p>
            <a:r>
              <a:rPr lang="en-US" sz="3800">
                <a:ea typeface="Roboto"/>
                <a:cs typeface="Roboto"/>
              </a:rPr>
              <a:t>Barber's Pole layout</a:t>
            </a:r>
            <a:endParaRPr lang="it-IT"/>
          </a:p>
        </p:txBody>
      </p:sp>
      <p:pic>
        <p:nvPicPr>
          <p:cNvPr id="2" name="Immagine 1" descr="Immagine che contiene testo, schermata, Carattere, linea&#10;&#10;Descrizione generata automaticamente">
            <a:extLst>
              <a:ext uri="{FF2B5EF4-FFF2-40B4-BE49-F238E27FC236}">
                <a16:creationId xmlns:a16="http://schemas.microsoft.com/office/drawing/2014/main" id="{CACE2408-D0AC-A456-5E72-4873F55B31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5253" y="3424484"/>
            <a:ext cx="4870244" cy="3016881"/>
          </a:xfrm>
          <a:prstGeom prst="rect">
            <a:avLst/>
          </a:prstGeom>
        </p:spPr>
      </p:pic>
      <p:pic>
        <p:nvPicPr>
          <p:cNvPr id="3" name="Immagine 2" descr="Immagine che contiene testo, schermata, quadrato, numero&#10;&#10;Descrizione generata automaticamente">
            <a:extLst>
              <a:ext uri="{FF2B5EF4-FFF2-40B4-BE49-F238E27FC236}">
                <a16:creationId xmlns:a16="http://schemas.microsoft.com/office/drawing/2014/main" id="{91442C69-B106-FC0A-FEBC-AC999A3877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5371" y="606105"/>
            <a:ext cx="4047241" cy="2231870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644D7D29-71EC-D3AE-B56F-129EFB299C72}"/>
              </a:ext>
            </a:extLst>
          </p:cNvPr>
          <p:cNvSpPr txBox="1"/>
          <p:nvPr/>
        </p:nvSpPr>
        <p:spPr>
          <a:xfrm>
            <a:off x="6246519" y="2878666"/>
            <a:ext cx="4150175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720000"/>
            <a:r>
              <a:rPr lang="it-IT" sz="1000">
                <a:solidFill>
                  <a:schemeClr val="tx2"/>
                </a:solidFill>
                <a:latin typeface="Calibri"/>
                <a:cs typeface="Arial Narrow" panose="020B0604020202020204" pitchFamily="34" charset="0"/>
              </a:rPr>
              <a:t>M. Cavalcante et. Al, "</a:t>
            </a:r>
            <a:r>
              <a:rPr lang="it-IT" sz="1000">
                <a:ea typeface="+mn-lt"/>
                <a:cs typeface="+mn-lt"/>
              </a:rPr>
              <a:t>Ara: A 1 GHz+ Scalable and Energy-Efficient RISC-V Vector </a:t>
            </a:r>
            <a:br>
              <a:rPr lang="it-IT" sz="1000">
                <a:ea typeface="+mn-lt"/>
                <a:cs typeface="+mn-lt"/>
              </a:rPr>
            </a:br>
            <a:r>
              <a:rPr lang="it-IT" sz="1000">
                <a:ea typeface="+mn-lt"/>
                <a:cs typeface="+mn-lt"/>
              </a:rPr>
              <a:t>Processor with Multi-Precision Floating Point Support in 22 nm FD-SOI</a:t>
            </a:r>
            <a:r>
              <a:rPr lang="it-IT" sz="1000">
                <a:solidFill>
                  <a:schemeClr val="tx2"/>
                </a:solidFill>
                <a:latin typeface="Calibri"/>
                <a:cs typeface="Arial Narrow" panose="020B0604020202020204" pitchFamily="34" charset="0"/>
              </a:rPr>
              <a:t>"</a:t>
            </a:r>
            <a:endParaRPr lang="it-IT" sz="1000" b="0" i="0">
              <a:solidFill>
                <a:schemeClr val="tx2"/>
              </a:solidFill>
              <a:latin typeface="Calibri"/>
              <a:cs typeface="Arial Narrow" panose="020B0604020202020204" pitchFamily="34" charset="0"/>
            </a:endParaRPr>
          </a:p>
        </p:txBody>
      </p:sp>
      <p:sp>
        <p:nvSpPr>
          <p:cNvPr id="7" name="Google Shape;4374;p84">
            <a:extLst>
              <a:ext uri="{FF2B5EF4-FFF2-40B4-BE49-F238E27FC236}">
                <a16:creationId xmlns:a16="http://schemas.microsoft.com/office/drawing/2014/main" id="{91157824-698C-9488-550F-4746F1C6B5B9}"/>
              </a:ext>
            </a:extLst>
          </p:cNvPr>
          <p:cNvSpPr txBox="1"/>
          <p:nvPr/>
        </p:nvSpPr>
        <p:spPr>
          <a:xfrm>
            <a:off x="312636" y="963156"/>
            <a:ext cx="5826043" cy="393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203200"/>
            <a:r>
              <a:rPr lang="it" sz="2000">
                <a:solidFill>
                  <a:schemeClr val="dk1"/>
                </a:solidFill>
                <a:cs typeface="Calibri Light"/>
              </a:rPr>
              <a:t>Ara RVV 0.5</a:t>
            </a:r>
          </a:p>
          <a:p>
            <a:pPr marL="203200"/>
            <a:r>
              <a:rPr lang="it" sz="2000">
                <a:solidFill>
                  <a:schemeClr val="dk1"/>
                </a:solidFill>
                <a:cs typeface="Calibri Light"/>
              </a:rPr>
              <a:t>Barber's Pole layout to speed up operand fetch</a:t>
            </a:r>
          </a:p>
          <a:p>
            <a:pPr marL="203200"/>
            <a:endParaRPr lang="it" sz="2000">
              <a:solidFill>
                <a:schemeClr val="dk1"/>
              </a:solidFill>
              <a:cs typeface="Calibri Light"/>
            </a:endParaRPr>
          </a:p>
          <a:p>
            <a:pPr marL="203200"/>
            <a:r>
              <a:rPr lang="it" sz="2000">
                <a:solidFill>
                  <a:schemeClr val="dk1"/>
                </a:solidFill>
                <a:cs typeface="Calibri Light"/>
              </a:rPr>
              <a:t>Ara RVV 1.0</a:t>
            </a:r>
          </a:p>
          <a:p>
            <a:pPr marL="203200"/>
            <a:r>
              <a:rPr lang="it" sz="2000">
                <a:solidFill>
                  <a:schemeClr val="dk1"/>
                </a:solidFill>
                <a:cs typeface="Calibri Light"/>
              </a:rPr>
              <a:t>No Barber's Pole</a:t>
            </a:r>
          </a:p>
          <a:p>
            <a:pPr marL="203200"/>
            <a:endParaRPr lang="it" sz="2000">
              <a:solidFill>
                <a:schemeClr val="dk1"/>
              </a:solidFill>
              <a:cs typeface="Calibri Light"/>
            </a:endParaRPr>
          </a:p>
          <a:p>
            <a:pPr marL="203200"/>
            <a:r>
              <a:rPr lang="it" sz="2000">
                <a:solidFill>
                  <a:schemeClr val="dk1"/>
                </a:solidFill>
                <a:cs typeface="Calibri Light"/>
              </a:rPr>
              <a:t>e.g., on matmul</a:t>
            </a:r>
          </a:p>
          <a:p>
            <a:pPr marL="546100" indent="-342900">
              <a:buFont typeface="Arial"/>
              <a:buChar char="•"/>
            </a:pPr>
            <a:r>
              <a:rPr lang="it" sz="2000">
                <a:solidFill>
                  <a:schemeClr val="dk1"/>
                </a:solidFill>
                <a:cs typeface="Calibri Light"/>
              </a:rPr>
              <a:t>Small positive effect on short/medium vectors</a:t>
            </a:r>
          </a:p>
          <a:p>
            <a:pPr marL="1003300" lvl="1" indent="-342900">
              <a:buFont typeface="Arial"/>
              <a:buChar char="•"/>
            </a:pPr>
            <a:r>
              <a:rPr lang="it" sz="2000">
                <a:solidFill>
                  <a:schemeClr val="dk1"/>
                </a:solidFill>
                <a:cs typeface="Calibri Light"/>
              </a:rPr>
              <a:t>No bank conflicts upon first operands fetch</a:t>
            </a:r>
          </a:p>
          <a:p>
            <a:pPr marL="546100" indent="-342900">
              <a:buFont typeface="Arial"/>
              <a:buChar char="•"/>
            </a:pPr>
            <a:r>
              <a:rPr lang="it" sz="2000">
                <a:solidFill>
                  <a:schemeClr val="dk1"/>
                </a:solidFill>
                <a:cs typeface="Calibri Light"/>
              </a:rPr>
              <a:t>Small negative effect on medium/long vectors</a:t>
            </a:r>
          </a:p>
          <a:p>
            <a:pPr marL="1003300" lvl="1" indent="-342900">
              <a:buFont typeface="Arial"/>
              <a:buChar char="•"/>
            </a:pPr>
            <a:r>
              <a:rPr lang="it" sz="2000">
                <a:solidFill>
                  <a:schemeClr val="dk1"/>
                </a:solidFill>
                <a:cs typeface="Calibri Light"/>
              </a:rPr>
              <a:t>More bank conflicts on different instructions</a:t>
            </a:r>
          </a:p>
          <a:p>
            <a:pPr marL="546100" indent="-342900">
              <a:buFont typeface="Arial"/>
              <a:buChar char="•"/>
            </a:pPr>
            <a:endParaRPr lang="it" sz="2000">
              <a:solidFill>
                <a:schemeClr val="dk1"/>
              </a:solidFill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317233132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2" name="Google Shape;4372;p84"/>
          <p:cNvSpPr txBox="1">
            <a:spLocks noGrp="1"/>
          </p:cNvSpPr>
          <p:nvPr>
            <p:ph type="sldNum" idx="12"/>
          </p:nvPr>
        </p:nvSpPr>
        <p:spPr>
          <a:xfrm>
            <a:off x="11054843" y="6304327"/>
            <a:ext cx="355600" cy="468400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/>
          <a:p>
            <a:pPr>
              <a:buClr>
                <a:srgbClr val="000000"/>
              </a:buClr>
            </a:pPr>
            <a:fld id="{00000000-1234-1234-1234-123412341234}" type="slidenum">
              <a:rPr lang="it"/>
              <a:pPr>
                <a:buClr>
                  <a:srgbClr val="000000"/>
                </a:buClr>
              </a:pPr>
              <a:t>164</a:t>
            </a:fld>
            <a:endParaRPr/>
          </a:p>
        </p:txBody>
      </p:sp>
      <p:sp>
        <p:nvSpPr>
          <p:cNvPr id="4374" name="Google Shape;4374;p84"/>
          <p:cNvSpPr txBox="1"/>
          <p:nvPr/>
        </p:nvSpPr>
        <p:spPr>
          <a:xfrm>
            <a:off x="415647" y="928160"/>
            <a:ext cx="50076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203200">
              <a:buClr>
                <a:schemeClr val="accent1"/>
              </a:buClr>
              <a:buSzPts val="1200"/>
            </a:pPr>
            <a:endParaRPr lang="it" sz="2400">
              <a:solidFill>
                <a:schemeClr val="dk1"/>
              </a:solidFill>
              <a:latin typeface="Ubuntu Mono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B60B56-6F45-BDB1-13FE-BBB2EBD38A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503" y="180326"/>
            <a:ext cx="10667548" cy="657050"/>
          </a:xfrm>
          <a:noFill/>
        </p:spPr>
        <p:txBody>
          <a:bodyPr vert="horz" lIns="0" tIns="0" rIns="0" bIns="0" rtlCol="0" anchor="ctr">
            <a:normAutofit/>
          </a:bodyPr>
          <a:lstStyle/>
          <a:p>
            <a:r>
              <a:rPr lang="en-US" sz="3800">
                <a:ea typeface="Roboto"/>
                <a:cs typeface="Roboto"/>
              </a:rPr>
              <a:t>Multi-core performance, throughput, efficiency</a:t>
            </a:r>
            <a:endParaRPr lang="it-IT"/>
          </a:p>
        </p:txBody>
      </p:sp>
      <p:sp>
        <p:nvSpPr>
          <p:cNvPr id="7" name="Google Shape;4374;p84">
            <a:extLst>
              <a:ext uri="{FF2B5EF4-FFF2-40B4-BE49-F238E27FC236}">
                <a16:creationId xmlns:a16="http://schemas.microsoft.com/office/drawing/2014/main" id="{91157824-698C-9488-550F-4746F1C6B5B9}"/>
              </a:ext>
            </a:extLst>
          </p:cNvPr>
          <p:cNvSpPr txBox="1"/>
          <p:nvPr/>
        </p:nvSpPr>
        <p:spPr>
          <a:xfrm>
            <a:off x="312636" y="963156"/>
            <a:ext cx="5826043" cy="55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203200"/>
            <a:endParaRPr lang="it" sz="2000">
              <a:solidFill>
                <a:schemeClr val="dk1"/>
              </a:solidFill>
              <a:cs typeface="Calibri Light"/>
            </a:endParaRPr>
          </a:p>
        </p:txBody>
      </p:sp>
      <p:pic>
        <p:nvPicPr>
          <p:cNvPr id="6" name="Immagine 5" descr="Immagine che contiene testo, linea, diagramma, Diagramma&#10;&#10;Descrizione generata automaticamente">
            <a:extLst>
              <a:ext uri="{FF2B5EF4-FFF2-40B4-BE49-F238E27FC236}">
                <a16:creationId xmlns:a16="http://schemas.microsoft.com/office/drawing/2014/main" id="{0E8EB76D-DA51-E5B5-3CB9-86A0576994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647" y="2792277"/>
            <a:ext cx="3129419" cy="2713938"/>
          </a:xfrm>
          <a:prstGeom prst="rect">
            <a:avLst/>
          </a:prstGeom>
        </p:spPr>
      </p:pic>
      <p:pic>
        <p:nvPicPr>
          <p:cNvPr id="8" name="Immagine 7" descr="Immagine che contiene testo, linea, schermata, Diagramma&#10;&#10;Descrizione generata automaticamente">
            <a:extLst>
              <a:ext uri="{FF2B5EF4-FFF2-40B4-BE49-F238E27FC236}">
                <a16:creationId xmlns:a16="http://schemas.microsoft.com/office/drawing/2014/main" id="{C1061E29-63C3-0331-EC74-DBD88D77CA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6535" y="2792672"/>
            <a:ext cx="3145766" cy="2724967"/>
          </a:xfrm>
          <a:prstGeom prst="rect">
            <a:avLst/>
          </a:prstGeom>
        </p:spPr>
      </p:pic>
      <p:pic>
        <p:nvPicPr>
          <p:cNvPr id="9" name="Immagine 8" descr="Immagine che contiene testo, schermata, linea, Diagramma&#10;&#10;Descrizione generata automaticamente">
            <a:extLst>
              <a:ext uri="{FF2B5EF4-FFF2-40B4-BE49-F238E27FC236}">
                <a16:creationId xmlns:a16="http://schemas.microsoft.com/office/drawing/2014/main" id="{6275F47F-9C34-6797-61D1-BF81A6E4D9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12921" y="2760962"/>
            <a:ext cx="3145766" cy="2724967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730451A3-8323-130B-567E-DD9DF8127D63}"/>
              </a:ext>
            </a:extLst>
          </p:cNvPr>
          <p:cNvSpPr txBox="1"/>
          <p:nvPr/>
        </p:nvSpPr>
        <p:spPr>
          <a:xfrm>
            <a:off x="876822" y="1242165"/>
            <a:ext cx="3484322" cy="110799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 defTabSz="720000">
              <a:buFont typeface="Arial"/>
              <a:buChar char="•"/>
            </a:pPr>
            <a:r>
              <a:rPr lang="it-IT" sz="2400">
                <a:solidFill>
                  <a:schemeClr val="tx2"/>
                </a:solidFill>
                <a:latin typeface="Calibri"/>
                <a:cs typeface="Arial Narrow" panose="020B0604020202020204" pitchFamily="34" charset="0"/>
              </a:rPr>
              <a:t>System with 16 </a:t>
            </a:r>
            <a:r>
              <a:rPr lang="it-IT" sz="2400" err="1">
                <a:solidFill>
                  <a:schemeClr val="tx2"/>
                </a:solidFill>
                <a:latin typeface="Calibri"/>
                <a:cs typeface="Arial Narrow" panose="020B0604020202020204" pitchFamily="34" charset="0"/>
              </a:rPr>
              <a:t>FPUs</a:t>
            </a:r>
            <a:endParaRPr lang="it-IT" sz="2400">
              <a:solidFill>
                <a:schemeClr val="tx2"/>
              </a:solidFill>
              <a:latin typeface="Calibri"/>
              <a:cs typeface="Arial Narrow" panose="020B0604020202020204" pitchFamily="34" charset="0"/>
            </a:endParaRPr>
          </a:p>
          <a:p>
            <a:pPr marL="342900" indent="-342900" defTabSz="720000">
              <a:buFont typeface="Arial"/>
              <a:buChar char="•"/>
            </a:pPr>
            <a:r>
              <a:rPr lang="it-IT" sz="2400">
                <a:solidFill>
                  <a:schemeClr val="tx2"/>
                </a:solidFill>
                <a:latin typeface="Calibri"/>
                <a:cs typeface="Arial Narrow" panose="020B0604020202020204" pitchFamily="34" charset="0"/>
              </a:rPr>
              <a:t>Example: 8C2L = 8 (Ara+CVA6) </a:t>
            </a:r>
            <a:r>
              <a:rPr lang="it-IT" sz="2400" err="1">
                <a:solidFill>
                  <a:schemeClr val="tx2"/>
                </a:solidFill>
                <a:latin typeface="Calibri"/>
                <a:cs typeface="Arial Narrow" panose="020B0604020202020204" pitchFamily="34" charset="0"/>
              </a:rPr>
              <a:t>instances</a:t>
            </a:r>
            <a:endParaRPr lang="it-IT" sz="2400">
              <a:solidFill>
                <a:schemeClr val="tx2"/>
              </a:solidFill>
              <a:latin typeface="Calibri"/>
              <a:cs typeface="Arial Narrow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32511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7E870-4BEC-6B28-9120-FE08C8A94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503" y="180326"/>
            <a:ext cx="10667548" cy="657050"/>
          </a:xfrm>
        </p:spPr>
        <p:txBody>
          <a:bodyPr vert="horz" lIns="0" tIns="0" rIns="0" bIns="0" rtlCol="0" anchor="ctr">
            <a:normAutofit/>
          </a:bodyPr>
          <a:lstStyle/>
          <a:p>
            <a:r>
              <a:rPr lang="en-US" sz="3800" b="0" i="0" kern="1200" spc="-106" baseline="0">
                <a:ln w="15875" cmpd="sng">
                  <a:noFill/>
                  <a:round/>
                </a:ln>
                <a:latin typeface="+mj-lt"/>
                <a:ea typeface="Roboto"/>
                <a:cs typeface="Roboto"/>
              </a:rPr>
              <a:t>Ara System </a:t>
            </a:r>
            <a:r>
              <a:rPr lang="en-US" sz="3800">
                <a:ea typeface="Roboto"/>
                <a:cs typeface="Roboto"/>
              </a:rPr>
              <a:t>–</a:t>
            </a:r>
            <a:r>
              <a:rPr lang="en-US" sz="3800" b="0" i="0" kern="1200" spc="-106" baseline="0">
                <a:ln w="15875" cmpd="sng">
                  <a:noFill/>
                  <a:round/>
                </a:ln>
                <a:latin typeface="+mj-lt"/>
                <a:ea typeface="Roboto"/>
                <a:cs typeface="Roboto"/>
              </a:rPr>
              <a:t> </a:t>
            </a:r>
            <a:r>
              <a:rPr lang="en-US" sz="3800">
                <a:ea typeface="Roboto"/>
                <a:cs typeface="Roboto"/>
              </a:rPr>
              <a:t>The Lane</a:t>
            </a:r>
            <a:endParaRPr lang="en-US" b="0" i="0" kern="1200" spc="-106" baseline="0">
              <a:ln w="15875" cmpd="sng">
                <a:noFill/>
                <a:round/>
              </a:ln>
              <a:latin typeface="+mj-lt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61320FB5-118D-28BB-200B-7EB3CA416352}"/>
              </a:ext>
            </a:extLst>
          </p:cNvPr>
          <p:cNvSpPr>
            <a:spLocks noGrp="1"/>
          </p:cNvSpPr>
          <p:nvPr/>
        </p:nvSpPr>
        <p:spPr>
          <a:xfrm>
            <a:off x="316504" y="990573"/>
            <a:ext cx="6857709" cy="5524351"/>
          </a:xfrm>
          <a:prstGeom prst="rect">
            <a:avLst/>
          </a:prstGeom>
        </p:spPr>
        <p:txBody>
          <a:bodyPr vert="horz" lIns="0" tIns="46800" rIns="0" bIns="45720" rtlCol="0" anchor="t">
            <a:normAutofit/>
          </a:bodyPr>
          <a:lstStyle>
            <a:lvl1pPr marL="288004" indent="-288004" algn="l" defTabSz="72000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SzPct val="90000"/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504000" indent="-216004" algn="l" defTabSz="72000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2pPr>
            <a:lvl3pPr marL="720000" indent="-216004" algn="l" defTabSz="864017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3pPr>
            <a:lvl4pPr marL="936000" indent="-216004" algn="l" defTabSz="864017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4pPr>
            <a:lvl5pPr marL="1152000" indent="-216004" algn="l" defTabSz="864017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1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5pPr>
            <a:lvl6pPr marL="2376046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8054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40062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72070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tx1"/>
              </a:buClr>
              <a:buNone/>
            </a:pPr>
            <a:endParaRPr lang="en-US" sz="25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00450D-ECC8-2B43-FA34-FCC8F7896DC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0385676" y="6473766"/>
            <a:ext cx="598375" cy="308395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spcAft>
                <a:spcPts val="600"/>
              </a:spcAft>
            </a:pPr>
            <a:fld id="{6EE1B353-4058-44C7-8B8C-7EA0B6664E22}" type="slidenum">
              <a:rPr lang="LID4096" smtClean="0"/>
              <a:pPr>
                <a:spcAft>
                  <a:spcPts val="600"/>
                </a:spcAft>
              </a:pPr>
              <a:t>17</a:t>
            </a:fld>
            <a:endParaRPr lang="LID4096"/>
          </a:p>
        </p:txBody>
      </p:sp>
      <p:pic>
        <p:nvPicPr>
          <p:cNvPr id="5" name="Picture 10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EECBB43-042A-E5A2-A9D9-DDF8659DBF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799" t="36760" r="-1106" b="5221"/>
          <a:stretch/>
        </p:blipFill>
        <p:spPr>
          <a:xfrm>
            <a:off x="6541788" y="661918"/>
            <a:ext cx="3690050" cy="4670006"/>
          </a:xfrm>
          <a:prstGeom prst="rect">
            <a:avLst/>
          </a:prstGeom>
        </p:spPr>
      </p:pic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8D0071EA-E00B-8B72-FB4E-4B6A712E1A6F}"/>
              </a:ext>
            </a:extLst>
          </p:cNvPr>
          <p:cNvSpPr>
            <a:spLocks noGrp="1"/>
          </p:cNvSpPr>
          <p:nvPr/>
        </p:nvSpPr>
        <p:spPr>
          <a:xfrm>
            <a:off x="316504" y="990573"/>
            <a:ext cx="5333710" cy="5524351"/>
          </a:xfrm>
          <a:prstGeom prst="rect">
            <a:avLst/>
          </a:prstGeom>
        </p:spPr>
        <p:txBody>
          <a:bodyPr vert="horz" lIns="0" tIns="46800" rIns="0" bIns="45720" rtlCol="0" anchor="t">
            <a:normAutofit/>
          </a:bodyPr>
          <a:lstStyle>
            <a:lvl1pPr marL="288004" indent="-288004" algn="l" defTabSz="72000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SzPct val="90000"/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504000" indent="-216004" algn="l" defTabSz="72000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2pPr>
            <a:lvl3pPr marL="720000" indent="-216004" algn="l" defTabSz="864017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3pPr>
            <a:lvl4pPr marL="936000" indent="-216004" algn="l" defTabSz="864017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4pPr>
            <a:lvl5pPr marL="1152000" indent="-216004" algn="l" defTabSz="864017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1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5pPr>
            <a:lvl6pPr marL="2376046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8054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40062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72070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30555" indent="-342900">
              <a:buClr>
                <a:srgbClr val="000000"/>
              </a:buClr>
            </a:pPr>
            <a:r>
              <a:rPr lang="en-US" sz="2500" b="1">
                <a:latin typeface="+mj-lt"/>
              </a:rPr>
              <a:t>Computational</a:t>
            </a:r>
            <a:r>
              <a:rPr lang="en-US" sz="2500">
                <a:latin typeface="+mj-lt"/>
              </a:rPr>
              <a:t> heart</a:t>
            </a:r>
          </a:p>
          <a:p>
            <a:pPr marL="846551" lvl="1" indent="-342900">
              <a:buClr>
                <a:srgbClr val="000000"/>
              </a:buClr>
            </a:pPr>
            <a:r>
              <a:rPr lang="en-US" sz="2100">
                <a:latin typeface="+mj-lt"/>
              </a:rPr>
              <a:t>One 64-bit SIMD FPU/lane</a:t>
            </a:r>
          </a:p>
          <a:p>
            <a:pPr marL="846551" lvl="1" indent="-342900">
              <a:buClr>
                <a:srgbClr val="000000"/>
              </a:buClr>
            </a:pPr>
            <a:r>
              <a:rPr lang="en-US" sz="2100">
                <a:latin typeface="+mj-lt"/>
              </a:rPr>
              <a:t>One 64-bit SIMD ALU/lane</a:t>
            </a:r>
          </a:p>
          <a:p>
            <a:pPr marL="630555" indent="-342900">
              <a:buClr>
                <a:srgbClr val="000000"/>
              </a:buClr>
            </a:pPr>
            <a:r>
              <a:rPr lang="en-US" sz="2500">
                <a:latin typeface="+mj-lt"/>
              </a:rPr>
              <a:t>Keep a </a:t>
            </a:r>
            <a:r>
              <a:rPr lang="en-US" sz="2500" b="1">
                <a:latin typeface="+mj-lt"/>
              </a:rPr>
              <a:t>chunk </a:t>
            </a:r>
            <a:r>
              <a:rPr lang="en-US" sz="2500">
                <a:latin typeface="+mj-lt"/>
              </a:rPr>
              <a:t>of the </a:t>
            </a:r>
            <a:r>
              <a:rPr lang="en-US" sz="2500" b="1">
                <a:latin typeface="+mj-lt"/>
              </a:rPr>
              <a:t>VRF</a:t>
            </a:r>
          </a:p>
          <a:p>
            <a:pPr marL="630555" indent="-342900">
              <a:buClr>
                <a:srgbClr val="000000"/>
              </a:buClr>
            </a:pPr>
            <a:r>
              <a:rPr lang="en-US" sz="2500" b="1">
                <a:latin typeface="+mj-lt"/>
              </a:rPr>
              <a:t>Max</a:t>
            </a:r>
            <a:r>
              <a:rPr lang="en-US" sz="2500">
                <a:latin typeface="+mj-lt"/>
              </a:rPr>
              <a:t>imize</a:t>
            </a:r>
            <a:r>
              <a:rPr lang="en-US" sz="2500" b="1">
                <a:latin typeface="+mj-lt"/>
              </a:rPr>
              <a:t> locality</a:t>
            </a:r>
          </a:p>
          <a:p>
            <a:pPr marL="846551" lvl="1" indent="-342900">
              <a:buClr>
                <a:srgbClr val="000000"/>
              </a:buClr>
            </a:pPr>
            <a:r>
              <a:rPr lang="en-US" sz="2100">
                <a:latin typeface="+mj-lt"/>
              </a:rPr>
              <a:t>Element 0 remains in lane 0</a:t>
            </a:r>
          </a:p>
          <a:p>
            <a:pPr marL="846551" lvl="1" indent="-342900">
              <a:buClr>
                <a:srgbClr val="000000"/>
              </a:buClr>
            </a:pPr>
            <a:r>
              <a:rPr lang="en-US" sz="2100">
                <a:latin typeface="+mj-lt"/>
              </a:rPr>
              <a:t>Minimize inter-lane communication</a:t>
            </a:r>
          </a:p>
          <a:p>
            <a:pPr marL="630555" indent="-342900">
              <a:buClr>
                <a:srgbClr val="000000"/>
              </a:buClr>
            </a:pPr>
            <a:r>
              <a:rPr lang="en-US" sz="2500">
                <a:latin typeface="+mj-lt"/>
              </a:rPr>
              <a:t>VRF in-lane reads/writes</a:t>
            </a:r>
            <a:endParaRPr lang="en-US" sz="2500"/>
          </a:p>
          <a:p>
            <a:pPr marL="630555" indent="-342900">
              <a:buClr>
                <a:srgbClr val="000000"/>
              </a:buClr>
            </a:pPr>
            <a:endParaRPr lang="en-US" sz="2500">
              <a:latin typeface="+mj-lt"/>
            </a:endParaRPr>
          </a:p>
          <a:p>
            <a:pPr marL="287655" indent="-287655">
              <a:buClr>
                <a:schemeClr val="tx1"/>
              </a:buClr>
            </a:pPr>
            <a:endParaRPr lang="en-US" sz="2540"/>
          </a:p>
          <a:p>
            <a:pPr marL="503555" lvl="1" indent="-215900">
              <a:buClr>
                <a:schemeClr val="tx1"/>
              </a:buClr>
            </a:pPr>
            <a:endParaRPr lang="en-US" sz="2540"/>
          </a:p>
          <a:p>
            <a:pPr marL="503555" lvl="1" indent="-215900">
              <a:buClr>
                <a:schemeClr val="tx1"/>
              </a:buClr>
            </a:pPr>
            <a:endParaRPr lang="en-US" sz="254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EC84B9-E5D1-ADF9-F826-449973C943E7}"/>
              </a:ext>
            </a:extLst>
          </p:cNvPr>
          <p:cNvSpPr txBox="1"/>
          <p:nvPr/>
        </p:nvSpPr>
        <p:spPr>
          <a:xfrm>
            <a:off x="2435722" y="5802200"/>
            <a:ext cx="6145570" cy="40312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720000"/>
            <a:r>
              <a:rPr lang="en-US" sz="2400" b="1" i="0">
                <a:solidFill>
                  <a:srgbClr val="FF0000"/>
                </a:solidFill>
                <a:latin typeface="+mj-lt"/>
                <a:cs typeface="Arial Narrow" panose="020B0604020202020204" pitchFamily="34" charset="0"/>
              </a:rPr>
              <a:t>16 Lanes: 32 DP-FLOP/Cycle – 128 HP-FLOP/Cycle!</a:t>
            </a:r>
            <a:endParaRPr lang="de-CH" sz="2400" b="1" i="0">
              <a:solidFill>
                <a:srgbClr val="FF0000"/>
              </a:solidFill>
              <a:latin typeface="+mj-lt"/>
              <a:cs typeface="Arial Narrow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32114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7E870-4BEC-6B28-9120-FE08C8A94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503" y="180326"/>
            <a:ext cx="10667548" cy="657050"/>
          </a:xfrm>
        </p:spPr>
        <p:txBody>
          <a:bodyPr vert="horz" lIns="0" tIns="0" rIns="0" bIns="0" rtlCol="0" anchor="ctr">
            <a:normAutofit/>
          </a:bodyPr>
          <a:lstStyle/>
          <a:p>
            <a:r>
              <a:rPr lang="en-US" sz="3800" b="0" i="0" kern="1200" spc="-106" baseline="0">
                <a:ln w="15875" cmpd="sng">
                  <a:noFill/>
                  <a:round/>
                </a:ln>
                <a:latin typeface="+mj-lt"/>
                <a:ea typeface="Roboto"/>
                <a:cs typeface="Roboto"/>
              </a:rPr>
              <a:t>Ara System - </a:t>
            </a:r>
            <a:r>
              <a:rPr lang="en-US" sz="3800">
                <a:ea typeface="Roboto"/>
                <a:cs typeface="Roboto"/>
              </a:rPr>
              <a:t>The Lane</a:t>
            </a:r>
            <a:endParaRPr lang="en-US" b="0" i="0" kern="1200" spc="-106" baseline="0">
              <a:ln w="15875" cmpd="sng">
                <a:noFill/>
                <a:round/>
              </a:ln>
              <a:latin typeface="+mj-lt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61320FB5-118D-28BB-200B-7EB3CA416352}"/>
              </a:ext>
            </a:extLst>
          </p:cNvPr>
          <p:cNvSpPr>
            <a:spLocks noGrp="1"/>
          </p:cNvSpPr>
          <p:nvPr/>
        </p:nvSpPr>
        <p:spPr>
          <a:xfrm>
            <a:off x="316504" y="990573"/>
            <a:ext cx="6857709" cy="5524351"/>
          </a:xfrm>
          <a:prstGeom prst="rect">
            <a:avLst/>
          </a:prstGeom>
        </p:spPr>
        <p:txBody>
          <a:bodyPr vert="horz" lIns="0" tIns="46800" rIns="0" bIns="45720" rtlCol="0" anchor="t">
            <a:normAutofit/>
          </a:bodyPr>
          <a:lstStyle>
            <a:lvl1pPr marL="288004" indent="-288004" algn="l" defTabSz="72000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SzPct val="90000"/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504000" indent="-216004" algn="l" defTabSz="72000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2pPr>
            <a:lvl3pPr marL="720000" indent="-216004" algn="l" defTabSz="864017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3pPr>
            <a:lvl4pPr marL="936000" indent="-216004" algn="l" defTabSz="864017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4pPr>
            <a:lvl5pPr marL="1152000" indent="-216004" algn="l" defTabSz="864017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1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5pPr>
            <a:lvl6pPr marL="2376046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8054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40062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72070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tx1"/>
              </a:buClr>
              <a:buNone/>
            </a:pPr>
            <a:endParaRPr lang="en-US" sz="25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00450D-ECC8-2B43-FA34-FCC8F7896DC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0385676" y="6473766"/>
            <a:ext cx="598375" cy="308395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spcAft>
                <a:spcPts val="600"/>
              </a:spcAft>
            </a:pPr>
            <a:fld id="{6EE1B353-4058-44C7-8B8C-7EA0B6664E22}" type="slidenum">
              <a:rPr lang="LID4096" smtClean="0"/>
              <a:pPr>
                <a:spcAft>
                  <a:spcPts val="600"/>
                </a:spcAft>
              </a:pPr>
              <a:t>18</a:t>
            </a:fld>
            <a:endParaRPr lang="LID4096"/>
          </a:p>
        </p:txBody>
      </p:sp>
      <p:pic>
        <p:nvPicPr>
          <p:cNvPr id="6" name="Google Shape;421;p39">
            <a:extLst>
              <a:ext uri="{FF2B5EF4-FFF2-40B4-BE49-F238E27FC236}">
                <a16:creationId xmlns:a16="http://schemas.microsoft.com/office/drawing/2014/main" id="{C462E3CD-B01C-716F-C9A1-176F8B55D310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158657" y="1217144"/>
            <a:ext cx="6143446" cy="442371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2BA3F70A-919E-2D5D-8785-D3EAB852FA8D}"/>
              </a:ext>
            </a:extLst>
          </p:cNvPr>
          <p:cNvSpPr>
            <a:spLocks noGrp="1"/>
          </p:cNvSpPr>
          <p:nvPr/>
        </p:nvSpPr>
        <p:spPr>
          <a:xfrm>
            <a:off x="316504" y="990573"/>
            <a:ext cx="5333710" cy="5524351"/>
          </a:xfrm>
          <a:prstGeom prst="rect">
            <a:avLst/>
          </a:prstGeom>
        </p:spPr>
        <p:txBody>
          <a:bodyPr vert="horz" lIns="0" tIns="46800" rIns="0" bIns="45720" rtlCol="0" anchor="t">
            <a:normAutofit/>
          </a:bodyPr>
          <a:lstStyle>
            <a:lvl1pPr marL="288004" indent="-288004" algn="l" defTabSz="72000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SzPct val="90000"/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504000" indent="-216004" algn="l" defTabSz="72000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2pPr>
            <a:lvl3pPr marL="720000" indent="-216004" algn="l" defTabSz="864017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3pPr>
            <a:lvl4pPr marL="936000" indent="-216004" algn="l" defTabSz="864017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4pPr>
            <a:lvl5pPr marL="1152000" indent="-216004" algn="l" defTabSz="864017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1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5pPr>
            <a:lvl6pPr marL="2376046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8054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40062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72070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30555" indent="-342900">
              <a:buClr>
                <a:srgbClr val="000000"/>
              </a:buClr>
            </a:pPr>
            <a:r>
              <a:rPr lang="en-US" sz="2500" b="1">
                <a:latin typeface="+mj-lt"/>
              </a:rPr>
              <a:t>Modular VRF</a:t>
            </a:r>
          </a:p>
          <a:p>
            <a:pPr marL="630555" indent="-342900">
              <a:buClr>
                <a:srgbClr val="000000"/>
              </a:buClr>
            </a:pPr>
            <a:r>
              <a:rPr lang="en-US" sz="2500" b="1">
                <a:latin typeface="+mj-lt"/>
              </a:rPr>
              <a:t>4 KiB/lane</a:t>
            </a:r>
          </a:p>
          <a:p>
            <a:pPr marL="630555" indent="-342900">
              <a:buClr>
                <a:srgbClr val="000000"/>
              </a:buClr>
            </a:pPr>
            <a:r>
              <a:rPr lang="en-US" sz="2500" b="1">
                <a:latin typeface="+mj-lt"/>
              </a:rPr>
              <a:t>8 SRAM banks/lane</a:t>
            </a:r>
          </a:p>
          <a:p>
            <a:pPr marL="630555" indent="-342900">
              <a:buClr>
                <a:srgbClr val="000000"/>
              </a:buClr>
            </a:pPr>
            <a:r>
              <a:rPr lang="en-US" sz="2500" b="1">
                <a:latin typeface="+mj-lt"/>
              </a:rPr>
              <a:t>Operand queues</a:t>
            </a:r>
          </a:p>
          <a:p>
            <a:pPr marL="846551" lvl="1" indent="-342900">
              <a:buClr>
                <a:srgbClr val="000000"/>
              </a:buClr>
            </a:pPr>
            <a:r>
              <a:rPr lang="en-US" sz="1700">
                <a:latin typeface="+mj-lt"/>
              </a:rPr>
              <a:t>Amortize VRF bank conflicts</a:t>
            </a:r>
            <a:endParaRPr lang="en-US" sz="1700"/>
          </a:p>
          <a:p>
            <a:pPr marL="630555" indent="-342900">
              <a:buClr>
                <a:srgbClr val="000000"/>
              </a:buClr>
            </a:pPr>
            <a:endParaRPr lang="en-US" sz="2500">
              <a:latin typeface="+mj-lt"/>
            </a:endParaRPr>
          </a:p>
          <a:p>
            <a:pPr marL="287655" indent="-287655">
              <a:buClr>
                <a:schemeClr val="tx1"/>
              </a:buClr>
            </a:pPr>
            <a:endParaRPr lang="en-US" sz="2540"/>
          </a:p>
          <a:p>
            <a:pPr marL="503555" lvl="1" indent="-215900">
              <a:buClr>
                <a:schemeClr val="tx1"/>
              </a:buClr>
            </a:pPr>
            <a:endParaRPr lang="en-US" sz="2540"/>
          </a:p>
          <a:p>
            <a:pPr marL="503555" lvl="1" indent="-215900">
              <a:buClr>
                <a:schemeClr val="tx1"/>
              </a:buClr>
            </a:pPr>
            <a:endParaRPr lang="en-US" sz="254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2395C7A-4652-8363-0CCD-AF5C2F179B31}"/>
              </a:ext>
            </a:extLst>
          </p:cNvPr>
          <p:cNvSpPr/>
          <p:nvPr/>
        </p:nvSpPr>
        <p:spPr>
          <a:xfrm>
            <a:off x="4843305" y="1217144"/>
            <a:ext cx="1858946" cy="4423712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CH" b="1" i="0" cap="none" spc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FA463007-B628-10B0-DE8C-66402ABFE7D8}"/>
              </a:ext>
            </a:extLst>
          </p:cNvPr>
          <p:cNvSpPr>
            <a:spLocks noGrp="1"/>
          </p:cNvSpPr>
          <p:nvPr/>
        </p:nvSpPr>
        <p:spPr>
          <a:xfrm>
            <a:off x="4234810" y="5832224"/>
            <a:ext cx="3335565" cy="949937"/>
          </a:xfrm>
          <a:prstGeom prst="rect">
            <a:avLst/>
          </a:prstGeom>
        </p:spPr>
        <p:txBody>
          <a:bodyPr vert="horz" lIns="0" tIns="46800" rIns="0" bIns="45720" rtlCol="0" anchor="t">
            <a:normAutofit/>
          </a:bodyPr>
          <a:lstStyle>
            <a:lvl1pPr marL="288004" indent="-288004" algn="l" defTabSz="72000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SzPct val="90000"/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504000" indent="-216004" algn="l" defTabSz="72000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2pPr>
            <a:lvl3pPr marL="720000" indent="-216004" algn="l" defTabSz="864017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3pPr>
            <a:lvl4pPr marL="936000" indent="-216004" algn="l" defTabSz="864017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4pPr>
            <a:lvl5pPr marL="1152000" indent="-216004" algn="l" defTabSz="864017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1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5pPr>
            <a:lvl6pPr marL="2376046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8054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40062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72070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7655" indent="0">
              <a:buClr>
                <a:srgbClr val="000000"/>
              </a:buClr>
              <a:buNone/>
            </a:pPr>
            <a:r>
              <a:rPr lang="en-US" sz="2500">
                <a:solidFill>
                  <a:srgbClr val="FF0000"/>
                </a:solidFill>
                <a:latin typeface="+mj-lt"/>
              </a:rPr>
              <a:t>VRF Chunk (4 KiB)</a:t>
            </a:r>
          </a:p>
          <a:p>
            <a:pPr marL="287655" indent="-287655">
              <a:buClr>
                <a:schemeClr val="tx1"/>
              </a:buClr>
            </a:pPr>
            <a:endParaRPr lang="en-US" sz="2540"/>
          </a:p>
          <a:p>
            <a:pPr marL="503555" lvl="1" indent="-215900">
              <a:buClr>
                <a:schemeClr val="tx1"/>
              </a:buClr>
            </a:pPr>
            <a:endParaRPr lang="en-US" sz="2540"/>
          </a:p>
          <a:p>
            <a:pPr marL="503555" lvl="1" indent="-215900">
              <a:buClr>
                <a:schemeClr val="tx1"/>
              </a:buClr>
            </a:pPr>
            <a:endParaRPr lang="en-US" sz="2540"/>
          </a:p>
        </p:txBody>
      </p:sp>
    </p:spTree>
    <p:extLst>
      <p:ext uri="{BB962C8B-B14F-4D97-AF65-F5344CB8AC3E}">
        <p14:creationId xmlns:p14="http://schemas.microsoft.com/office/powerpoint/2010/main" val="25423112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7E870-4BEC-6B28-9120-FE08C8A94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503" y="180326"/>
            <a:ext cx="10667548" cy="657050"/>
          </a:xfrm>
        </p:spPr>
        <p:txBody>
          <a:bodyPr vert="horz" lIns="0" tIns="0" rIns="0" bIns="0" rtlCol="0" anchor="ctr">
            <a:normAutofit/>
          </a:bodyPr>
          <a:lstStyle/>
          <a:p>
            <a:r>
              <a:rPr lang="en-US" sz="3800" b="0" i="0" kern="1200" spc="-106" baseline="0">
                <a:ln w="15875" cmpd="sng">
                  <a:noFill/>
                  <a:round/>
                </a:ln>
                <a:latin typeface="+mj-lt"/>
                <a:ea typeface="Roboto"/>
                <a:cs typeface="Roboto"/>
              </a:rPr>
              <a:t>Ara System</a:t>
            </a:r>
            <a:r>
              <a:rPr lang="en-US" sz="3800">
                <a:ea typeface="Roboto"/>
                <a:cs typeface="Roboto"/>
              </a:rPr>
              <a:t> – One step below</a:t>
            </a:r>
            <a:endParaRPr lang="en-US" b="0" i="0" kern="1200" spc="-106" baseline="0">
              <a:ln w="15875" cmpd="sng">
                <a:noFill/>
                <a:round/>
              </a:ln>
              <a:latin typeface="+mj-lt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61320FB5-118D-28BB-200B-7EB3CA416352}"/>
              </a:ext>
            </a:extLst>
          </p:cNvPr>
          <p:cNvSpPr>
            <a:spLocks noGrp="1"/>
          </p:cNvSpPr>
          <p:nvPr/>
        </p:nvSpPr>
        <p:spPr>
          <a:xfrm>
            <a:off x="316504" y="990573"/>
            <a:ext cx="6857709" cy="5524351"/>
          </a:xfrm>
          <a:prstGeom prst="rect">
            <a:avLst/>
          </a:prstGeom>
        </p:spPr>
        <p:txBody>
          <a:bodyPr vert="horz" lIns="0" tIns="46800" rIns="0" bIns="45720" rtlCol="0" anchor="t">
            <a:normAutofit/>
          </a:bodyPr>
          <a:lstStyle>
            <a:lvl1pPr marL="288004" indent="-288004" algn="l" defTabSz="72000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SzPct val="90000"/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504000" indent="-216004" algn="l" defTabSz="72000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2pPr>
            <a:lvl3pPr marL="720000" indent="-216004" algn="l" defTabSz="864017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3pPr>
            <a:lvl4pPr marL="936000" indent="-216004" algn="l" defTabSz="864017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4pPr>
            <a:lvl5pPr marL="1152000" indent="-216004" algn="l" defTabSz="864017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1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5pPr>
            <a:lvl6pPr marL="2376046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8054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40062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72070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tx1"/>
              </a:buClr>
              <a:buNone/>
            </a:pPr>
            <a:endParaRPr lang="en-US" sz="25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00450D-ECC8-2B43-FA34-FCC8F7896DC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0385676" y="6473766"/>
            <a:ext cx="598375" cy="308395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spcAft>
                <a:spcPts val="600"/>
              </a:spcAft>
            </a:pPr>
            <a:fld id="{6EE1B353-4058-44C7-8B8C-7EA0B6664E22}" type="slidenum">
              <a:rPr lang="LID4096" smtClean="0"/>
              <a:pPr>
                <a:spcAft>
                  <a:spcPts val="600"/>
                </a:spcAft>
              </a:pPr>
              <a:t>19</a:t>
            </a:fld>
            <a:endParaRPr lang="LID4096"/>
          </a:p>
        </p:txBody>
      </p:sp>
      <p:pic>
        <p:nvPicPr>
          <p:cNvPr id="10" name="Picture 10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F1711F9-FDF0-E68F-D0AD-7C62F36768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2364" y="1303898"/>
            <a:ext cx="5567082" cy="4287557"/>
          </a:xfrm>
          <a:prstGeom prst="rect">
            <a:avLst/>
          </a:prstGeom>
        </p:spPr>
      </p:pic>
      <p:sp>
        <p:nvSpPr>
          <p:cNvPr id="5" name="Rettangolo 4">
            <a:extLst>
              <a:ext uri="{FF2B5EF4-FFF2-40B4-BE49-F238E27FC236}">
                <a16:creationId xmlns:a16="http://schemas.microsoft.com/office/drawing/2014/main" id="{BCEDC81F-52BF-884B-228A-B6CB160A8A98}"/>
              </a:ext>
            </a:extLst>
          </p:cNvPr>
          <p:cNvSpPr/>
          <p:nvPr/>
        </p:nvSpPr>
        <p:spPr>
          <a:xfrm>
            <a:off x="9251244" y="1334912"/>
            <a:ext cx="1610548" cy="1507066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b="1" i="0" cap="none" spc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A8788FFB-AE57-E5B7-9F28-69D0B6F02E00}"/>
              </a:ext>
            </a:extLst>
          </p:cNvPr>
          <p:cNvSpPr/>
          <p:nvPr/>
        </p:nvSpPr>
        <p:spPr>
          <a:xfrm>
            <a:off x="5817540" y="2736616"/>
            <a:ext cx="754473" cy="1328325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b="1" i="0" cap="none" spc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E63BC91C-FE32-CD06-D166-23CCC43A8689}"/>
              </a:ext>
            </a:extLst>
          </p:cNvPr>
          <p:cNvSpPr/>
          <p:nvPr/>
        </p:nvSpPr>
        <p:spPr>
          <a:xfrm>
            <a:off x="9815688" y="1899356"/>
            <a:ext cx="1610548" cy="1055511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b="1" i="0" cap="none" spc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489CE97E-ED38-7391-3C11-DAFBE77AE9A4}"/>
              </a:ext>
            </a:extLst>
          </p:cNvPr>
          <p:cNvSpPr/>
          <p:nvPr/>
        </p:nvSpPr>
        <p:spPr>
          <a:xfrm>
            <a:off x="6240874" y="2736616"/>
            <a:ext cx="1902176" cy="218251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b="1" i="0" cap="none" spc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2C69AEB6-095F-08D5-A24D-2D1B5C0AECE7}"/>
              </a:ext>
            </a:extLst>
          </p:cNvPr>
          <p:cNvSpPr/>
          <p:nvPr/>
        </p:nvSpPr>
        <p:spPr>
          <a:xfrm>
            <a:off x="8639763" y="2736616"/>
            <a:ext cx="1902176" cy="218251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b="1" i="0" cap="none" spc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69B7F781-1EF2-F5E3-1D73-DFC30EA50671}"/>
              </a:ext>
            </a:extLst>
          </p:cNvPr>
          <p:cNvSpPr/>
          <p:nvPr/>
        </p:nvSpPr>
        <p:spPr>
          <a:xfrm>
            <a:off x="5648207" y="4213579"/>
            <a:ext cx="923806" cy="1271881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b="1" i="0" cap="none" spc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5727EFF7-E464-3826-005F-D6346A8CB29E}"/>
              </a:ext>
            </a:extLst>
          </p:cNvPr>
          <p:cNvSpPr>
            <a:spLocks noGrp="1"/>
          </p:cNvSpPr>
          <p:nvPr/>
        </p:nvSpPr>
        <p:spPr>
          <a:xfrm>
            <a:off x="316504" y="990573"/>
            <a:ext cx="5333710" cy="5524351"/>
          </a:xfrm>
          <a:prstGeom prst="rect">
            <a:avLst/>
          </a:prstGeom>
        </p:spPr>
        <p:txBody>
          <a:bodyPr vert="horz" lIns="0" tIns="46800" rIns="0" bIns="45720" rtlCol="0" anchor="t">
            <a:normAutofit/>
          </a:bodyPr>
          <a:lstStyle>
            <a:lvl1pPr marL="288004" indent="-288004" algn="l" defTabSz="72000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SzPct val="90000"/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504000" indent="-216004" algn="l" defTabSz="72000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2pPr>
            <a:lvl3pPr marL="720000" indent="-216004" algn="l" defTabSz="864017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3pPr>
            <a:lvl4pPr marL="936000" indent="-216004" algn="l" defTabSz="864017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4pPr>
            <a:lvl5pPr marL="1152000" indent="-216004" algn="l" defTabSz="864017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1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5pPr>
            <a:lvl6pPr marL="2376046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8054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40062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72070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7655" indent="-287655">
              <a:buClr>
                <a:schemeClr val="tx1"/>
              </a:buClr>
            </a:pPr>
            <a:r>
              <a:rPr lang="en-US" sz="2500">
                <a:latin typeface="Calibri"/>
                <a:ea typeface="Roboto Light"/>
                <a:cs typeface="Roboto Light"/>
              </a:rPr>
              <a:t>Scalar core: </a:t>
            </a:r>
            <a:r>
              <a:rPr lang="en-US" sz="2500" b="1">
                <a:latin typeface="Calibri"/>
                <a:ea typeface="Roboto Light"/>
                <a:cs typeface="Roboto Light"/>
              </a:rPr>
              <a:t>CVA6</a:t>
            </a:r>
            <a:endParaRPr lang="it-IT"/>
          </a:p>
          <a:p>
            <a:pPr marL="287655" indent="-287655">
              <a:buClr>
                <a:srgbClr val="000000"/>
              </a:buClr>
            </a:pPr>
            <a:r>
              <a:rPr lang="en-US" sz="2500">
                <a:latin typeface="Calibri"/>
                <a:ea typeface="Roboto Light"/>
                <a:cs typeface="Roboto Light"/>
              </a:rPr>
              <a:t>Vector core:</a:t>
            </a:r>
            <a:r>
              <a:rPr lang="en-US" sz="2500" b="1">
                <a:latin typeface="Calibri"/>
                <a:ea typeface="Roboto Light"/>
                <a:cs typeface="Roboto Light"/>
              </a:rPr>
              <a:t> Ara</a:t>
            </a:r>
            <a:endParaRPr lang="en-US" sz="2500" b="1">
              <a:latin typeface="Calibri"/>
            </a:endParaRPr>
          </a:p>
          <a:p>
            <a:pPr marL="287655" indent="-287655">
              <a:buClr>
                <a:schemeClr val="tx1"/>
              </a:buClr>
            </a:pPr>
            <a:r>
              <a:rPr lang="en-US" sz="2500">
                <a:latin typeface="Calibri"/>
                <a:ea typeface="Roboto Light"/>
                <a:cs typeface="Roboto Light"/>
              </a:rPr>
              <a:t>Same </a:t>
            </a:r>
            <a:r>
              <a:rPr lang="en-US" sz="2500" b="1">
                <a:latin typeface="Calibri"/>
                <a:ea typeface="Roboto Light"/>
                <a:cs typeface="Roboto Light"/>
              </a:rPr>
              <a:t>AXI </a:t>
            </a:r>
            <a:r>
              <a:rPr lang="en-US" sz="2500">
                <a:latin typeface="Calibri"/>
                <a:ea typeface="Roboto Light"/>
                <a:cs typeface="Roboto Light"/>
              </a:rPr>
              <a:t>interconnect</a:t>
            </a:r>
            <a:endParaRPr lang="en-US" sz="2500">
              <a:latin typeface="Calibri"/>
            </a:endParaRPr>
          </a:p>
          <a:p>
            <a:pPr marL="287655" indent="-287655">
              <a:buClr>
                <a:schemeClr val="tx1"/>
              </a:buClr>
            </a:pPr>
            <a:r>
              <a:rPr lang="en-US" sz="2500">
                <a:latin typeface="Calibri"/>
                <a:ea typeface="Roboto Light"/>
                <a:cs typeface="Roboto Light"/>
              </a:rPr>
              <a:t>Parametric number of Lanes</a:t>
            </a:r>
            <a:endParaRPr lang="en-US" sz="2500">
              <a:latin typeface="Calibri"/>
            </a:endParaRPr>
          </a:p>
          <a:p>
            <a:pPr marL="503555" lvl="1" indent="-215900">
              <a:buClr>
                <a:schemeClr val="tx1"/>
              </a:buClr>
            </a:pPr>
            <a:r>
              <a:rPr lang="en-US" sz="2100">
                <a:latin typeface="Calibri"/>
                <a:ea typeface="Roboto Light"/>
                <a:cs typeface="Roboto Light"/>
              </a:rPr>
              <a:t>Each lane contains:</a:t>
            </a:r>
            <a:endParaRPr lang="en-US" sz="2100">
              <a:latin typeface="Calibri"/>
            </a:endParaRPr>
          </a:p>
          <a:p>
            <a:pPr marL="719455" lvl="2" indent="-215900">
              <a:buClr>
                <a:schemeClr val="tx1"/>
              </a:buClr>
            </a:pPr>
            <a:r>
              <a:rPr lang="en-US" sz="1900">
                <a:latin typeface="Calibri"/>
                <a:ea typeface="Roboto Light"/>
                <a:cs typeface="Roboto Light"/>
              </a:rPr>
              <a:t>FPU, ALU (computation)</a:t>
            </a:r>
            <a:endParaRPr lang="en-US" sz="1900">
              <a:latin typeface="Calibri"/>
            </a:endParaRPr>
          </a:p>
          <a:p>
            <a:pPr marL="719455" lvl="2" indent="-215900">
              <a:buClr>
                <a:schemeClr val="tx1"/>
              </a:buClr>
            </a:pPr>
            <a:r>
              <a:rPr lang="en-US" sz="1900">
                <a:latin typeface="Calibri"/>
                <a:ea typeface="Roboto Light"/>
                <a:cs typeface="Roboto Light"/>
              </a:rPr>
              <a:t>Chunk of the VRF (buffering)</a:t>
            </a:r>
            <a:endParaRPr lang="en-US" sz="1900">
              <a:latin typeface="Calibri"/>
            </a:endParaRPr>
          </a:p>
          <a:p>
            <a:pPr marL="503555" indent="-215900">
              <a:buClr>
                <a:schemeClr val="tx1"/>
              </a:buClr>
            </a:pPr>
            <a:endParaRPr lang="en-US" sz="2500"/>
          </a:p>
          <a:p>
            <a:pPr marL="287655" indent="-287655">
              <a:buClr>
                <a:schemeClr val="tx1"/>
              </a:buClr>
            </a:pPr>
            <a:endParaRPr lang="en-US" sz="2540"/>
          </a:p>
          <a:p>
            <a:pPr marL="503555" lvl="1" indent="-215900">
              <a:buClr>
                <a:schemeClr val="tx1"/>
              </a:buClr>
            </a:pPr>
            <a:endParaRPr lang="en-US" sz="2540"/>
          </a:p>
          <a:p>
            <a:pPr marL="503555" lvl="1" indent="-215900">
              <a:buClr>
                <a:schemeClr val="tx1"/>
              </a:buClr>
            </a:pPr>
            <a:endParaRPr lang="en-US" sz="2540"/>
          </a:p>
        </p:txBody>
      </p:sp>
    </p:spTree>
    <p:extLst>
      <p:ext uri="{BB962C8B-B14F-4D97-AF65-F5344CB8AC3E}">
        <p14:creationId xmlns:p14="http://schemas.microsoft.com/office/powerpoint/2010/main" val="26015313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F9BC5-5E28-7A56-95CC-2DD1CCF8E3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>
                <a:ea typeface="Roboto"/>
                <a:cs typeface="Roboto"/>
              </a:rPr>
              <a:t>The </a:t>
            </a:r>
            <a:r>
              <a:rPr lang="it-IT" err="1">
                <a:ea typeface="Roboto"/>
                <a:cs typeface="Roboto"/>
              </a:rPr>
              <a:t>curious</a:t>
            </a:r>
            <a:r>
              <a:rPr lang="it-IT">
                <a:ea typeface="Roboto"/>
                <a:cs typeface="Roboto"/>
              </a:rPr>
              <a:t> case of </a:t>
            </a:r>
            <a:r>
              <a:rPr lang="it-IT" err="1">
                <a:ea typeface="Roboto"/>
                <a:cs typeface="Roboto"/>
              </a:rPr>
              <a:t>Vector</a:t>
            </a:r>
            <a:r>
              <a:rPr lang="it-IT">
                <a:ea typeface="Roboto"/>
                <a:cs typeface="Roboto"/>
              </a:rPr>
              <a:t> Processors</a:t>
            </a:r>
            <a:endParaRPr lang="it-IT" err="1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824A8F-2041-DF58-3B67-3949104280E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33867F2A-E750-44E7-A740-D3E09DF683AD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4" name="Immagine 6" descr="Immagine che contiene testo, interno, computer&#10;&#10;Descrizione generata automaticamente">
            <a:extLst>
              <a:ext uri="{FF2B5EF4-FFF2-40B4-BE49-F238E27FC236}">
                <a16:creationId xmlns:a16="http://schemas.microsoft.com/office/drawing/2014/main" id="{A4127C24-6C7C-8C16-BFF0-41F9CF7F9B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0920" y="3375501"/>
            <a:ext cx="1839310" cy="2675163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8E3087D-6391-A349-010F-596D231973CC}"/>
              </a:ext>
            </a:extLst>
          </p:cNvPr>
          <p:cNvSpPr txBox="1">
            <a:spLocks/>
          </p:cNvSpPr>
          <p:nvPr/>
        </p:nvSpPr>
        <p:spPr>
          <a:xfrm>
            <a:off x="712897" y="852506"/>
            <a:ext cx="6027087" cy="884458"/>
          </a:xfrm>
          <a:prstGeom prst="rect">
            <a:avLst/>
          </a:prstGeom>
        </p:spPr>
        <p:txBody>
          <a:bodyPr vert="horz" lIns="0" tIns="49528" rIns="0" bIns="48385" rtlCol="0" anchor="t">
            <a:noAutofit/>
          </a:bodyPr>
          <a:lstStyle>
            <a:lvl1pPr marL="288004" indent="-288004" algn="l" defTabSz="7200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tx1"/>
              </a:buClr>
              <a:buSzPct val="90000"/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504000" indent="-216004" algn="l" defTabSz="7200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SzPct val="90000"/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2pPr>
            <a:lvl3pPr marL="720000" indent="-216004" algn="l" defTabSz="864017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SzPct val="90000"/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3pPr>
            <a:lvl4pPr marL="936000" indent="-216004" algn="l" defTabSz="864017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SzPct val="90000"/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4pPr>
            <a:lvl5pPr marL="1152000" indent="-216004" algn="l" defTabSz="864017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SzPct val="90000"/>
              <a:buFont typeface="Arial" panose="020B0604020202020204" pitchFamily="34" charset="0"/>
              <a:buChar char="•"/>
              <a:defRPr sz="11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5pPr>
            <a:lvl6pPr marL="2376046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8054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40062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72070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000000"/>
              </a:buClr>
              <a:buNone/>
              <a:defRPr/>
            </a:pPr>
            <a:endParaRPr lang="en-US" sz="2540">
              <a:solidFill>
                <a:srgbClr val="000000"/>
              </a:solidFill>
              <a:ea typeface="+mn-lt"/>
              <a:cs typeface="+mn-lt"/>
            </a:endParaRPr>
          </a:p>
        </p:txBody>
      </p:sp>
      <p:pic>
        <p:nvPicPr>
          <p:cNvPr id="11" name="Immagine 11" descr="Immagine che contiene grafico&#10;&#10;Descrizione generata automaticamente">
            <a:extLst>
              <a:ext uri="{FF2B5EF4-FFF2-40B4-BE49-F238E27FC236}">
                <a16:creationId xmlns:a16="http://schemas.microsoft.com/office/drawing/2014/main" id="{25A3130F-6B55-B5C1-0873-E5F8BC6346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0158" y="1181444"/>
            <a:ext cx="5613730" cy="3911142"/>
          </a:xfrm>
          <a:prstGeom prst="rect">
            <a:avLst/>
          </a:prstGeom>
        </p:spPr>
      </p:pic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98CCBFBE-773B-DE7B-E410-F02B418BC1E0}"/>
              </a:ext>
            </a:extLst>
          </p:cNvPr>
          <p:cNvSpPr txBox="1">
            <a:spLocks/>
          </p:cNvSpPr>
          <p:nvPr/>
        </p:nvSpPr>
        <p:spPr>
          <a:xfrm>
            <a:off x="8504103" y="1487975"/>
            <a:ext cx="3726864" cy="656943"/>
          </a:xfrm>
          <a:prstGeom prst="rect">
            <a:avLst/>
          </a:prstGeom>
        </p:spPr>
        <p:txBody>
          <a:bodyPr vert="horz" lIns="0" tIns="49528" rIns="0" bIns="48385" rtlCol="0" anchor="t">
            <a:noAutofit/>
          </a:bodyPr>
          <a:lstStyle>
            <a:lvl1pPr marL="288004" indent="-288004" algn="l" defTabSz="7200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tx1"/>
              </a:buClr>
              <a:buSzPct val="90000"/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504000" indent="-216004" algn="l" defTabSz="7200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SzPct val="90000"/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2pPr>
            <a:lvl3pPr marL="720000" indent="-216004" algn="l" defTabSz="864017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SzPct val="90000"/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3pPr>
            <a:lvl4pPr marL="936000" indent="-216004" algn="l" defTabSz="864017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SzPct val="90000"/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4pPr>
            <a:lvl5pPr marL="1152000" indent="-216004" algn="l" defTabSz="864017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SzPct val="90000"/>
              <a:buFont typeface="Arial" panose="020B0604020202020204" pitchFamily="34" charset="0"/>
              <a:buChar char="•"/>
              <a:defRPr sz="11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5pPr>
            <a:lvl6pPr marL="2376046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8054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40062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72070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Clr>
                <a:srgbClr val="000000"/>
              </a:buClr>
              <a:buNone/>
              <a:defRPr/>
            </a:pPr>
            <a:r>
              <a:rPr lang="en-US" sz="2117" b="1">
                <a:solidFill>
                  <a:srgbClr val="000000"/>
                </a:solidFill>
                <a:ea typeface="Roboto"/>
                <a:cs typeface="Roboto Light"/>
              </a:rPr>
              <a:t>SUPERCOMPUTER FUGAKU</a:t>
            </a:r>
          </a:p>
          <a:p>
            <a:pPr marL="0" indent="0" algn="ctr">
              <a:buClr>
                <a:srgbClr val="000000"/>
              </a:buClr>
              <a:buNone/>
              <a:defRPr/>
            </a:pPr>
            <a:r>
              <a:rPr lang="en-US" sz="2117" b="1">
                <a:solidFill>
                  <a:srgbClr val="000000"/>
                </a:solidFill>
                <a:ea typeface="Roboto"/>
                <a:cs typeface="Roboto Light"/>
              </a:rPr>
              <a:t>500 PFLOPS</a:t>
            </a:r>
          </a:p>
          <a:p>
            <a:pPr marL="0" indent="0" algn="ctr">
              <a:buClr>
                <a:srgbClr val="000000"/>
              </a:buClr>
              <a:buNone/>
              <a:defRPr/>
            </a:pPr>
            <a:r>
              <a:rPr lang="en-US" sz="2117" b="1">
                <a:solidFill>
                  <a:srgbClr val="000000"/>
                </a:solidFill>
                <a:ea typeface="Roboto"/>
                <a:cs typeface="Roboto Light"/>
              </a:rPr>
              <a:t>Second fastest </a:t>
            </a:r>
            <a:br>
              <a:rPr lang="en-US" sz="2117" b="1">
                <a:solidFill>
                  <a:srgbClr val="000000"/>
                </a:solidFill>
                <a:ea typeface="Roboto"/>
                <a:cs typeface="Roboto Light"/>
              </a:rPr>
            </a:br>
            <a:r>
              <a:rPr lang="en-US" sz="2117" b="1">
                <a:solidFill>
                  <a:srgbClr val="000000"/>
                </a:solidFill>
                <a:ea typeface="Roboto"/>
                <a:cs typeface="Roboto Light"/>
              </a:rPr>
              <a:t>supercomputer in 2023!</a:t>
            </a:r>
          </a:p>
        </p:txBody>
      </p:sp>
      <p:pic>
        <p:nvPicPr>
          <p:cNvPr id="7" name="Immagine 8" descr="Immagine che contiene testo, interno, negozio&#10;&#10;Descrizione generata automaticamente">
            <a:extLst>
              <a:ext uri="{FF2B5EF4-FFF2-40B4-BE49-F238E27FC236}">
                <a16:creationId xmlns:a16="http://schemas.microsoft.com/office/drawing/2014/main" id="{641C548E-0DDF-ADEB-4F2E-5332E66E0A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6503" y="3668626"/>
            <a:ext cx="2951611" cy="2213019"/>
          </a:xfrm>
          <a:prstGeom prst="rect">
            <a:avLst/>
          </a:prstGeom>
        </p:spPr>
      </p:pic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28555694-731E-B336-2131-1DBB3F8325AA}"/>
              </a:ext>
            </a:extLst>
          </p:cNvPr>
          <p:cNvSpPr txBox="1">
            <a:spLocks/>
          </p:cNvSpPr>
          <p:nvPr/>
        </p:nvSpPr>
        <p:spPr>
          <a:xfrm>
            <a:off x="-423" y="1561839"/>
            <a:ext cx="3726864" cy="656943"/>
          </a:xfrm>
          <a:prstGeom prst="rect">
            <a:avLst/>
          </a:prstGeom>
        </p:spPr>
        <p:txBody>
          <a:bodyPr vert="horz" lIns="0" tIns="49528" rIns="0" bIns="48385" rtlCol="0" anchor="t">
            <a:noAutofit/>
          </a:bodyPr>
          <a:lstStyle>
            <a:lvl1pPr marL="288004" indent="-288004" algn="l" defTabSz="7200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tx1"/>
              </a:buClr>
              <a:buSzPct val="90000"/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504000" indent="-216004" algn="l" defTabSz="7200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SzPct val="90000"/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2pPr>
            <a:lvl3pPr marL="720000" indent="-216004" algn="l" defTabSz="864017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SzPct val="90000"/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3pPr>
            <a:lvl4pPr marL="936000" indent="-216004" algn="l" defTabSz="864017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SzPct val="90000"/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4pPr>
            <a:lvl5pPr marL="1152000" indent="-216004" algn="l" defTabSz="864017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SzPct val="90000"/>
              <a:buFont typeface="Arial" panose="020B0604020202020204" pitchFamily="34" charset="0"/>
              <a:buChar char="•"/>
              <a:defRPr sz="11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5pPr>
            <a:lvl6pPr marL="2376046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8054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40062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72070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Clr>
                <a:srgbClr val="000000"/>
              </a:buClr>
              <a:buNone/>
              <a:defRPr/>
            </a:pPr>
            <a:r>
              <a:rPr lang="en-US" sz="2117" b="1">
                <a:solidFill>
                  <a:srgbClr val="000000"/>
                </a:solidFill>
                <a:ea typeface="Roboto"/>
                <a:cs typeface="Roboto Light"/>
              </a:rPr>
              <a:t>Cray X1</a:t>
            </a:r>
          </a:p>
          <a:p>
            <a:pPr marL="0" indent="0" algn="ctr">
              <a:buClr>
                <a:srgbClr val="000000"/>
              </a:buClr>
              <a:buNone/>
              <a:defRPr/>
            </a:pPr>
            <a:r>
              <a:rPr lang="en-US" sz="2117" b="1">
                <a:solidFill>
                  <a:srgbClr val="000000"/>
                </a:solidFill>
                <a:ea typeface="Roboto"/>
                <a:cs typeface="Roboto Light"/>
              </a:rPr>
              <a:t>256 MFLOPS</a:t>
            </a:r>
          </a:p>
          <a:p>
            <a:pPr marL="0" indent="0" algn="ctr">
              <a:buClr>
                <a:srgbClr val="000000"/>
              </a:buClr>
              <a:buNone/>
              <a:defRPr/>
            </a:pPr>
            <a:r>
              <a:rPr lang="en-US" sz="2117" b="1">
                <a:solidFill>
                  <a:srgbClr val="000000"/>
                </a:solidFill>
                <a:ea typeface="Roboto"/>
                <a:cs typeface="Roboto Light"/>
              </a:rPr>
              <a:t>Fastest</a:t>
            </a:r>
            <a:br>
              <a:rPr lang="en-US" sz="2117" b="1">
                <a:solidFill>
                  <a:srgbClr val="000000"/>
                </a:solidFill>
                <a:ea typeface="Roboto"/>
                <a:cs typeface="Roboto Light"/>
              </a:rPr>
            </a:br>
            <a:r>
              <a:rPr lang="en-US" sz="2117" b="1">
                <a:solidFill>
                  <a:srgbClr val="000000"/>
                </a:solidFill>
                <a:ea typeface="Roboto"/>
                <a:cs typeface="Roboto Light"/>
              </a:rPr>
              <a:t>supercomputer in 1976!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8BDB3A3-5233-BDC8-A4F7-E979A50B828D}"/>
              </a:ext>
            </a:extLst>
          </p:cNvPr>
          <p:cNvCxnSpPr/>
          <p:nvPr/>
        </p:nvCxnSpPr>
        <p:spPr>
          <a:xfrm flipH="1" flipV="1">
            <a:off x="7774961" y="4171169"/>
            <a:ext cx="1546094" cy="76748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497ACC9-EC19-DF48-F03A-2BE87F637FD5}"/>
              </a:ext>
            </a:extLst>
          </p:cNvPr>
          <p:cNvCxnSpPr>
            <a:cxnSpLocks/>
          </p:cNvCxnSpPr>
          <p:nvPr/>
        </p:nvCxnSpPr>
        <p:spPr>
          <a:xfrm flipV="1">
            <a:off x="3262270" y="4171169"/>
            <a:ext cx="886337" cy="54191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B3D44BD-6E02-561C-6975-C68053CE8CD6}"/>
              </a:ext>
            </a:extLst>
          </p:cNvPr>
          <p:cNvCxnSpPr>
            <a:cxnSpLocks/>
          </p:cNvCxnSpPr>
          <p:nvPr/>
        </p:nvCxnSpPr>
        <p:spPr>
          <a:xfrm flipV="1">
            <a:off x="3796745" y="5121916"/>
            <a:ext cx="452233" cy="776399"/>
          </a:xfrm>
          <a:prstGeom prst="straightConnector1">
            <a:avLst/>
          </a:prstGeom>
          <a:ln w="381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CA8530F-F1BE-A3BA-B1F4-AAEBFB557689}"/>
              </a:ext>
            </a:extLst>
          </p:cNvPr>
          <p:cNvCxnSpPr>
            <a:cxnSpLocks/>
          </p:cNvCxnSpPr>
          <p:nvPr/>
        </p:nvCxnSpPr>
        <p:spPr>
          <a:xfrm>
            <a:off x="4333611" y="5124248"/>
            <a:ext cx="572399" cy="82406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65B89D2-B612-A178-C9C1-94B3539AFC73}"/>
              </a:ext>
            </a:extLst>
          </p:cNvPr>
          <p:cNvCxnSpPr>
            <a:cxnSpLocks/>
          </p:cNvCxnSpPr>
          <p:nvPr/>
        </p:nvCxnSpPr>
        <p:spPr>
          <a:xfrm>
            <a:off x="4949724" y="5948316"/>
            <a:ext cx="2310060" cy="0"/>
          </a:xfrm>
          <a:prstGeom prst="straightConnector1">
            <a:avLst/>
          </a:prstGeom>
          <a:ln w="38100">
            <a:solidFill>
              <a:schemeClr val="bg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34DFD750-4DF1-AE40-41C7-89BC537F887B}"/>
              </a:ext>
            </a:extLst>
          </p:cNvPr>
          <p:cNvCxnSpPr>
            <a:cxnSpLocks/>
          </p:cNvCxnSpPr>
          <p:nvPr/>
        </p:nvCxnSpPr>
        <p:spPr>
          <a:xfrm flipV="1">
            <a:off x="7259784" y="5176612"/>
            <a:ext cx="259865" cy="771705"/>
          </a:xfrm>
          <a:prstGeom prst="straightConnector1">
            <a:avLst/>
          </a:prstGeom>
          <a:ln w="381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922E8EA8-0521-9E35-4BBE-4152DCA85D3D}"/>
              </a:ext>
            </a:extLst>
          </p:cNvPr>
          <p:cNvSpPr txBox="1">
            <a:spLocks/>
          </p:cNvSpPr>
          <p:nvPr/>
        </p:nvSpPr>
        <p:spPr>
          <a:xfrm>
            <a:off x="4232568" y="4931303"/>
            <a:ext cx="3726864" cy="656943"/>
          </a:xfrm>
          <a:prstGeom prst="rect">
            <a:avLst/>
          </a:prstGeom>
        </p:spPr>
        <p:txBody>
          <a:bodyPr vert="horz" lIns="0" tIns="49528" rIns="0" bIns="48385" rtlCol="0" anchor="t">
            <a:noAutofit/>
          </a:bodyPr>
          <a:lstStyle>
            <a:lvl1pPr marL="288004" indent="-288004" algn="l" defTabSz="7200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tx1"/>
              </a:buClr>
              <a:buSzPct val="90000"/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504000" indent="-216004" algn="l" defTabSz="7200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SzPct val="90000"/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2pPr>
            <a:lvl3pPr marL="720000" indent="-216004" algn="l" defTabSz="864017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SzPct val="90000"/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3pPr>
            <a:lvl4pPr marL="936000" indent="-216004" algn="l" defTabSz="864017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SzPct val="90000"/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4pPr>
            <a:lvl5pPr marL="1152000" indent="-216004" algn="l" defTabSz="864017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SzPct val="90000"/>
              <a:buFont typeface="Arial" panose="020B0604020202020204" pitchFamily="34" charset="0"/>
              <a:buChar char="•"/>
              <a:defRPr sz="11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5pPr>
            <a:lvl6pPr marL="2376046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8054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40062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72070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Clr>
                <a:srgbClr val="000000"/>
              </a:buClr>
              <a:buNone/>
              <a:defRPr/>
            </a:pPr>
            <a:r>
              <a:rPr lang="en-US" sz="2117" b="1">
                <a:solidFill>
                  <a:schemeClr val="bg1">
                    <a:lumMod val="75000"/>
                  </a:schemeClr>
                </a:solidFill>
                <a:ea typeface="Roboto"/>
                <a:cs typeface="Roboto Light"/>
              </a:rPr>
              <a:t>Inexpensive silicon</a:t>
            </a:r>
          </a:p>
          <a:p>
            <a:pPr marL="0" indent="0" algn="ctr">
              <a:buClr>
                <a:srgbClr val="000000"/>
              </a:buClr>
              <a:buNone/>
              <a:defRPr/>
            </a:pPr>
            <a:r>
              <a:rPr lang="en-US" sz="2117" b="1">
                <a:solidFill>
                  <a:schemeClr val="bg1">
                    <a:lumMod val="75000"/>
                  </a:schemeClr>
                </a:solidFill>
                <a:ea typeface="Roboto"/>
                <a:cs typeface="Roboto Light"/>
              </a:rPr>
              <a:t>ILP, </a:t>
            </a:r>
            <a:r>
              <a:rPr lang="en-US" sz="2117" b="1" err="1">
                <a:solidFill>
                  <a:schemeClr val="bg1">
                    <a:lumMod val="75000"/>
                  </a:schemeClr>
                </a:solidFill>
                <a:ea typeface="Roboto"/>
                <a:cs typeface="Roboto Light"/>
              </a:rPr>
              <a:t>OoO</a:t>
            </a:r>
            <a:r>
              <a:rPr lang="en-US" sz="2117" b="1">
                <a:solidFill>
                  <a:schemeClr val="bg1">
                    <a:lumMod val="75000"/>
                  </a:schemeClr>
                </a:solidFill>
                <a:ea typeface="Roboto"/>
                <a:cs typeface="Roboto Light"/>
              </a:rPr>
              <a:t>, Super Scalar</a:t>
            </a:r>
          </a:p>
        </p:txBody>
      </p:sp>
      <p:sp>
        <p:nvSpPr>
          <p:cNvPr id="42" name="Content Placeholder 2">
            <a:extLst>
              <a:ext uri="{FF2B5EF4-FFF2-40B4-BE49-F238E27FC236}">
                <a16:creationId xmlns:a16="http://schemas.microsoft.com/office/drawing/2014/main" id="{34E1BC62-FEBA-2B4E-5247-BC36B17A6D6C}"/>
              </a:ext>
            </a:extLst>
          </p:cNvPr>
          <p:cNvSpPr txBox="1">
            <a:spLocks/>
          </p:cNvSpPr>
          <p:nvPr/>
        </p:nvSpPr>
        <p:spPr>
          <a:xfrm>
            <a:off x="1863008" y="5919636"/>
            <a:ext cx="3726864" cy="656943"/>
          </a:xfrm>
          <a:prstGeom prst="rect">
            <a:avLst/>
          </a:prstGeom>
        </p:spPr>
        <p:txBody>
          <a:bodyPr vert="horz" lIns="0" tIns="49528" rIns="0" bIns="48385" rtlCol="0" anchor="t">
            <a:noAutofit/>
          </a:bodyPr>
          <a:lstStyle>
            <a:lvl1pPr marL="288004" indent="-288004" algn="l" defTabSz="7200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tx1"/>
              </a:buClr>
              <a:buSzPct val="90000"/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504000" indent="-216004" algn="l" defTabSz="7200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SzPct val="90000"/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2pPr>
            <a:lvl3pPr marL="720000" indent="-216004" algn="l" defTabSz="864017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SzPct val="90000"/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3pPr>
            <a:lvl4pPr marL="936000" indent="-216004" algn="l" defTabSz="864017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SzPct val="90000"/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4pPr>
            <a:lvl5pPr marL="1152000" indent="-216004" algn="l" defTabSz="864017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SzPct val="90000"/>
              <a:buFont typeface="Arial" panose="020B0604020202020204" pitchFamily="34" charset="0"/>
              <a:buChar char="•"/>
              <a:defRPr sz="11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5pPr>
            <a:lvl6pPr marL="2376046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8054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40062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72070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Clr>
                <a:srgbClr val="000000"/>
              </a:buClr>
              <a:buNone/>
              <a:defRPr/>
            </a:pPr>
            <a:r>
              <a:rPr lang="en-US" sz="2117" b="1">
                <a:solidFill>
                  <a:schemeClr val="accent5">
                    <a:lumMod val="60000"/>
                    <a:lumOff val="40000"/>
                  </a:schemeClr>
                </a:solidFill>
                <a:ea typeface="Roboto"/>
                <a:cs typeface="Roboto Light"/>
              </a:rPr>
              <a:t>Hype for Vector Processors</a:t>
            </a:r>
          </a:p>
        </p:txBody>
      </p:sp>
      <p:sp>
        <p:nvSpPr>
          <p:cNvPr id="43" name="Content Placeholder 2">
            <a:extLst>
              <a:ext uri="{FF2B5EF4-FFF2-40B4-BE49-F238E27FC236}">
                <a16:creationId xmlns:a16="http://schemas.microsoft.com/office/drawing/2014/main" id="{1ECDCD56-64A7-DD2F-33A6-E4A7B0B400AF}"/>
              </a:ext>
            </a:extLst>
          </p:cNvPr>
          <p:cNvSpPr txBox="1">
            <a:spLocks/>
          </p:cNvSpPr>
          <p:nvPr/>
        </p:nvSpPr>
        <p:spPr>
          <a:xfrm>
            <a:off x="5511723" y="5919636"/>
            <a:ext cx="3726864" cy="656943"/>
          </a:xfrm>
          <a:prstGeom prst="rect">
            <a:avLst/>
          </a:prstGeom>
          <a:ln>
            <a:noFill/>
          </a:ln>
        </p:spPr>
        <p:txBody>
          <a:bodyPr vert="horz" lIns="0" tIns="49528" rIns="0" bIns="48385" rtlCol="0" anchor="t">
            <a:noAutofit/>
          </a:bodyPr>
          <a:lstStyle>
            <a:lvl1pPr marL="288004" indent="-288004" algn="l" defTabSz="7200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tx1"/>
              </a:buClr>
              <a:buSzPct val="90000"/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504000" indent="-216004" algn="l" defTabSz="7200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SzPct val="90000"/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2pPr>
            <a:lvl3pPr marL="720000" indent="-216004" algn="l" defTabSz="864017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SzPct val="90000"/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3pPr>
            <a:lvl4pPr marL="936000" indent="-216004" algn="l" defTabSz="864017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SzPct val="90000"/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4pPr>
            <a:lvl5pPr marL="1152000" indent="-216004" algn="l" defTabSz="864017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SzPct val="90000"/>
              <a:buFont typeface="Arial" panose="020B0604020202020204" pitchFamily="34" charset="0"/>
              <a:buChar char="•"/>
              <a:defRPr sz="11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5pPr>
            <a:lvl6pPr marL="2376046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8054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40062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72070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Clr>
                <a:srgbClr val="000000"/>
              </a:buClr>
              <a:buNone/>
              <a:defRPr/>
            </a:pPr>
            <a:r>
              <a:rPr lang="en-US" sz="2117" b="1">
                <a:solidFill>
                  <a:schemeClr val="accent3"/>
                </a:solidFill>
                <a:ea typeface="Roboto"/>
                <a:cs typeface="Roboto Light"/>
              </a:rPr>
              <a:t>End of Dennard’s Scaling</a:t>
            </a:r>
          </a:p>
          <a:p>
            <a:pPr marL="0" indent="0" algn="ctr">
              <a:buClr>
                <a:srgbClr val="000000"/>
              </a:buClr>
              <a:buNone/>
              <a:defRPr/>
            </a:pPr>
            <a:r>
              <a:rPr lang="en-US" sz="2117" b="1">
                <a:solidFill>
                  <a:schemeClr val="accent3"/>
                </a:solidFill>
                <a:ea typeface="Roboto"/>
                <a:cs typeface="Roboto Light"/>
              </a:rPr>
              <a:t>Power wall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9CDF2414-7F75-5A7B-3A59-EC8FA57E3987}"/>
              </a:ext>
            </a:extLst>
          </p:cNvPr>
          <p:cNvSpPr/>
          <p:nvPr/>
        </p:nvSpPr>
        <p:spPr>
          <a:xfrm>
            <a:off x="6578695" y="1597549"/>
            <a:ext cx="999735" cy="2398388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CH" sz="2011" b="1">
              <a:solidFill>
                <a:schemeClr val="bg2"/>
              </a:solidFill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05E7306-0A8D-B958-2012-F86C8FC0B1EF}"/>
              </a:ext>
            </a:extLst>
          </p:cNvPr>
          <p:cNvSpPr/>
          <p:nvPr/>
        </p:nvSpPr>
        <p:spPr>
          <a:xfrm>
            <a:off x="4738389" y="1601434"/>
            <a:ext cx="1857478" cy="2398388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CH" sz="2011" b="1">
              <a:solidFill>
                <a:schemeClr val="bg2"/>
              </a:solidFill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5208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37" grpId="0"/>
      <p:bldP spid="43" grpId="0"/>
      <p:bldP spid="44" grpId="0" animBg="1"/>
      <p:bldP spid="45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7E870-4BEC-6B28-9120-FE08C8A94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503" y="180326"/>
            <a:ext cx="10667548" cy="657050"/>
          </a:xfrm>
        </p:spPr>
        <p:txBody>
          <a:bodyPr vert="horz" lIns="0" tIns="0" rIns="0" bIns="0" rtlCol="0" anchor="ctr">
            <a:normAutofit/>
          </a:bodyPr>
          <a:lstStyle/>
          <a:p>
            <a:r>
              <a:rPr lang="en-US" sz="3800" b="0" i="0" kern="1200" spc="-106" baseline="0">
                <a:ln w="15875" cmpd="sng">
                  <a:noFill/>
                  <a:round/>
                </a:ln>
                <a:latin typeface="+mj-lt"/>
                <a:ea typeface="Roboto"/>
                <a:cs typeface="Roboto"/>
              </a:rPr>
              <a:t>Ara System</a:t>
            </a:r>
            <a:r>
              <a:rPr lang="en-US" sz="3800">
                <a:ea typeface="Roboto"/>
                <a:cs typeface="Roboto"/>
              </a:rPr>
              <a:t> – One step below</a:t>
            </a:r>
            <a:endParaRPr lang="en-US" b="0" i="0" kern="1200" spc="-106" baseline="0">
              <a:ln w="15875" cmpd="sng">
                <a:noFill/>
                <a:round/>
              </a:ln>
              <a:latin typeface="+mj-lt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61320FB5-118D-28BB-200B-7EB3CA416352}"/>
              </a:ext>
            </a:extLst>
          </p:cNvPr>
          <p:cNvSpPr>
            <a:spLocks noGrp="1"/>
          </p:cNvSpPr>
          <p:nvPr/>
        </p:nvSpPr>
        <p:spPr>
          <a:xfrm>
            <a:off x="316504" y="990573"/>
            <a:ext cx="6857709" cy="5524351"/>
          </a:xfrm>
          <a:prstGeom prst="rect">
            <a:avLst/>
          </a:prstGeom>
        </p:spPr>
        <p:txBody>
          <a:bodyPr vert="horz" lIns="0" tIns="46800" rIns="0" bIns="45720" rtlCol="0" anchor="t">
            <a:normAutofit/>
          </a:bodyPr>
          <a:lstStyle>
            <a:lvl1pPr marL="288004" indent="-288004" algn="l" defTabSz="72000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SzPct val="90000"/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504000" indent="-216004" algn="l" defTabSz="72000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2pPr>
            <a:lvl3pPr marL="720000" indent="-216004" algn="l" defTabSz="864017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3pPr>
            <a:lvl4pPr marL="936000" indent="-216004" algn="l" defTabSz="864017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4pPr>
            <a:lvl5pPr marL="1152000" indent="-216004" algn="l" defTabSz="864017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1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5pPr>
            <a:lvl6pPr marL="2376046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8054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40062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72070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tx1"/>
              </a:buClr>
              <a:buNone/>
            </a:pPr>
            <a:endParaRPr lang="en-US" sz="25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00450D-ECC8-2B43-FA34-FCC8F7896DC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0385676" y="6473766"/>
            <a:ext cx="598375" cy="308395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spcAft>
                <a:spcPts val="600"/>
              </a:spcAft>
            </a:pPr>
            <a:fld id="{6EE1B353-4058-44C7-8B8C-7EA0B6664E22}" type="slidenum">
              <a:rPr lang="LID4096" smtClean="0"/>
              <a:pPr>
                <a:spcAft>
                  <a:spcPts val="600"/>
                </a:spcAft>
              </a:pPr>
              <a:t>20</a:t>
            </a:fld>
            <a:endParaRPr lang="LID4096"/>
          </a:p>
        </p:txBody>
      </p:sp>
      <p:pic>
        <p:nvPicPr>
          <p:cNvPr id="10" name="Picture 10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F1711F9-FDF0-E68F-D0AD-7C62F36768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2364" y="1303898"/>
            <a:ext cx="5567082" cy="4287557"/>
          </a:xfrm>
          <a:prstGeom prst="rect">
            <a:avLst/>
          </a:prstGeom>
        </p:spPr>
      </p:pic>
      <p:sp>
        <p:nvSpPr>
          <p:cNvPr id="5" name="Rettangolo 4">
            <a:extLst>
              <a:ext uri="{FF2B5EF4-FFF2-40B4-BE49-F238E27FC236}">
                <a16:creationId xmlns:a16="http://schemas.microsoft.com/office/drawing/2014/main" id="{BCEDC81F-52BF-884B-228A-B6CB160A8A98}"/>
              </a:ext>
            </a:extLst>
          </p:cNvPr>
          <p:cNvSpPr/>
          <p:nvPr/>
        </p:nvSpPr>
        <p:spPr>
          <a:xfrm>
            <a:off x="9251244" y="1334912"/>
            <a:ext cx="1610548" cy="1507066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b="1" i="0" cap="none" spc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E63BC91C-FE32-CD06-D166-23CCC43A8689}"/>
              </a:ext>
            </a:extLst>
          </p:cNvPr>
          <p:cNvSpPr/>
          <p:nvPr/>
        </p:nvSpPr>
        <p:spPr>
          <a:xfrm>
            <a:off x="9815688" y="1899356"/>
            <a:ext cx="1610548" cy="1055511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b="1" i="0" cap="none" spc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2C69AEB6-095F-08D5-A24D-2D1B5C0AECE7}"/>
              </a:ext>
            </a:extLst>
          </p:cNvPr>
          <p:cNvSpPr/>
          <p:nvPr/>
        </p:nvSpPr>
        <p:spPr>
          <a:xfrm>
            <a:off x="8639763" y="2736616"/>
            <a:ext cx="1902176" cy="218251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b="1" i="0" cap="none" spc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69B7F781-1EF2-F5E3-1D73-DFC30EA50671}"/>
              </a:ext>
            </a:extLst>
          </p:cNvPr>
          <p:cNvSpPr/>
          <p:nvPr/>
        </p:nvSpPr>
        <p:spPr>
          <a:xfrm>
            <a:off x="5648207" y="4213579"/>
            <a:ext cx="923806" cy="1271881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b="1" i="0" cap="none" spc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5727EFF7-E464-3826-005F-D6346A8CB29E}"/>
              </a:ext>
            </a:extLst>
          </p:cNvPr>
          <p:cNvSpPr>
            <a:spLocks noGrp="1"/>
          </p:cNvSpPr>
          <p:nvPr/>
        </p:nvSpPr>
        <p:spPr>
          <a:xfrm>
            <a:off x="316504" y="990573"/>
            <a:ext cx="5333710" cy="5524351"/>
          </a:xfrm>
          <a:prstGeom prst="rect">
            <a:avLst/>
          </a:prstGeom>
        </p:spPr>
        <p:txBody>
          <a:bodyPr vert="horz" lIns="0" tIns="46800" rIns="0" bIns="45720" rtlCol="0" anchor="t">
            <a:normAutofit/>
          </a:bodyPr>
          <a:lstStyle>
            <a:lvl1pPr marL="288004" indent="-288004" algn="l" defTabSz="72000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SzPct val="90000"/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504000" indent="-216004" algn="l" defTabSz="72000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2pPr>
            <a:lvl3pPr marL="720000" indent="-216004" algn="l" defTabSz="864017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3pPr>
            <a:lvl4pPr marL="936000" indent="-216004" algn="l" defTabSz="864017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4pPr>
            <a:lvl5pPr marL="1152000" indent="-216004" algn="l" defTabSz="864017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1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5pPr>
            <a:lvl6pPr marL="2376046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8054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40062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72070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7655" indent="-287655">
              <a:buClr>
                <a:schemeClr val="tx1"/>
              </a:buClr>
            </a:pPr>
            <a:r>
              <a:rPr lang="en-US" sz="2500">
                <a:latin typeface="Calibri"/>
                <a:ea typeface="Roboto Light"/>
                <a:cs typeface="Roboto Light"/>
              </a:rPr>
              <a:t>Scalar core: </a:t>
            </a:r>
            <a:r>
              <a:rPr lang="en-US" sz="2500" b="1">
                <a:latin typeface="Calibri"/>
                <a:ea typeface="Roboto Light"/>
                <a:cs typeface="Roboto Light"/>
              </a:rPr>
              <a:t>CVA6</a:t>
            </a:r>
            <a:endParaRPr lang="it-IT"/>
          </a:p>
          <a:p>
            <a:pPr marL="287655" indent="-287655">
              <a:buClr>
                <a:srgbClr val="000000"/>
              </a:buClr>
            </a:pPr>
            <a:r>
              <a:rPr lang="en-US" sz="2500">
                <a:latin typeface="Calibri"/>
                <a:ea typeface="Roboto Light"/>
                <a:cs typeface="Roboto Light"/>
              </a:rPr>
              <a:t>Vector core:</a:t>
            </a:r>
            <a:r>
              <a:rPr lang="en-US" sz="2500" b="1">
                <a:latin typeface="Calibri"/>
                <a:ea typeface="Roboto Light"/>
                <a:cs typeface="Roboto Light"/>
              </a:rPr>
              <a:t> Ara</a:t>
            </a:r>
            <a:endParaRPr lang="en-US" sz="2500" b="1">
              <a:latin typeface="Calibri"/>
            </a:endParaRPr>
          </a:p>
          <a:p>
            <a:pPr marL="287655" indent="-287655">
              <a:buClr>
                <a:schemeClr val="tx1"/>
              </a:buClr>
            </a:pPr>
            <a:r>
              <a:rPr lang="en-US" sz="2500">
                <a:latin typeface="Calibri"/>
                <a:ea typeface="Roboto Light"/>
                <a:cs typeface="Roboto Light"/>
              </a:rPr>
              <a:t>Same </a:t>
            </a:r>
            <a:r>
              <a:rPr lang="en-US" sz="2500" b="1">
                <a:latin typeface="Calibri"/>
                <a:ea typeface="Roboto Light"/>
                <a:cs typeface="Roboto Light"/>
              </a:rPr>
              <a:t>AXI </a:t>
            </a:r>
            <a:r>
              <a:rPr lang="en-US" sz="2500">
                <a:latin typeface="Calibri"/>
                <a:ea typeface="Roboto Light"/>
                <a:cs typeface="Roboto Light"/>
              </a:rPr>
              <a:t>interconnect</a:t>
            </a:r>
            <a:endParaRPr lang="en-US" sz="2500">
              <a:latin typeface="Calibri"/>
            </a:endParaRPr>
          </a:p>
          <a:p>
            <a:pPr marL="287655" indent="-287655">
              <a:buClr>
                <a:schemeClr val="tx1"/>
              </a:buClr>
            </a:pPr>
            <a:r>
              <a:rPr lang="en-US" sz="2500">
                <a:latin typeface="Calibri"/>
                <a:ea typeface="Roboto Light"/>
                <a:cs typeface="Roboto Light"/>
              </a:rPr>
              <a:t>Parametric number of Lanes</a:t>
            </a:r>
            <a:endParaRPr lang="en-US" sz="2500">
              <a:latin typeface="Calibri"/>
            </a:endParaRPr>
          </a:p>
          <a:p>
            <a:pPr marL="503555" lvl="1" indent="-215900">
              <a:buClr>
                <a:schemeClr val="tx1"/>
              </a:buClr>
            </a:pPr>
            <a:r>
              <a:rPr lang="en-US" sz="2100">
                <a:latin typeface="Calibri"/>
                <a:ea typeface="Roboto Light"/>
                <a:cs typeface="Roboto Light"/>
              </a:rPr>
              <a:t>Each lane contains:</a:t>
            </a:r>
            <a:endParaRPr lang="en-US" sz="2100">
              <a:latin typeface="Calibri"/>
            </a:endParaRPr>
          </a:p>
          <a:p>
            <a:pPr marL="719455" lvl="2" indent="-215900">
              <a:buClr>
                <a:schemeClr val="tx1"/>
              </a:buClr>
            </a:pPr>
            <a:r>
              <a:rPr lang="en-US" sz="1900">
                <a:latin typeface="Calibri"/>
                <a:ea typeface="Roboto Light"/>
                <a:cs typeface="Roboto Light"/>
              </a:rPr>
              <a:t>FPU, ALU (computation)</a:t>
            </a:r>
            <a:endParaRPr lang="en-US" sz="1900">
              <a:latin typeface="Calibri"/>
            </a:endParaRPr>
          </a:p>
          <a:p>
            <a:pPr marL="719455" lvl="2" indent="-215900">
              <a:buClr>
                <a:schemeClr val="tx1"/>
              </a:buClr>
            </a:pPr>
            <a:r>
              <a:rPr lang="en-US" sz="1900">
                <a:latin typeface="Calibri"/>
                <a:ea typeface="Roboto Light"/>
                <a:cs typeface="Roboto Light"/>
              </a:rPr>
              <a:t>Chunk of the VRF (buffering)</a:t>
            </a:r>
          </a:p>
          <a:p>
            <a:pPr marL="287655" indent="-287655"/>
            <a:r>
              <a:rPr lang="en-US" sz="2500">
                <a:latin typeface="Calibri"/>
                <a:ea typeface="Roboto Light"/>
                <a:cs typeface="Arial"/>
              </a:rPr>
              <a:t>Memory coherence</a:t>
            </a:r>
          </a:p>
        </p:txBody>
      </p:sp>
    </p:spTree>
    <p:extLst>
      <p:ext uri="{BB962C8B-B14F-4D97-AF65-F5344CB8AC3E}">
        <p14:creationId xmlns:p14="http://schemas.microsoft.com/office/powerpoint/2010/main" val="33953014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7E870-4BEC-6B28-9120-FE08C8A94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503" y="180326"/>
            <a:ext cx="10667548" cy="657050"/>
          </a:xfrm>
        </p:spPr>
        <p:txBody>
          <a:bodyPr vert="horz" lIns="0" tIns="0" rIns="0" bIns="0" rtlCol="0" anchor="ctr">
            <a:normAutofit/>
          </a:bodyPr>
          <a:lstStyle/>
          <a:p>
            <a:r>
              <a:rPr lang="en-US" sz="3800" b="0" i="0" kern="1200" spc="-106" baseline="0">
                <a:ln w="15875" cmpd="sng">
                  <a:noFill/>
                  <a:round/>
                </a:ln>
                <a:latin typeface="+mj-lt"/>
                <a:ea typeface="Roboto"/>
                <a:cs typeface="Roboto"/>
              </a:rPr>
              <a:t>Ara System</a:t>
            </a:r>
            <a:r>
              <a:rPr lang="en-US" sz="3800">
                <a:ea typeface="Roboto"/>
                <a:cs typeface="Roboto"/>
              </a:rPr>
              <a:t> – One step below</a:t>
            </a:r>
            <a:endParaRPr lang="en-US" b="0" i="0" kern="1200" spc="-106" baseline="0">
              <a:ln w="15875" cmpd="sng">
                <a:noFill/>
                <a:round/>
              </a:ln>
              <a:latin typeface="+mj-lt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61320FB5-118D-28BB-200B-7EB3CA416352}"/>
              </a:ext>
            </a:extLst>
          </p:cNvPr>
          <p:cNvSpPr>
            <a:spLocks noGrp="1"/>
          </p:cNvSpPr>
          <p:nvPr/>
        </p:nvSpPr>
        <p:spPr>
          <a:xfrm>
            <a:off x="316504" y="990573"/>
            <a:ext cx="6857709" cy="5524351"/>
          </a:xfrm>
          <a:prstGeom prst="rect">
            <a:avLst/>
          </a:prstGeom>
        </p:spPr>
        <p:txBody>
          <a:bodyPr vert="horz" lIns="0" tIns="46800" rIns="0" bIns="45720" rtlCol="0" anchor="t">
            <a:normAutofit/>
          </a:bodyPr>
          <a:lstStyle>
            <a:lvl1pPr marL="288004" indent="-288004" algn="l" defTabSz="72000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SzPct val="90000"/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504000" indent="-216004" algn="l" defTabSz="72000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2pPr>
            <a:lvl3pPr marL="720000" indent="-216004" algn="l" defTabSz="864017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3pPr>
            <a:lvl4pPr marL="936000" indent="-216004" algn="l" defTabSz="864017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4pPr>
            <a:lvl5pPr marL="1152000" indent="-216004" algn="l" defTabSz="864017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1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5pPr>
            <a:lvl6pPr marL="2376046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8054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40062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72070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tx1"/>
              </a:buClr>
              <a:buNone/>
            </a:pPr>
            <a:endParaRPr lang="en-US" sz="25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00450D-ECC8-2B43-FA34-FCC8F7896DC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0385676" y="6473766"/>
            <a:ext cx="598375" cy="308395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spcAft>
                <a:spcPts val="600"/>
              </a:spcAft>
            </a:pPr>
            <a:fld id="{6EE1B353-4058-44C7-8B8C-7EA0B6664E22}" type="slidenum">
              <a:rPr lang="LID4096" smtClean="0"/>
              <a:pPr>
                <a:spcAft>
                  <a:spcPts val="600"/>
                </a:spcAft>
              </a:pPr>
              <a:t>21</a:t>
            </a:fld>
            <a:endParaRPr lang="LID4096"/>
          </a:p>
        </p:txBody>
      </p:sp>
      <p:pic>
        <p:nvPicPr>
          <p:cNvPr id="10" name="Picture 10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F1711F9-FDF0-E68F-D0AD-7C62F36768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2364" y="1303898"/>
            <a:ext cx="5567082" cy="4287557"/>
          </a:xfrm>
          <a:prstGeom prst="rect">
            <a:avLst/>
          </a:prstGeom>
        </p:spPr>
      </p:pic>
      <p:sp>
        <p:nvSpPr>
          <p:cNvPr id="8" name="Rettangolo 7">
            <a:extLst>
              <a:ext uri="{FF2B5EF4-FFF2-40B4-BE49-F238E27FC236}">
                <a16:creationId xmlns:a16="http://schemas.microsoft.com/office/drawing/2014/main" id="{69B7F781-1EF2-F5E3-1D73-DFC30EA50671}"/>
              </a:ext>
            </a:extLst>
          </p:cNvPr>
          <p:cNvSpPr/>
          <p:nvPr/>
        </p:nvSpPr>
        <p:spPr>
          <a:xfrm>
            <a:off x="5648207" y="4213579"/>
            <a:ext cx="923806" cy="1271881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b="1" i="0" cap="none" spc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5727EFF7-E464-3826-005F-D6346A8CB29E}"/>
              </a:ext>
            </a:extLst>
          </p:cNvPr>
          <p:cNvSpPr>
            <a:spLocks noGrp="1"/>
          </p:cNvSpPr>
          <p:nvPr/>
        </p:nvSpPr>
        <p:spPr>
          <a:xfrm>
            <a:off x="316504" y="990573"/>
            <a:ext cx="5333710" cy="5524351"/>
          </a:xfrm>
          <a:prstGeom prst="rect">
            <a:avLst/>
          </a:prstGeom>
        </p:spPr>
        <p:txBody>
          <a:bodyPr vert="horz" lIns="0" tIns="46800" rIns="0" bIns="45720" rtlCol="0" anchor="t">
            <a:normAutofit/>
          </a:bodyPr>
          <a:lstStyle>
            <a:lvl1pPr marL="288004" indent="-288004" algn="l" defTabSz="72000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SzPct val="90000"/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504000" indent="-216004" algn="l" defTabSz="72000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2pPr>
            <a:lvl3pPr marL="720000" indent="-216004" algn="l" defTabSz="864017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3pPr>
            <a:lvl4pPr marL="936000" indent="-216004" algn="l" defTabSz="864017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4pPr>
            <a:lvl5pPr marL="1152000" indent="-216004" algn="l" defTabSz="864017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1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5pPr>
            <a:lvl6pPr marL="2376046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8054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40062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72070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7655" indent="-287655">
              <a:buClr>
                <a:schemeClr val="tx1"/>
              </a:buClr>
            </a:pPr>
            <a:r>
              <a:rPr lang="en-US" sz="2500">
                <a:latin typeface="Calibri"/>
                <a:ea typeface="Roboto Light"/>
                <a:cs typeface="Roboto Light"/>
              </a:rPr>
              <a:t>Scalar core: </a:t>
            </a:r>
            <a:r>
              <a:rPr lang="en-US" sz="2500" b="1">
                <a:latin typeface="Calibri"/>
                <a:ea typeface="Roboto Light"/>
                <a:cs typeface="Roboto Light"/>
              </a:rPr>
              <a:t>CVA6</a:t>
            </a:r>
            <a:endParaRPr lang="it-IT"/>
          </a:p>
          <a:p>
            <a:pPr marL="287655" indent="-287655">
              <a:buClr>
                <a:srgbClr val="000000"/>
              </a:buClr>
            </a:pPr>
            <a:r>
              <a:rPr lang="en-US" sz="2500">
                <a:latin typeface="Calibri"/>
                <a:ea typeface="Roboto Light"/>
                <a:cs typeface="Roboto Light"/>
              </a:rPr>
              <a:t>Vector core:</a:t>
            </a:r>
            <a:r>
              <a:rPr lang="en-US" sz="2500" b="1">
                <a:latin typeface="Calibri"/>
                <a:ea typeface="Roboto Light"/>
                <a:cs typeface="Roboto Light"/>
              </a:rPr>
              <a:t> Ara</a:t>
            </a:r>
            <a:endParaRPr lang="en-US" sz="2500" b="1">
              <a:latin typeface="Calibri"/>
            </a:endParaRPr>
          </a:p>
          <a:p>
            <a:pPr marL="287655" indent="-287655">
              <a:buClr>
                <a:schemeClr val="tx1"/>
              </a:buClr>
            </a:pPr>
            <a:r>
              <a:rPr lang="en-US" sz="2500">
                <a:latin typeface="Calibri"/>
                <a:ea typeface="Roboto Light"/>
                <a:cs typeface="Roboto Light"/>
              </a:rPr>
              <a:t>Same </a:t>
            </a:r>
            <a:r>
              <a:rPr lang="en-US" sz="2500" b="1">
                <a:latin typeface="Calibri"/>
                <a:ea typeface="Roboto Light"/>
                <a:cs typeface="Roboto Light"/>
              </a:rPr>
              <a:t>AXI </a:t>
            </a:r>
            <a:r>
              <a:rPr lang="en-US" sz="2500">
                <a:latin typeface="Calibri"/>
                <a:ea typeface="Roboto Light"/>
                <a:cs typeface="Roboto Light"/>
              </a:rPr>
              <a:t>interconnect</a:t>
            </a:r>
            <a:endParaRPr lang="en-US" sz="2500">
              <a:latin typeface="Calibri"/>
            </a:endParaRPr>
          </a:p>
          <a:p>
            <a:pPr marL="287655" indent="-287655">
              <a:buClr>
                <a:schemeClr val="tx1"/>
              </a:buClr>
            </a:pPr>
            <a:r>
              <a:rPr lang="en-US" sz="2500">
                <a:latin typeface="Calibri"/>
                <a:ea typeface="Roboto Light"/>
                <a:cs typeface="Roboto Light"/>
              </a:rPr>
              <a:t>Parametric number of Lanes</a:t>
            </a:r>
            <a:endParaRPr lang="en-US" sz="2500">
              <a:latin typeface="Calibri"/>
            </a:endParaRPr>
          </a:p>
          <a:p>
            <a:pPr marL="503555" lvl="1" indent="-215900">
              <a:buClr>
                <a:schemeClr val="tx1"/>
              </a:buClr>
            </a:pPr>
            <a:r>
              <a:rPr lang="en-US" sz="2100">
                <a:latin typeface="Calibri"/>
                <a:ea typeface="Roboto Light"/>
                <a:cs typeface="Roboto Light"/>
              </a:rPr>
              <a:t>Each lane contains:</a:t>
            </a:r>
            <a:endParaRPr lang="en-US" sz="2100">
              <a:latin typeface="Calibri"/>
            </a:endParaRPr>
          </a:p>
          <a:p>
            <a:pPr marL="719455" lvl="2" indent="-215900">
              <a:buClr>
                <a:schemeClr val="tx1"/>
              </a:buClr>
            </a:pPr>
            <a:r>
              <a:rPr lang="en-US" sz="1900">
                <a:latin typeface="Calibri"/>
                <a:ea typeface="Roboto Light"/>
                <a:cs typeface="Roboto Light"/>
              </a:rPr>
              <a:t>FPU, ALU (computation)</a:t>
            </a:r>
            <a:endParaRPr lang="en-US" sz="1900">
              <a:latin typeface="Calibri"/>
            </a:endParaRPr>
          </a:p>
          <a:p>
            <a:pPr marL="719455" lvl="2" indent="-215900">
              <a:buClr>
                <a:schemeClr val="tx1"/>
              </a:buClr>
            </a:pPr>
            <a:r>
              <a:rPr lang="en-US" sz="1900">
                <a:latin typeface="Calibri"/>
                <a:ea typeface="Roboto Light"/>
                <a:cs typeface="Roboto Light"/>
              </a:rPr>
              <a:t>Chunk of the VRF (buffering)</a:t>
            </a:r>
          </a:p>
          <a:p>
            <a:pPr marL="287655" indent="-287655"/>
            <a:r>
              <a:rPr lang="en-US" sz="2500">
                <a:latin typeface="Calibri"/>
                <a:ea typeface="Roboto Light"/>
                <a:cs typeface="Arial"/>
              </a:rPr>
              <a:t>Memory coherence</a:t>
            </a:r>
          </a:p>
          <a:p>
            <a:pPr marL="287655" indent="-287655"/>
            <a:r>
              <a:rPr lang="en-US" sz="2500">
                <a:latin typeface="Calibri"/>
                <a:ea typeface="Roboto Light"/>
                <a:cs typeface="Arial"/>
              </a:rPr>
              <a:t>Non-speculative interface</a:t>
            </a:r>
          </a:p>
        </p:txBody>
      </p:sp>
    </p:spTree>
    <p:extLst>
      <p:ext uri="{BB962C8B-B14F-4D97-AF65-F5344CB8AC3E}">
        <p14:creationId xmlns:p14="http://schemas.microsoft.com/office/powerpoint/2010/main" val="15743236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D3279ABF-70CD-AA65-D950-579682BC91FE}"/>
              </a:ext>
            </a:extLst>
          </p:cNvPr>
          <p:cNvSpPr>
            <a:spLocks noGrp="1"/>
          </p:cNvSpPr>
          <p:nvPr/>
        </p:nvSpPr>
        <p:spPr>
          <a:xfrm>
            <a:off x="316504" y="990573"/>
            <a:ext cx="5333710" cy="5524351"/>
          </a:xfrm>
          <a:prstGeom prst="rect">
            <a:avLst/>
          </a:prstGeom>
        </p:spPr>
        <p:txBody>
          <a:bodyPr vert="horz" lIns="0" tIns="46800" rIns="0" bIns="45720" rtlCol="0" anchor="t">
            <a:normAutofit/>
          </a:bodyPr>
          <a:lstStyle>
            <a:lvl1pPr marL="288004" indent="-288004" algn="l" defTabSz="72000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SzPct val="90000"/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504000" indent="-216004" algn="l" defTabSz="72000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2pPr>
            <a:lvl3pPr marL="720000" indent="-216004" algn="l" defTabSz="864017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3pPr>
            <a:lvl4pPr marL="936000" indent="-216004" algn="l" defTabSz="864017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4pPr>
            <a:lvl5pPr marL="1152000" indent="-216004" algn="l" defTabSz="864017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1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5pPr>
            <a:lvl6pPr marL="2376046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8054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40062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72070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tx1"/>
              </a:buClr>
              <a:buNone/>
            </a:pPr>
            <a:r>
              <a:rPr lang="en-US" sz="2500" b="1">
                <a:latin typeface="Calibri"/>
                <a:ea typeface="Roboto Light"/>
                <a:cs typeface="Roboto Light"/>
              </a:rPr>
              <a:t>CVA6 </a:t>
            </a:r>
            <a:r>
              <a:rPr lang="en-US" sz="2500">
                <a:latin typeface="Calibri"/>
                <a:ea typeface="Roboto Light"/>
                <a:cs typeface="Roboto Light"/>
              </a:rPr>
              <a:t>and</a:t>
            </a:r>
            <a:r>
              <a:rPr lang="en-US" sz="2500" b="1">
                <a:latin typeface="Calibri"/>
                <a:ea typeface="Roboto Light"/>
                <a:cs typeface="Roboto Light"/>
              </a:rPr>
              <a:t> Ara </a:t>
            </a:r>
            <a:r>
              <a:rPr lang="en-US" sz="2500">
                <a:latin typeface="Calibri"/>
                <a:ea typeface="Roboto Light"/>
                <a:cs typeface="Roboto Light"/>
              </a:rPr>
              <a:t>work </a:t>
            </a:r>
            <a:r>
              <a:rPr lang="en-US" sz="2500" b="1">
                <a:latin typeface="Calibri"/>
                <a:ea typeface="Roboto Light"/>
                <a:cs typeface="Roboto Light"/>
              </a:rPr>
              <a:t>in</a:t>
            </a:r>
            <a:r>
              <a:rPr lang="en-US" sz="2500">
                <a:latin typeface="Calibri"/>
                <a:ea typeface="Roboto Light"/>
                <a:cs typeface="Roboto Light"/>
              </a:rPr>
              <a:t> </a:t>
            </a:r>
            <a:r>
              <a:rPr lang="en-US" sz="2500" b="1">
                <a:latin typeface="Calibri"/>
                <a:ea typeface="Roboto Light"/>
                <a:cs typeface="Roboto Light"/>
              </a:rPr>
              <a:t>tandem!</a:t>
            </a:r>
            <a:endParaRPr lang="it-IT">
              <a:cs typeface="Roboto Light"/>
            </a:endParaRPr>
          </a:p>
          <a:p>
            <a:pPr marL="287655" indent="-287655">
              <a:buClr>
                <a:schemeClr val="tx1"/>
              </a:buClr>
            </a:pPr>
            <a:endParaRPr lang="en-US" sz="2500" b="1">
              <a:latin typeface="Calibri"/>
              <a:ea typeface="Roboto Light"/>
            </a:endParaRPr>
          </a:p>
          <a:p>
            <a:pPr marL="287655" indent="-287655">
              <a:buClr>
                <a:schemeClr val="tx1"/>
              </a:buClr>
            </a:pPr>
            <a:endParaRPr lang="en-US" sz="2500" b="1">
              <a:latin typeface="Calibri"/>
              <a:ea typeface="Roboto Light"/>
            </a:endParaRPr>
          </a:p>
          <a:p>
            <a:pPr marL="0" indent="0">
              <a:buClr>
                <a:schemeClr val="tx1"/>
              </a:buClr>
              <a:buNone/>
            </a:pPr>
            <a:endParaRPr lang="en-US" sz="2500" b="1">
              <a:latin typeface="+mj-lt"/>
              <a:ea typeface="Roboto Light"/>
              <a:cs typeface="Roboto Light"/>
            </a:endParaRPr>
          </a:p>
          <a:p>
            <a:pPr marL="0" indent="0">
              <a:buNone/>
            </a:pPr>
            <a:r>
              <a:rPr lang="en-US" sz="2500" b="1">
                <a:latin typeface="+mj-lt"/>
                <a:ea typeface="Roboto Light"/>
                <a:cs typeface="Roboto Light"/>
              </a:rPr>
              <a:t>CVA6</a:t>
            </a:r>
            <a:r>
              <a:rPr lang="en-US" sz="2500">
                <a:latin typeface="+mj-lt"/>
                <a:ea typeface="Roboto Light"/>
                <a:cs typeface="Roboto Light"/>
              </a:rPr>
              <a:t> fetches </a:t>
            </a:r>
            <a:r>
              <a:rPr lang="en-US" sz="2500" b="1">
                <a:latin typeface="+mj-lt"/>
                <a:ea typeface="Roboto Light"/>
                <a:cs typeface="Roboto Light"/>
              </a:rPr>
              <a:t>scalar</a:t>
            </a:r>
            <a:r>
              <a:rPr lang="en-US" sz="2500">
                <a:latin typeface="+mj-lt"/>
                <a:ea typeface="Roboto Light"/>
                <a:cs typeface="Roboto Light"/>
              </a:rPr>
              <a:t> and </a:t>
            </a:r>
            <a:r>
              <a:rPr lang="en-US" sz="2500" b="1">
                <a:latin typeface="+mj-lt"/>
                <a:ea typeface="Roboto Light"/>
                <a:cs typeface="Roboto Light"/>
              </a:rPr>
              <a:t>vector</a:t>
            </a:r>
            <a:r>
              <a:rPr lang="en-US" sz="2500">
                <a:latin typeface="+mj-lt"/>
                <a:ea typeface="Roboto Light"/>
                <a:cs typeface="Roboto Light"/>
              </a:rPr>
              <a:t> instructions from memory</a:t>
            </a:r>
            <a:endParaRPr lang="en-US" sz="2500" b="1">
              <a:latin typeface="+mj-lt"/>
              <a:ea typeface="Roboto Light"/>
              <a:cs typeface="Roboto Light"/>
            </a:endParaRPr>
          </a:p>
          <a:p>
            <a:pPr marL="287655" indent="-287655">
              <a:buClr>
                <a:schemeClr val="tx1"/>
              </a:buClr>
            </a:pPr>
            <a:endParaRPr lang="en-US" sz="2500" b="1">
              <a:latin typeface="Calibri"/>
              <a:ea typeface="Roboto Light"/>
            </a:endParaRPr>
          </a:p>
          <a:p>
            <a:pPr marL="287655" indent="-287655">
              <a:buClr>
                <a:schemeClr val="tx1"/>
              </a:buClr>
            </a:pPr>
            <a:endParaRPr lang="en-US" sz="2500" b="1">
              <a:latin typeface="Calibri"/>
              <a:ea typeface="Roboto Light"/>
            </a:endParaRPr>
          </a:p>
          <a:p>
            <a:pPr marL="287655" indent="-287655">
              <a:buClr>
                <a:schemeClr val="tx1"/>
              </a:buClr>
            </a:pPr>
            <a:endParaRPr lang="en-US" sz="2500" b="1">
              <a:latin typeface="Calibri"/>
              <a:ea typeface="Roboto Light"/>
            </a:endParaRPr>
          </a:p>
          <a:p>
            <a:pPr marL="287655" indent="-287655">
              <a:buClr>
                <a:schemeClr val="tx1"/>
              </a:buClr>
            </a:pPr>
            <a:endParaRPr lang="en-US"/>
          </a:p>
          <a:p>
            <a:pPr marL="503555" indent="-215900">
              <a:buClr>
                <a:srgbClr val="000000"/>
              </a:buClr>
            </a:pPr>
            <a:endParaRPr lang="en-US" sz="2500"/>
          </a:p>
          <a:p>
            <a:pPr marL="287655" indent="-287655">
              <a:buClr>
                <a:schemeClr val="tx1"/>
              </a:buClr>
            </a:pPr>
            <a:endParaRPr lang="en-US" sz="2540"/>
          </a:p>
          <a:p>
            <a:pPr marL="503555" lvl="1" indent="-215900">
              <a:buClr>
                <a:schemeClr val="tx1"/>
              </a:buClr>
            </a:pPr>
            <a:endParaRPr lang="en-US" sz="2540"/>
          </a:p>
          <a:p>
            <a:pPr marL="503555" lvl="1" indent="-215900">
              <a:buClr>
                <a:schemeClr val="tx1"/>
              </a:buClr>
            </a:pPr>
            <a:endParaRPr lang="en-US" sz="254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A7E870-4BEC-6B28-9120-FE08C8A94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503" y="180326"/>
            <a:ext cx="10667548" cy="657050"/>
          </a:xfrm>
        </p:spPr>
        <p:txBody>
          <a:bodyPr vert="horz" lIns="0" tIns="0" rIns="0" bIns="0" rtlCol="0" anchor="ctr">
            <a:normAutofit/>
          </a:bodyPr>
          <a:lstStyle/>
          <a:p>
            <a:r>
              <a:rPr lang="en-US" sz="3800" b="0" i="0" kern="1200" spc="-106" baseline="0">
                <a:ln w="15875" cmpd="sng">
                  <a:noFill/>
                  <a:round/>
                </a:ln>
                <a:latin typeface="+mj-lt"/>
                <a:ea typeface="Roboto"/>
                <a:cs typeface="Roboto"/>
              </a:rPr>
              <a:t>Ara System</a:t>
            </a:r>
            <a:r>
              <a:rPr lang="en-US" sz="3800">
                <a:ea typeface="Roboto"/>
                <a:cs typeface="Roboto"/>
              </a:rPr>
              <a:t> – Working principles</a:t>
            </a:r>
            <a:endParaRPr lang="en-US" b="0" i="0" kern="1200" spc="-106" baseline="0">
              <a:ln w="15875" cmpd="sng">
                <a:noFill/>
                <a:round/>
              </a:ln>
              <a:latin typeface="+mj-lt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61320FB5-118D-28BB-200B-7EB3CA416352}"/>
              </a:ext>
            </a:extLst>
          </p:cNvPr>
          <p:cNvSpPr>
            <a:spLocks noGrp="1"/>
          </p:cNvSpPr>
          <p:nvPr/>
        </p:nvSpPr>
        <p:spPr>
          <a:xfrm>
            <a:off x="316504" y="990573"/>
            <a:ext cx="6857709" cy="5524351"/>
          </a:xfrm>
          <a:prstGeom prst="rect">
            <a:avLst/>
          </a:prstGeom>
        </p:spPr>
        <p:txBody>
          <a:bodyPr vert="horz" lIns="0" tIns="46800" rIns="0" bIns="45720" rtlCol="0" anchor="t">
            <a:normAutofit/>
          </a:bodyPr>
          <a:lstStyle>
            <a:lvl1pPr marL="288004" indent="-288004" algn="l" defTabSz="72000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SzPct val="90000"/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504000" indent="-216004" algn="l" defTabSz="72000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2pPr>
            <a:lvl3pPr marL="720000" indent="-216004" algn="l" defTabSz="864017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3pPr>
            <a:lvl4pPr marL="936000" indent="-216004" algn="l" defTabSz="864017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4pPr>
            <a:lvl5pPr marL="1152000" indent="-216004" algn="l" defTabSz="864017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1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5pPr>
            <a:lvl6pPr marL="2376046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8054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40062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72070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tx1"/>
              </a:buClr>
              <a:buNone/>
            </a:pPr>
            <a:endParaRPr lang="en-US" sz="25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00450D-ECC8-2B43-FA34-FCC8F7896DC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0385676" y="6473766"/>
            <a:ext cx="598375" cy="308395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spcAft>
                <a:spcPts val="600"/>
              </a:spcAft>
            </a:pPr>
            <a:fld id="{6EE1B353-4058-44C7-8B8C-7EA0B6664E22}" type="slidenum">
              <a:rPr lang="LID4096" smtClean="0"/>
              <a:pPr>
                <a:spcAft>
                  <a:spcPts val="600"/>
                </a:spcAft>
              </a:pPr>
              <a:t>22</a:t>
            </a:fld>
            <a:endParaRPr lang="LID4096"/>
          </a:p>
        </p:txBody>
      </p:sp>
      <p:pic>
        <p:nvPicPr>
          <p:cNvPr id="10" name="Picture 10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F1711F9-FDF0-E68F-D0AD-7C62F36768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2364" y="1303898"/>
            <a:ext cx="5567082" cy="428755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18EF7B8-4E1E-4279-62C1-30919CBEFB6F}"/>
              </a:ext>
            </a:extLst>
          </p:cNvPr>
          <p:cNvSpPr/>
          <p:nvPr/>
        </p:nvSpPr>
        <p:spPr>
          <a:xfrm>
            <a:off x="3723859" y="1590261"/>
            <a:ext cx="1205949" cy="628681"/>
          </a:xfrm>
          <a:custGeom>
            <a:avLst/>
            <a:gdLst>
              <a:gd name="connsiteX0" fmla="*/ 0 w 1205949"/>
              <a:gd name="connsiteY0" fmla="*/ 0 h 628681"/>
              <a:gd name="connsiteX1" fmla="*/ 590915 w 1205949"/>
              <a:gd name="connsiteY1" fmla="*/ 0 h 628681"/>
              <a:gd name="connsiteX2" fmla="*/ 1205949 w 1205949"/>
              <a:gd name="connsiteY2" fmla="*/ 0 h 628681"/>
              <a:gd name="connsiteX3" fmla="*/ 1205949 w 1205949"/>
              <a:gd name="connsiteY3" fmla="*/ 628681 h 628681"/>
              <a:gd name="connsiteX4" fmla="*/ 602975 w 1205949"/>
              <a:gd name="connsiteY4" fmla="*/ 628681 h 628681"/>
              <a:gd name="connsiteX5" fmla="*/ 0 w 1205949"/>
              <a:gd name="connsiteY5" fmla="*/ 628681 h 628681"/>
              <a:gd name="connsiteX6" fmla="*/ 0 w 1205949"/>
              <a:gd name="connsiteY6" fmla="*/ 0 h 628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05949" h="628681" extrusionOk="0">
                <a:moveTo>
                  <a:pt x="0" y="0"/>
                </a:moveTo>
                <a:cubicBezTo>
                  <a:pt x="201859" y="15762"/>
                  <a:pt x="470706" y="-14525"/>
                  <a:pt x="590915" y="0"/>
                </a:cubicBezTo>
                <a:cubicBezTo>
                  <a:pt x="711125" y="14525"/>
                  <a:pt x="1046189" y="-1353"/>
                  <a:pt x="1205949" y="0"/>
                </a:cubicBezTo>
                <a:cubicBezTo>
                  <a:pt x="1217230" y="309127"/>
                  <a:pt x="1210314" y="469290"/>
                  <a:pt x="1205949" y="628681"/>
                </a:cubicBezTo>
                <a:cubicBezTo>
                  <a:pt x="920024" y="598671"/>
                  <a:pt x="772849" y="606879"/>
                  <a:pt x="602975" y="628681"/>
                </a:cubicBezTo>
                <a:cubicBezTo>
                  <a:pt x="433101" y="650483"/>
                  <a:pt x="145807" y="620172"/>
                  <a:pt x="0" y="628681"/>
                </a:cubicBezTo>
                <a:cubicBezTo>
                  <a:pt x="-3565" y="325140"/>
                  <a:pt x="28882" y="299220"/>
                  <a:pt x="0" y="0"/>
                </a:cubicBezTo>
                <a:close/>
              </a:path>
            </a:pathLst>
          </a:custGeom>
          <a:noFill/>
          <a:ln>
            <a:solidFill>
              <a:schemeClr val="accent4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>
                <a:solidFill>
                  <a:schemeClr val="tx1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Scalar Instruction</a:t>
            </a:r>
            <a:endParaRPr lang="de-CH" b="1" i="0" cap="none" spc="0">
              <a:ln>
                <a:noFill/>
              </a:ln>
              <a:solidFill>
                <a:schemeClr val="tx1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B76916C-D018-2EB8-6890-17AC12F21895}"/>
              </a:ext>
            </a:extLst>
          </p:cNvPr>
          <p:cNvSpPr/>
          <p:nvPr/>
        </p:nvSpPr>
        <p:spPr>
          <a:xfrm>
            <a:off x="3723858" y="2411525"/>
            <a:ext cx="1205949" cy="628681"/>
          </a:xfrm>
          <a:custGeom>
            <a:avLst/>
            <a:gdLst>
              <a:gd name="connsiteX0" fmla="*/ 0 w 1205949"/>
              <a:gd name="connsiteY0" fmla="*/ 0 h 628681"/>
              <a:gd name="connsiteX1" fmla="*/ 590915 w 1205949"/>
              <a:gd name="connsiteY1" fmla="*/ 0 h 628681"/>
              <a:gd name="connsiteX2" fmla="*/ 1205949 w 1205949"/>
              <a:gd name="connsiteY2" fmla="*/ 0 h 628681"/>
              <a:gd name="connsiteX3" fmla="*/ 1205949 w 1205949"/>
              <a:gd name="connsiteY3" fmla="*/ 628681 h 628681"/>
              <a:gd name="connsiteX4" fmla="*/ 602975 w 1205949"/>
              <a:gd name="connsiteY4" fmla="*/ 628681 h 628681"/>
              <a:gd name="connsiteX5" fmla="*/ 0 w 1205949"/>
              <a:gd name="connsiteY5" fmla="*/ 628681 h 628681"/>
              <a:gd name="connsiteX6" fmla="*/ 0 w 1205949"/>
              <a:gd name="connsiteY6" fmla="*/ 0 h 628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05949" h="628681" extrusionOk="0">
                <a:moveTo>
                  <a:pt x="0" y="0"/>
                </a:moveTo>
                <a:cubicBezTo>
                  <a:pt x="201859" y="15762"/>
                  <a:pt x="470706" y="-14525"/>
                  <a:pt x="590915" y="0"/>
                </a:cubicBezTo>
                <a:cubicBezTo>
                  <a:pt x="711125" y="14525"/>
                  <a:pt x="1046189" y="-1353"/>
                  <a:pt x="1205949" y="0"/>
                </a:cubicBezTo>
                <a:cubicBezTo>
                  <a:pt x="1217230" y="309127"/>
                  <a:pt x="1210314" y="469290"/>
                  <a:pt x="1205949" y="628681"/>
                </a:cubicBezTo>
                <a:cubicBezTo>
                  <a:pt x="920024" y="598671"/>
                  <a:pt x="772849" y="606879"/>
                  <a:pt x="602975" y="628681"/>
                </a:cubicBezTo>
                <a:cubicBezTo>
                  <a:pt x="433101" y="650483"/>
                  <a:pt x="145807" y="620172"/>
                  <a:pt x="0" y="628681"/>
                </a:cubicBezTo>
                <a:cubicBezTo>
                  <a:pt x="-3565" y="325140"/>
                  <a:pt x="28882" y="299220"/>
                  <a:pt x="0" y="0"/>
                </a:cubicBezTo>
                <a:close/>
              </a:path>
            </a:pathLst>
          </a:custGeom>
          <a:noFill/>
          <a:ln>
            <a:solidFill>
              <a:schemeClr val="accent5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>
                <a:solidFill>
                  <a:schemeClr val="tx1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Vector Instruction</a:t>
            </a:r>
            <a:endParaRPr lang="de-CH" b="1" i="0" cap="none" spc="0">
              <a:ln>
                <a:noFill/>
              </a:ln>
              <a:solidFill>
                <a:schemeClr val="tx1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D37388E-EDAB-C0FF-C18D-DFABAF0A4EBE}"/>
              </a:ext>
            </a:extLst>
          </p:cNvPr>
          <p:cNvCxnSpPr>
            <a:stCxn id="5" idx="3"/>
          </p:cNvCxnSpPr>
          <p:nvPr/>
        </p:nvCxnSpPr>
        <p:spPr>
          <a:xfrm flipV="1">
            <a:off x="4929808" y="1881809"/>
            <a:ext cx="1166192" cy="22793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CE29057-625D-DEAB-FCF1-22C9DFA01BAD}"/>
              </a:ext>
            </a:extLst>
          </p:cNvPr>
          <p:cNvCxnSpPr>
            <a:cxnSpLocks/>
          </p:cNvCxnSpPr>
          <p:nvPr/>
        </p:nvCxnSpPr>
        <p:spPr>
          <a:xfrm flipV="1">
            <a:off x="4951864" y="2146667"/>
            <a:ext cx="1080906" cy="579198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5674149-C4C6-F1C5-F94B-DE716BBF6EC3}"/>
              </a:ext>
            </a:extLst>
          </p:cNvPr>
          <p:cNvCxnSpPr>
            <a:cxnSpLocks/>
          </p:cNvCxnSpPr>
          <p:nvPr/>
        </p:nvCxnSpPr>
        <p:spPr>
          <a:xfrm>
            <a:off x="6427860" y="2046664"/>
            <a:ext cx="383757" cy="0"/>
          </a:xfrm>
          <a:prstGeom prst="straightConnector1">
            <a:avLst/>
          </a:prstGeom>
          <a:ln w="381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98157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D3279ABF-70CD-AA65-D950-579682BC91FE}"/>
              </a:ext>
            </a:extLst>
          </p:cNvPr>
          <p:cNvSpPr>
            <a:spLocks noGrp="1"/>
          </p:cNvSpPr>
          <p:nvPr/>
        </p:nvSpPr>
        <p:spPr>
          <a:xfrm>
            <a:off x="316504" y="990573"/>
            <a:ext cx="5333710" cy="5524351"/>
          </a:xfrm>
          <a:prstGeom prst="rect">
            <a:avLst/>
          </a:prstGeom>
        </p:spPr>
        <p:txBody>
          <a:bodyPr vert="horz" lIns="0" tIns="46800" rIns="0" bIns="45720" rtlCol="0" anchor="t">
            <a:normAutofit/>
          </a:bodyPr>
          <a:lstStyle>
            <a:lvl1pPr marL="288004" indent="-288004" algn="l" defTabSz="72000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SzPct val="90000"/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504000" indent="-216004" algn="l" defTabSz="72000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2pPr>
            <a:lvl3pPr marL="720000" indent="-216004" algn="l" defTabSz="864017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3pPr>
            <a:lvl4pPr marL="936000" indent="-216004" algn="l" defTabSz="864017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4pPr>
            <a:lvl5pPr marL="1152000" indent="-216004" algn="l" defTabSz="864017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1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5pPr>
            <a:lvl6pPr marL="2376046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8054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40062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72070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7655" indent="0">
              <a:buClr>
                <a:srgbClr val="000000"/>
              </a:buClr>
              <a:buNone/>
            </a:pPr>
            <a:endParaRPr lang="en-US" sz="2500"/>
          </a:p>
          <a:p>
            <a:pPr marL="287655" indent="-287655">
              <a:buClr>
                <a:schemeClr val="tx1"/>
              </a:buClr>
            </a:pPr>
            <a:endParaRPr lang="en-US" sz="2540"/>
          </a:p>
          <a:p>
            <a:pPr marL="503555" lvl="1" indent="-215900">
              <a:buClr>
                <a:schemeClr val="tx1"/>
              </a:buClr>
            </a:pPr>
            <a:endParaRPr lang="en-US" sz="2540"/>
          </a:p>
          <a:p>
            <a:pPr marL="503555" lvl="1" indent="-215900">
              <a:buClr>
                <a:schemeClr val="tx1"/>
              </a:buClr>
            </a:pPr>
            <a:endParaRPr lang="en-US" sz="254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A7E870-4BEC-6B28-9120-FE08C8A94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503" y="180326"/>
            <a:ext cx="10667548" cy="657050"/>
          </a:xfrm>
        </p:spPr>
        <p:txBody>
          <a:bodyPr vert="horz" lIns="0" tIns="0" rIns="0" bIns="0" rtlCol="0" anchor="ctr">
            <a:normAutofit/>
          </a:bodyPr>
          <a:lstStyle/>
          <a:p>
            <a:r>
              <a:rPr lang="en-US" b="0" i="0" kern="1200" spc="-106" baseline="0">
                <a:ln w="15875" cmpd="sng">
                  <a:noFill/>
                  <a:round/>
                </a:ln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Ara System – Scalar instructions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61320FB5-118D-28BB-200B-7EB3CA416352}"/>
              </a:ext>
            </a:extLst>
          </p:cNvPr>
          <p:cNvSpPr>
            <a:spLocks noGrp="1"/>
          </p:cNvSpPr>
          <p:nvPr/>
        </p:nvSpPr>
        <p:spPr>
          <a:xfrm>
            <a:off x="316504" y="990573"/>
            <a:ext cx="6857709" cy="5524351"/>
          </a:xfrm>
          <a:prstGeom prst="rect">
            <a:avLst/>
          </a:prstGeom>
        </p:spPr>
        <p:txBody>
          <a:bodyPr vert="horz" lIns="0" tIns="46800" rIns="0" bIns="45720" rtlCol="0" anchor="t">
            <a:normAutofit/>
          </a:bodyPr>
          <a:lstStyle>
            <a:lvl1pPr marL="288004" indent="-288004" algn="l" defTabSz="72000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SzPct val="90000"/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504000" indent="-216004" algn="l" defTabSz="72000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2pPr>
            <a:lvl3pPr marL="720000" indent="-216004" algn="l" defTabSz="864017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3pPr>
            <a:lvl4pPr marL="936000" indent="-216004" algn="l" defTabSz="864017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4pPr>
            <a:lvl5pPr marL="1152000" indent="-216004" algn="l" defTabSz="864017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1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5pPr>
            <a:lvl6pPr marL="2376046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8054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40062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72070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tx1"/>
              </a:buClr>
              <a:buNone/>
            </a:pPr>
            <a:endParaRPr lang="en-US" sz="25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00450D-ECC8-2B43-FA34-FCC8F7896DC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0385676" y="6473766"/>
            <a:ext cx="598375" cy="308395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spcAft>
                <a:spcPts val="600"/>
              </a:spcAft>
            </a:pPr>
            <a:fld id="{6EE1B353-4058-44C7-8B8C-7EA0B6664E22}" type="slidenum">
              <a:rPr lang="LID4096" smtClean="0"/>
              <a:pPr>
                <a:spcAft>
                  <a:spcPts val="600"/>
                </a:spcAft>
              </a:pPr>
              <a:t>23</a:t>
            </a:fld>
            <a:endParaRPr lang="LID4096"/>
          </a:p>
        </p:txBody>
      </p:sp>
      <p:pic>
        <p:nvPicPr>
          <p:cNvPr id="10" name="Picture 10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F1711F9-FDF0-E68F-D0AD-7C62F36768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2364" y="1303898"/>
            <a:ext cx="5567082" cy="428755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18EF7B8-4E1E-4279-62C1-30919CBEFB6F}"/>
              </a:ext>
            </a:extLst>
          </p:cNvPr>
          <p:cNvSpPr/>
          <p:nvPr/>
        </p:nvSpPr>
        <p:spPr>
          <a:xfrm>
            <a:off x="3723859" y="1590261"/>
            <a:ext cx="1205949" cy="628681"/>
          </a:xfrm>
          <a:custGeom>
            <a:avLst/>
            <a:gdLst>
              <a:gd name="connsiteX0" fmla="*/ 0 w 1205949"/>
              <a:gd name="connsiteY0" fmla="*/ 0 h 628681"/>
              <a:gd name="connsiteX1" fmla="*/ 590915 w 1205949"/>
              <a:gd name="connsiteY1" fmla="*/ 0 h 628681"/>
              <a:gd name="connsiteX2" fmla="*/ 1205949 w 1205949"/>
              <a:gd name="connsiteY2" fmla="*/ 0 h 628681"/>
              <a:gd name="connsiteX3" fmla="*/ 1205949 w 1205949"/>
              <a:gd name="connsiteY3" fmla="*/ 628681 h 628681"/>
              <a:gd name="connsiteX4" fmla="*/ 602975 w 1205949"/>
              <a:gd name="connsiteY4" fmla="*/ 628681 h 628681"/>
              <a:gd name="connsiteX5" fmla="*/ 0 w 1205949"/>
              <a:gd name="connsiteY5" fmla="*/ 628681 h 628681"/>
              <a:gd name="connsiteX6" fmla="*/ 0 w 1205949"/>
              <a:gd name="connsiteY6" fmla="*/ 0 h 628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05949" h="628681" extrusionOk="0">
                <a:moveTo>
                  <a:pt x="0" y="0"/>
                </a:moveTo>
                <a:cubicBezTo>
                  <a:pt x="201859" y="15762"/>
                  <a:pt x="470706" y="-14525"/>
                  <a:pt x="590915" y="0"/>
                </a:cubicBezTo>
                <a:cubicBezTo>
                  <a:pt x="711125" y="14525"/>
                  <a:pt x="1046189" y="-1353"/>
                  <a:pt x="1205949" y="0"/>
                </a:cubicBezTo>
                <a:cubicBezTo>
                  <a:pt x="1217230" y="309127"/>
                  <a:pt x="1210314" y="469290"/>
                  <a:pt x="1205949" y="628681"/>
                </a:cubicBezTo>
                <a:cubicBezTo>
                  <a:pt x="920024" y="598671"/>
                  <a:pt x="772849" y="606879"/>
                  <a:pt x="602975" y="628681"/>
                </a:cubicBezTo>
                <a:cubicBezTo>
                  <a:pt x="433101" y="650483"/>
                  <a:pt x="145807" y="620172"/>
                  <a:pt x="0" y="628681"/>
                </a:cubicBezTo>
                <a:cubicBezTo>
                  <a:pt x="-3565" y="325140"/>
                  <a:pt x="28882" y="299220"/>
                  <a:pt x="0" y="0"/>
                </a:cubicBezTo>
                <a:close/>
              </a:path>
            </a:pathLst>
          </a:custGeom>
          <a:noFill/>
          <a:ln>
            <a:solidFill>
              <a:schemeClr val="accent4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>
                <a:solidFill>
                  <a:schemeClr val="tx1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Scalar Instruction</a:t>
            </a:r>
            <a:endParaRPr lang="de-CH" b="1" i="0" cap="none" spc="0">
              <a:ln>
                <a:noFill/>
              </a:ln>
              <a:solidFill>
                <a:schemeClr val="tx1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23848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D3279ABF-70CD-AA65-D950-579682BC91FE}"/>
              </a:ext>
            </a:extLst>
          </p:cNvPr>
          <p:cNvSpPr>
            <a:spLocks noGrp="1"/>
          </p:cNvSpPr>
          <p:nvPr/>
        </p:nvSpPr>
        <p:spPr>
          <a:xfrm>
            <a:off x="316504" y="990573"/>
            <a:ext cx="5333710" cy="5524351"/>
          </a:xfrm>
          <a:prstGeom prst="rect">
            <a:avLst/>
          </a:prstGeom>
        </p:spPr>
        <p:txBody>
          <a:bodyPr vert="horz" lIns="0" tIns="46800" rIns="0" bIns="45720" rtlCol="0" anchor="t">
            <a:normAutofit/>
          </a:bodyPr>
          <a:lstStyle>
            <a:lvl1pPr marL="288004" indent="-288004" algn="l" defTabSz="72000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SzPct val="90000"/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504000" indent="-216004" algn="l" defTabSz="72000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2pPr>
            <a:lvl3pPr marL="720000" indent="-216004" algn="l" defTabSz="864017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3pPr>
            <a:lvl4pPr marL="936000" indent="-216004" algn="l" defTabSz="864017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4pPr>
            <a:lvl5pPr marL="1152000" indent="-216004" algn="l" defTabSz="864017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1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5pPr>
            <a:lvl6pPr marL="2376046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8054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40062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72070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7655" indent="0">
              <a:buClr>
                <a:srgbClr val="000000"/>
              </a:buClr>
              <a:buNone/>
            </a:pPr>
            <a:endParaRPr lang="en-US" sz="2500"/>
          </a:p>
          <a:p>
            <a:pPr marL="287655" indent="-287655">
              <a:buClr>
                <a:schemeClr val="tx1"/>
              </a:buClr>
            </a:pPr>
            <a:endParaRPr lang="en-US" sz="2540"/>
          </a:p>
          <a:p>
            <a:pPr marL="503555" lvl="1" indent="-215900">
              <a:buClr>
                <a:schemeClr val="tx1"/>
              </a:buClr>
            </a:pPr>
            <a:endParaRPr lang="en-US" sz="2540"/>
          </a:p>
          <a:p>
            <a:pPr marL="503555" lvl="1" indent="-215900">
              <a:buClr>
                <a:schemeClr val="tx1"/>
              </a:buClr>
            </a:pPr>
            <a:endParaRPr lang="en-US" sz="254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A7E870-4BEC-6B28-9120-FE08C8A94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503" y="180326"/>
            <a:ext cx="10667548" cy="657050"/>
          </a:xfrm>
        </p:spPr>
        <p:txBody>
          <a:bodyPr vert="horz" lIns="0" tIns="0" rIns="0" bIns="0" rtlCol="0" anchor="ctr">
            <a:normAutofit/>
          </a:bodyPr>
          <a:lstStyle/>
          <a:p>
            <a:r>
              <a:rPr lang="en-US" b="0" i="0" kern="1200" spc="-106" baseline="0">
                <a:ln w="15875" cmpd="sng">
                  <a:noFill/>
                  <a:round/>
                </a:ln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Ara System – Scalar instructions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61320FB5-118D-28BB-200B-7EB3CA416352}"/>
              </a:ext>
            </a:extLst>
          </p:cNvPr>
          <p:cNvSpPr>
            <a:spLocks noGrp="1"/>
          </p:cNvSpPr>
          <p:nvPr/>
        </p:nvSpPr>
        <p:spPr>
          <a:xfrm>
            <a:off x="316504" y="990573"/>
            <a:ext cx="6857709" cy="5524351"/>
          </a:xfrm>
          <a:prstGeom prst="rect">
            <a:avLst/>
          </a:prstGeom>
        </p:spPr>
        <p:txBody>
          <a:bodyPr vert="horz" lIns="0" tIns="46800" rIns="0" bIns="45720" rtlCol="0" anchor="t">
            <a:normAutofit/>
          </a:bodyPr>
          <a:lstStyle>
            <a:lvl1pPr marL="288004" indent="-288004" algn="l" defTabSz="72000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SzPct val="90000"/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504000" indent="-216004" algn="l" defTabSz="72000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2pPr>
            <a:lvl3pPr marL="720000" indent="-216004" algn="l" defTabSz="864017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3pPr>
            <a:lvl4pPr marL="936000" indent="-216004" algn="l" defTabSz="864017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4pPr>
            <a:lvl5pPr marL="1152000" indent="-216004" algn="l" defTabSz="864017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1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5pPr>
            <a:lvl6pPr marL="2376046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8054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40062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72070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tx1"/>
              </a:buClr>
              <a:buNone/>
            </a:pPr>
            <a:endParaRPr lang="en-US" sz="25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00450D-ECC8-2B43-FA34-FCC8F7896DC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0385676" y="6473766"/>
            <a:ext cx="598375" cy="308395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spcAft>
                <a:spcPts val="600"/>
              </a:spcAft>
            </a:pPr>
            <a:fld id="{6EE1B353-4058-44C7-8B8C-7EA0B6664E22}" type="slidenum">
              <a:rPr lang="LID4096" smtClean="0"/>
              <a:pPr>
                <a:spcAft>
                  <a:spcPts val="600"/>
                </a:spcAft>
              </a:pPr>
              <a:t>24</a:t>
            </a:fld>
            <a:endParaRPr lang="LID4096"/>
          </a:p>
        </p:txBody>
      </p:sp>
      <p:pic>
        <p:nvPicPr>
          <p:cNvPr id="10" name="Picture 10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F1711F9-FDF0-E68F-D0AD-7C62F36768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2364" y="1303898"/>
            <a:ext cx="5567082" cy="428755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18EF7B8-4E1E-4279-62C1-30919CBEFB6F}"/>
              </a:ext>
            </a:extLst>
          </p:cNvPr>
          <p:cNvSpPr/>
          <p:nvPr/>
        </p:nvSpPr>
        <p:spPr>
          <a:xfrm>
            <a:off x="3723859" y="1590261"/>
            <a:ext cx="1205949" cy="628681"/>
          </a:xfrm>
          <a:custGeom>
            <a:avLst/>
            <a:gdLst>
              <a:gd name="connsiteX0" fmla="*/ 0 w 1205949"/>
              <a:gd name="connsiteY0" fmla="*/ 0 h 628681"/>
              <a:gd name="connsiteX1" fmla="*/ 590915 w 1205949"/>
              <a:gd name="connsiteY1" fmla="*/ 0 h 628681"/>
              <a:gd name="connsiteX2" fmla="*/ 1205949 w 1205949"/>
              <a:gd name="connsiteY2" fmla="*/ 0 h 628681"/>
              <a:gd name="connsiteX3" fmla="*/ 1205949 w 1205949"/>
              <a:gd name="connsiteY3" fmla="*/ 628681 h 628681"/>
              <a:gd name="connsiteX4" fmla="*/ 602975 w 1205949"/>
              <a:gd name="connsiteY4" fmla="*/ 628681 h 628681"/>
              <a:gd name="connsiteX5" fmla="*/ 0 w 1205949"/>
              <a:gd name="connsiteY5" fmla="*/ 628681 h 628681"/>
              <a:gd name="connsiteX6" fmla="*/ 0 w 1205949"/>
              <a:gd name="connsiteY6" fmla="*/ 0 h 628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05949" h="628681" extrusionOk="0">
                <a:moveTo>
                  <a:pt x="0" y="0"/>
                </a:moveTo>
                <a:cubicBezTo>
                  <a:pt x="201859" y="15762"/>
                  <a:pt x="470706" y="-14525"/>
                  <a:pt x="590915" y="0"/>
                </a:cubicBezTo>
                <a:cubicBezTo>
                  <a:pt x="711125" y="14525"/>
                  <a:pt x="1046189" y="-1353"/>
                  <a:pt x="1205949" y="0"/>
                </a:cubicBezTo>
                <a:cubicBezTo>
                  <a:pt x="1217230" y="309127"/>
                  <a:pt x="1210314" y="469290"/>
                  <a:pt x="1205949" y="628681"/>
                </a:cubicBezTo>
                <a:cubicBezTo>
                  <a:pt x="920024" y="598671"/>
                  <a:pt x="772849" y="606879"/>
                  <a:pt x="602975" y="628681"/>
                </a:cubicBezTo>
                <a:cubicBezTo>
                  <a:pt x="433101" y="650483"/>
                  <a:pt x="145807" y="620172"/>
                  <a:pt x="0" y="628681"/>
                </a:cubicBezTo>
                <a:cubicBezTo>
                  <a:pt x="-3565" y="325140"/>
                  <a:pt x="28882" y="299220"/>
                  <a:pt x="0" y="0"/>
                </a:cubicBezTo>
                <a:close/>
              </a:path>
            </a:pathLst>
          </a:custGeom>
          <a:noFill/>
          <a:ln>
            <a:solidFill>
              <a:schemeClr val="accent4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>
                <a:solidFill>
                  <a:schemeClr val="tx1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Scalar Instruction</a:t>
            </a:r>
            <a:endParaRPr lang="de-CH" b="1" i="0" cap="none" spc="0">
              <a:ln>
                <a:noFill/>
              </a:ln>
              <a:solidFill>
                <a:schemeClr val="tx1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776C280-F46C-4DA3-DEEB-23CE84CB9056}"/>
              </a:ext>
            </a:extLst>
          </p:cNvPr>
          <p:cNvCxnSpPr>
            <a:stCxn id="5" idx="3"/>
          </p:cNvCxnSpPr>
          <p:nvPr/>
        </p:nvCxnSpPr>
        <p:spPr>
          <a:xfrm flipV="1">
            <a:off x="4929808" y="1881809"/>
            <a:ext cx="1060175" cy="22793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B27AEC7-29F0-F74C-C466-1FF6D7F6E6B6}"/>
              </a:ext>
            </a:extLst>
          </p:cNvPr>
          <p:cNvCxnSpPr>
            <a:cxnSpLocks/>
          </p:cNvCxnSpPr>
          <p:nvPr/>
        </p:nvCxnSpPr>
        <p:spPr>
          <a:xfrm flipV="1">
            <a:off x="6442655" y="1881809"/>
            <a:ext cx="2396545" cy="2116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589C77FE-5531-CC96-9213-0BED82AA359C}"/>
              </a:ext>
            </a:extLst>
          </p:cNvPr>
          <p:cNvSpPr>
            <a:spLocks noGrp="1"/>
          </p:cNvSpPr>
          <p:nvPr/>
        </p:nvSpPr>
        <p:spPr>
          <a:xfrm>
            <a:off x="468904" y="1142973"/>
            <a:ext cx="4672939" cy="5524351"/>
          </a:xfrm>
          <a:prstGeom prst="rect">
            <a:avLst/>
          </a:prstGeom>
        </p:spPr>
        <p:txBody>
          <a:bodyPr vert="horz" lIns="0" tIns="46800" rIns="0" bIns="45720" rtlCol="0" anchor="t">
            <a:normAutofit/>
          </a:bodyPr>
          <a:lstStyle>
            <a:lvl1pPr marL="288004" indent="-288004" algn="l" defTabSz="72000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SzPct val="90000"/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504000" indent="-216004" algn="l" defTabSz="72000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2pPr>
            <a:lvl3pPr marL="720000" indent="-216004" algn="l" defTabSz="864017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3pPr>
            <a:lvl4pPr marL="936000" indent="-216004" algn="l" defTabSz="864017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4pPr>
            <a:lvl5pPr marL="1152000" indent="-216004" algn="l" defTabSz="864017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1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5pPr>
            <a:lvl6pPr marL="2376046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8054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40062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72070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tx1"/>
              </a:buClr>
              <a:buNone/>
            </a:pPr>
            <a:endParaRPr lang="en-US" sz="2500" b="1">
              <a:latin typeface="Calibri"/>
              <a:ea typeface="Roboto Light"/>
            </a:endParaRPr>
          </a:p>
          <a:p>
            <a:pPr marL="287655" indent="-287655">
              <a:buClr>
                <a:schemeClr val="tx1"/>
              </a:buClr>
            </a:pPr>
            <a:endParaRPr lang="en-US" sz="2500" b="1">
              <a:latin typeface="Calibri"/>
              <a:ea typeface="Roboto Light"/>
            </a:endParaRPr>
          </a:p>
          <a:p>
            <a:pPr marL="0" indent="0">
              <a:buClr>
                <a:schemeClr val="tx1"/>
              </a:buClr>
              <a:buNone/>
            </a:pPr>
            <a:endParaRPr lang="en-US" sz="2500" b="1">
              <a:latin typeface="Calibri"/>
              <a:ea typeface="Roboto Light"/>
            </a:endParaRPr>
          </a:p>
          <a:p>
            <a:pPr marL="0" indent="0">
              <a:buClr>
                <a:schemeClr val="tx1"/>
              </a:buClr>
              <a:buNone/>
            </a:pPr>
            <a:r>
              <a:rPr lang="en-US" sz="2500">
                <a:latin typeface="+mj-lt"/>
                <a:ea typeface="Roboto Light"/>
                <a:cs typeface="Roboto Light"/>
              </a:rPr>
              <a:t>Scalar execution – </a:t>
            </a:r>
            <a:r>
              <a:rPr lang="en-US" sz="2500" b="1">
                <a:latin typeface="+mj-lt"/>
                <a:ea typeface="Roboto Light"/>
                <a:cs typeface="Roboto Light"/>
              </a:rPr>
              <a:t>CVA6</a:t>
            </a:r>
            <a:endParaRPr lang="en-US" sz="2500">
              <a:latin typeface="+mj-lt"/>
              <a:ea typeface="Roboto Light"/>
              <a:cs typeface="Roboto Light"/>
            </a:endParaRPr>
          </a:p>
          <a:p>
            <a:pPr marL="287655" indent="-287655">
              <a:buClr>
                <a:schemeClr val="tx1"/>
              </a:buClr>
            </a:pPr>
            <a:endParaRPr lang="en-US" sz="2500" b="1">
              <a:latin typeface="Calibri"/>
              <a:ea typeface="Roboto Light"/>
            </a:endParaRPr>
          </a:p>
          <a:p>
            <a:pPr marL="287655" indent="-287655">
              <a:buClr>
                <a:schemeClr val="tx1"/>
              </a:buClr>
            </a:pPr>
            <a:endParaRPr lang="en-US" sz="2500" b="1">
              <a:latin typeface="Calibri"/>
              <a:ea typeface="Roboto Light"/>
            </a:endParaRPr>
          </a:p>
          <a:p>
            <a:pPr marL="287655" indent="-287655">
              <a:buClr>
                <a:schemeClr val="tx1"/>
              </a:buClr>
            </a:pPr>
            <a:endParaRPr lang="en-US" sz="2500" b="1">
              <a:latin typeface="Calibri"/>
              <a:ea typeface="Roboto Light"/>
            </a:endParaRPr>
          </a:p>
          <a:p>
            <a:pPr marL="287655" indent="-287655">
              <a:buClr>
                <a:schemeClr val="tx1"/>
              </a:buClr>
            </a:pPr>
            <a:endParaRPr lang="en-US"/>
          </a:p>
          <a:p>
            <a:pPr marL="503555" indent="-215900">
              <a:buClr>
                <a:srgbClr val="000000"/>
              </a:buClr>
            </a:pPr>
            <a:endParaRPr lang="en-US" sz="2500"/>
          </a:p>
          <a:p>
            <a:pPr marL="287655" indent="-287655">
              <a:buClr>
                <a:schemeClr val="tx1"/>
              </a:buClr>
            </a:pPr>
            <a:endParaRPr lang="en-US" sz="2540"/>
          </a:p>
          <a:p>
            <a:pPr marL="503555" lvl="1" indent="-215900">
              <a:buClr>
                <a:schemeClr val="tx1"/>
              </a:buClr>
            </a:pPr>
            <a:endParaRPr lang="en-US" sz="2540"/>
          </a:p>
          <a:p>
            <a:pPr marL="503555" lvl="1" indent="-215900">
              <a:buClr>
                <a:schemeClr val="tx1"/>
              </a:buClr>
            </a:pPr>
            <a:endParaRPr lang="en-US" sz="2540"/>
          </a:p>
        </p:txBody>
      </p:sp>
    </p:spTree>
    <p:extLst>
      <p:ext uri="{BB962C8B-B14F-4D97-AF65-F5344CB8AC3E}">
        <p14:creationId xmlns:p14="http://schemas.microsoft.com/office/powerpoint/2010/main" val="27779202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D3279ABF-70CD-AA65-D950-579682BC91FE}"/>
              </a:ext>
            </a:extLst>
          </p:cNvPr>
          <p:cNvSpPr>
            <a:spLocks noGrp="1"/>
          </p:cNvSpPr>
          <p:nvPr/>
        </p:nvSpPr>
        <p:spPr>
          <a:xfrm>
            <a:off x="316504" y="990573"/>
            <a:ext cx="5333710" cy="5524351"/>
          </a:xfrm>
          <a:prstGeom prst="rect">
            <a:avLst/>
          </a:prstGeom>
        </p:spPr>
        <p:txBody>
          <a:bodyPr vert="horz" lIns="0" tIns="46800" rIns="0" bIns="45720" rtlCol="0" anchor="t">
            <a:normAutofit/>
          </a:bodyPr>
          <a:lstStyle>
            <a:lvl1pPr marL="288004" indent="-288004" algn="l" defTabSz="72000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SzPct val="90000"/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504000" indent="-216004" algn="l" defTabSz="72000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2pPr>
            <a:lvl3pPr marL="720000" indent="-216004" algn="l" defTabSz="864017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3pPr>
            <a:lvl4pPr marL="936000" indent="-216004" algn="l" defTabSz="864017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4pPr>
            <a:lvl5pPr marL="1152000" indent="-216004" algn="l" defTabSz="864017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1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5pPr>
            <a:lvl6pPr marL="2376046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8054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40062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72070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7655" indent="0">
              <a:buClr>
                <a:srgbClr val="000000"/>
              </a:buClr>
              <a:buNone/>
            </a:pPr>
            <a:endParaRPr lang="en-US" sz="2500"/>
          </a:p>
          <a:p>
            <a:pPr marL="287655" indent="-287655">
              <a:buClr>
                <a:schemeClr val="tx1"/>
              </a:buClr>
            </a:pPr>
            <a:endParaRPr lang="en-US" sz="2540"/>
          </a:p>
          <a:p>
            <a:pPr marL="503555" lvl="1" indent="-215900">
              <a:buClr>
                <a:schemeClr val="tx1"/>
              </a:buClr>
            </a:pPr>
            <a:endParaRPr lang="en-US" sz="2540"/>
          </a:p>
          <a:p>
            <a:pPr marL="503555" lvl="1" indent="-215900">
              <a:buClr>
                <a:schemeClr val="tx1"/>
              </a:buClr>
            </a:pPr>
            <a:endParaRPr lang="en-US" sz="254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A7E870-4BEC-6B28-9120-FE08C8A94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503" y="180326"/>
            <a:ext cx="10667548" cy="657050"/>
          </a:xfrm>
        </p:spPr>
        <p:txBody>
          <a:bodyPr vert="horz" lIns="0" tIns="0" rIns="0" bIns="0" rtlCol="0" anchor="ctr">
            <a:normAutofit/>
          </a:bodyPr>
          <a:lstStyle/>
          <a:p>
            <a:r>
              <a:rPr lang="en-US" b="0" i="0" kern="1200" spc="-106" baseline="0">
                <a:ln w="15875" cmpd="sng">
                  <a:noFill/>
                  <a:round/>
                </a:ln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Ara System – Vector instructions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61320FB5-118D-28BB-200B-7EB3CA416352}"/>
              </a:ext>
            </a:extLst>
          </p:cNvPr>
          <p:cNvSpPr>
            <a:spLocks noGrp="1"/>
          </p:cNvSpPr>
          <p:nvPr/>
        </p:nvSpPr>
        <p:spPr>
          <a:xfrm>
            <a:off x="316504" y="990573"/>
            <a:ext cx="6857709" cy="5524351"/>
          </a:xfrm>
          <a:prstGeom prst="rect">
            <a:avLst/>
          </a:prstGeom>
        </p:spPr>
        <p:txBody>
          <a:bodyPr vert="horz" lIns="0" tIns="46800" rIns="0" bIns="45720" rtlCol="0" anchor="t">
            <a:normAutofit/>
          </a:bodyPr>
          <a:lstStyle>
            <a:lvl1pPr marL="288004" indent="-288004" algn="l" defTabSz="72000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SzPct val="90000"/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504000" indent="-216004" algn="l" defTabSz="72000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2pPr>
            <a:lvl3pPr marL="720000" indent="-216004" algn="l" defTabSz="864017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3pPr>
            <a:lvl4pPr marL="936000" indent="-216004" algn="l" defTabSz="864017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4pPr>
            <a:lvl5pPr marL="1152000" indent="-216004" algn="l" defTabSz="864017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1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5pPr>
            <a:lvl6pPr marL="2376046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8054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40062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72070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tx1"/>
              </a:buClr>
              <a:buNone/>
            </a:pPr>
            <a:endParaRPr lang="en-US" sz="25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00450D-ECC8-2B43-FA34-FCC8F7896DC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0385676" y="6473766"/>
            <a:ext cx="598375" cy="308395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spcAft>
                <a:spcPts val="600"/>
              </a:spcAft>
            </a:pPr>
            <a:fld id="{6EE1B353-4058-44C7-8B8C-7EA0B6664E22}" type="slidenum">
              <a:rPr lang="LID4096" smtClean="0"/>
              <a:pPr>
                <a:spcAft>
                  <a:spcPts val="600"/>
                </a:spcAft>
              </a:pPr>
              <a:t>25</a:t>
            </a:fld>
            <a:endParaRPr lang="LID4096"/>
          </a:p>
        </p:txBody>
      </p:sp>
      <p:pic>
        <p:nvPicPr>
          <p:cNvPr id="10" name="Picture 10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F1711F9-FDF0-E68F-D0AD-7C62F36768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2364" y="1303898"/>
            <a:ext cx="5567082" cy="428755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18EF7B8-4E1E-4279-62C1-30919CBEFB6F}"/>
              </a:ext>
            </a:extLst>
          </p:cNvPr>
          <p:cNvSpPr/>
          <p:nvPr/>
        </p:nvSpPr>
        <p:spPr>
          <a:xfrm>
            <a:off x="3723859" y="1590261"/>
            <a:ext cx="1205949" cy="628681"/>
          </a:xfrm>
          <a:custGeom>
            <a:avLst/>
            <a:gdLst>
              <a:gd name="connsiteX0" fmla="*/ 0 w 1205949"/>
              <a:gd name="connsiteY0" fmla="*/ 0 h 628681"/>
              <a:gd name="connsiteX1" fmla="*/ 590915 w 1205949"/>
              <a:gd name="connsiteY1" fmla="*/ 0 h 628681"/>
              <a:gd name="connsiteX2" fmla="*/ 1205949 w 1205949"/>
              <a:gd name="connsiteY2" fmla="*/ 0 h 628681"/>
              <a:gd name="connsiteX3" fmla="*/ 1205949 w 1205949"/>
              <a:gd name="connsiteY3" fmla="*/ 628681 h 628681"/>
              <a:gd name="connsiteX4" fmla="*/ 602975 w 1205949"/>
              <a:gd name="connsiteY4" fmla="*/ 628681 h 628681"/>
              <a:gd name="connsiteX5" fmla="*/ 0 w 1205949"/>
              <a:gd name="connsiteY5" fmla="*/ 628681 h 628681"/>
              <a:gd name="connsiteX6" fmla="*/ 0 w 1205949"/>
              <a:gd name="connsiteY6" fmla="*/ 0 h 628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05949" h="628681" extrusionOk="0">
                <a:moveTo>
                  <a:pt x="0" y="0"/>
                </a:moveTo>
                <a:cubicBezTo>
                  <a:pt x="201859" y="15762"/>
                  <a:pt x="470706" y="-14525"/>
                  <a:pt x="590915" y="0"/>
                </a:cubicBezTo>
                <a:cubicBezTo>
                  <a:pt x="711125" y="14525"/>
                  <a:pt x="1046189" y="-1353"/>
                  <a:pt x="1205949" y="0"/>
                </a:cubicBezTo>
                <a:cubicBezTo>
                  <a:pt x="1217230" y="309127"/>
                  <a:pt x="1210314" y="469290"/>
                  <a:pt x="1205949" y="628681"/>
                </a:cubicBezTo>
                <a:cubicBezTo>
                  <a:pt x="920024" y="598671"/>
                  <a:pt x="772849" y="606879"/>
                  <a:pt x="602975" y="628681"/>
                </a:cubicBezTo>
                <a:cubicBezTo>
                  <a:pt x="433101" y="650483"/>
                  <a:pt x="145807" y="620172"/>
                  <a:pt x="0" y="628681"/>
                </a:cubicBezTo>
                <a:cubicBezTo>
                  <a:pt x="-3565" y="325140"/>
                  <a:pt x="28882" y="299220"/>
                  <a:pt x="0" y="0"/>
                </a:cubicBezTo>
                <a:close/>
              </a:path>
            </a:pathLst>
          </a:custGeom>
          <a:noFill/>
          <a:ln>
            <a:solidFill>
              <a:schemeClr val="accent5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>
                <a:solidFill>
                  <a:schemeClr val="tx1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Vector Instruction</a:t>
            </a:r>
            <a:endParaRPr lang="de-CH" b="1" i="0" cap="none" spc="0">
              <a:ln>
                <a:noFill/>
              </a:ln>
              <a:solidFill>
                <a:schemeClr val="tx1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66786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D3279ABF-70CD-AA65-D950-579682BC91FE}"/>
              </a:ext>
            </a:extLst>
          </p:cNvPr>
          <p:cNvSpPr>
            <a:spLocks noGrp="1"/>
          </p:cNvSpPr>
          <p:nvPr/>
        </p:nvSpPr>
        <p:spPr>
          <a:xfrm>
            <a:off x="316504" y="990573"/>
            <a:ext cx="5333710" cy="5524351"/>
          </a:xfrm>
          <a:prstGeom prst="rect">
            <a:avLst/>
          </a:prstGeom>
        </p:spPr>
        <p:txBody>
          <a:bodyPr vert="horz" lIns="0" tIns="46800" rIns="0" bIns="45720" rtlCol="0" anchor="t">
            <a:normAutofit/>
          </a:bodyPr>
          <a:lstStyle>
            <a:lvl1pPr marL="288004" indent="-288004" algn="l" defTabSz="72000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SzPct val="90000"/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504000" indent="-216004" algn="l" defTabSz="72000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2pPr>
            <a:lvl3pPr marL="720000" indent="-216004" algn="l" defTabSz="864017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3pPr>
            <a:lvl4pPr marL="936000" indent="-216004" algn="l" defTabSz="864017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4pPr>
            <a:lvl5pPr marL="1152000" indent="-216004" algn="l" defTabSz="864017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1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5pPr>
            <a:lvl6pPr marL="2376046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8054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40062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72070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7655" indent="0">
              <a:buClr>
                <a:srgbClr val="000000"/>
              </a:buClr>
              <a:buNone/>
            </a:pPr>
            <a:endParaRPr lang="en-US" sz="2500"/>
          </a:p>
          <a:p>
            <a:pPr marL="287655" indent="-287655">
              <a:buClr>
                <a:schemeClr val="tx1"/>
              </a:buClr>
            </a:pPr>
            <a:endParaRPr lang="en-US" sz="2540"/>
          </a:p>
          <a:p>
            <a:pPr marL="503555" lvl="1" indent="-215900">
              <a:buClr>
                <a:schemeClr val="tx1"/>
              </a:buClr>
            </a:pPr>
            <a:endParaRPr lang="en-US" sz="2540"/>
          </a:p>
          <a:p>
            <a:pPr marL="503555" lvl="1" indent="-215900">
              <a:buClr>
                <a:schemeClr val="tx1"/>
              </a:buClr>
            </a:pPr>
            <a:endParaRPr lang="en-US" sz="254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A7E870-4BEC-6B28-9120-FE08C8A94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503" y="180326"/>
            <a:ext cx="10667548" cy="657050"/>
          </a:xfrm>
        </p:spPr>
        <p:txBody>
          <a:bodyPr vert="horz" lIns="0" tIns="0" rIns="0" bIns="0" rtlCol="0" anchor="ctr">
            <a:normAutofit/>
          </a:bodyPr>
          <a:lstStyle/>
          <a:p>
            <a:r>
              <a:rPr lang="en-US" b="0" i="0" kern="1200" spc="-106" baseline="0">
                <a:ln w="15875" cmpd="sng">
                  <a:noFill/>
                  <a:round/>
                </a:ln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Ara System – Vector instructions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61320FB5-118D-28BB-200B-7EB3CA416352}"/>
              </a:ext>
            </a:extLst>
          </p:cNvPr>
          <p:cNvSpPr>
            <a:spLocks noGrp="1"/>
          </p:cNvSpPr>
          <p:nvPr/>
        </p:nvSpPr>
        <p:spPr>
          <a:xfrm>
            <a:off x="316504" y="990573"/>
            <a:ext cx="6857709" cy="5524351"/>
          </a:xfrm>
          <a:prstGeom prst="rect">
            <a:avLst/>
          </a:prstGeom>
        </p:spPr>
        <p:txBody>
          <a:bodyPr vert="horz" lIns="0" tIns="46800" rIns="0" bIns="45720" rtlCol="0" anchor="t">
            <a:normAutofit/>
          </a:bodyPr>
          <a:lstStyle>
            <a:lvl1pPr marL="288004" indent="-288004" algn="l" defTabSz="72000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SzPct val="90000"/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504000" indent="-216004" algn="l" defTabSz="72000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2pPr>
            <a:lvl3pPr marL="720000" indent="-216004" algn="l" defTabSz="864017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3pPr>
            <a:lvl4pPr marL="936000" indent="-216004" algn="l" defTabSz="864017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4pPr>
            <a:lvl5pPr marL="1152000" indent="-216004" algn="l" defTabSz="864017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1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5pPr>
            <a:lvl6pPr marL="2376046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8054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40062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72070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tx1"/>
              </a:buClr>
              <a:buNone/>
            </a:pPr>
            <a:endParaRPr lang="en-US" sz="25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00450D-ECC8-2B43-FA34-FCC8F7896DC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0385676" y="6473766"/>
            <a:ext cx="598375" cy="308395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spcAft>
                <a:spcPts val="600"/>
              </a:spcAft>
            </a:pPr>
            <a:fld id="{6EE1B353-4058-44C7-8B8C-7EA0B6664E22}" type="slidenum">
              <a:rPr lang="LID4096" smtClean="0"/>
              <a:pPr>
                <a:spcAft>
                  <a:spcPts val="600"/>
                </a:spcAft>
              </a:pPr>
              <a:t>26</a:t>
            </a:fld>
            <a:endParaRPr lang="LID4096"/>
          </a:p>
        </p:txBody>
      </p:sp>
      <p:pic>
        <p:nvPicPr>
          <p:cNvPr id="10" name="Picture 10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F1711F9-FDF0-E68F-D0AD-7C62F36768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2364" y="1303898"/>
            <a:ext cx="5567082" cy="428755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18EF7B8-4E1E-4279-62C1-30919CBEFB6F}"/>
              </a:ext>
            </a:extLst>
          </p:cNvPr>
          <p:cNvSpPr/>
          <p:nvPr/>
        </p:nvSpPr>
        <p:spPr>
          <a:xfrm>
            <a:off x="3723859" y="1590261"/>
            <a:ext cx="1205949" cy="628681"/>
          </a:xfrm>
          <a:custGeom>
            <a:avLst/>
            <a:gdLst>
              <a:gd name="connsiteX0" fmla="*/ 0 w 1205949"/>
              <a:gd name="connsiteY0" fmla="*/ 0 h 628681"/>
              <a:gd name="connsiteX1" fmla="*/ 590915 w 1205949"/>
              <a:gd name="connsiteY1" fmla="*/ 0 h 628681"/>
              <a:gd name="connsiteX2" fmla="*/ 1205949 w 1205949"/>
              <a:gd name="connsiteY2" fmla="*/ 0 h 628681"/>
              <a:gd name="connsiteX3" fmla="*/ 1205949 w 1205949"/>
              <a:gd name="connsiteY3" fmla="*/ 628681 h 628681"/>
              <a:gd name="connsiteX4" fmla="*/ 602975 w 1205949"/>
              <a:gd name="connsiteY4" fmla="*/ 628681 h 628681"/>
              <a:gd name="connsiteX5" fmla="*/ 0 w 1205949"/>
              <a:gd name="connsiteY5" fmla="*/ 628681 h 628681"/>
              <a:gd name="connsiteX6" fmla="*/ 0 w 1205949"/>
              <a:gd name="connsiteY6" fmla="*/ 0 h 628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05949" h="628681" extrusionOk="0">
                <a:moveTo>
                  <a:pt x="0" y="0"/>
                </a:moveTo>
                <a:cubicBezTo>
                  <a:pt x="201859" y="15762"/>
                  <a:pt x="470706" y="-14525"/>
                  <a:pt x="590915" y="0"/>
                </a:cubicBezTo>
                <a:cubicBezTo>
                  <a:pt x="711125" y="14525"/>
                  <a:pt x="1046189" y="-1353"/>
                  <a:pt x="1205949" y="0"/>
                </a:cubicBezTo>
                <a:cubicBezTo>
                  <a:pt x="1217230" y="309127"/>
                  <a:pt x="1210314" y="469290"/>
                  <a:pt x="1205949" y="628681"/>
                </a:cubicBezTo>
                <a:cubicBezTo>
                  <a:pt x="920024" y="598671"/>
                  <a:pt x="772849" y="606879"/>
                  <a:pt x="602975" y="628681"/>
                </a:cubicBezTo>
                <a:cubicBezTo>
                  <a:pt x="433101" y="650483"/>
                  <a:pt x="145807" y="620172"/>
                  <a:pt x="0" y="628681"/>
                </a:cubicBezTo>
                <a:cubicBezTo>
                  <a:pt x="-3565" y="325140"/>
                  <a:pt x="28882" y="299220"/>
                  <a:pt x="0" y="0"/>
                </a:cubicBezTo>
                <a:close/>
              </a:path>
            </a:pathLst>
          </a:custGeom>
          <a:noFill/>
          <a:ln>
            <a:solidFill>
              <a:schemeClr val="accent5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>
                <a:solidFill>
                  <a:schemeClr val="tx1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Vector Instruction</a:t>
            </a:r>
            <a:endParaRPr lang="de-CH" b="1" i="0" cap="none" spc="0">
              <a:ln>
                <a:noFill/>
              </a:ln>
              <a:solidFill>
                <a:schemeClr val="tx1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ADF52A2-3712-A9DC-042C-C17C43217F8E}"/>
              </a:ext>
            </a:extLst>
          </p:cNvPr>
          <p:cNvCxnSpPr/>
          <p:nvPr/>
        </p:nvCxnSpPr>
        <p:spPr>
          <a:xfrm flipV="1">
            <a:off x="4929808" y="1881809"/>
            <a:ext cx="1060175" cy="22793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3A6BD1D-C309-8F45-C5CF-8C5FE9B21FCC}"/>
              </a:ext>
            </a:extLst>
          </p:cNvPr>
          <p:cNvCxnSpPr>
            <a:cxnSpLocks/>
          </p:cNvCxnSpPr>
          <p:nvPr/>
        </p:nvCxnSpPr>
        <p:spPr>
          <a:xfrm>
            <a:off x="6442655" y="1881809"/>
            <a:ext cx="530088" cy="337133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2D7DAFB-155A-3E17-E147-24FF4B1110A0}"/>
              </a:ext>
            </a:extLst>
          </p:cNvPr>
          <p:cNvCxnSpPr>
            <a:cxnSpLocks/>
          </p:cNvCxnSpPr>
          <p:nvPr/>
        </p:nvCxnSpPr>
        <p:spPr>
          <a:xfrm>
            <a:off x="7344733" y="2325756"/>
            <a:ext cx="659579" cy="0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1D64EC2-ECF9-D7B7-95DA-01319E66E094}"/>
              </a:ext>
            </a:extLst>
          </p:cNvPr>
          <p:cNvCxnSpPr>
            <a:cxnSpLocks/>
          </p:cNvCxnSpPr>
          <p:nvPr/>
        </p:nvCxnSpPr>
        <p:spPr>
          <a:xfrm>
            <a:off x="8095905" y="2325756"/>
            <a:ext cx="239712" cy="112645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90F911A-1915-C513-B305-EACF075236EA}"/>
              </a:ext>
            </a:extLst>
          </p:cNvPr>
          <p:cNvCxnSpPr>
            <a:cxnSpLocks/>
          </p:cNvCxnSpPr>
          <p:nvPr/>
        </p:nvCxnSpPr>
        <p:spPr>
          <a:xfrm>
            <a:off x="8335030" y="2716695"/>
            <a:ext cx="0" cy="384314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03B82BB2-5868-C317-8805-6A6B86B80B58}"/>
              </a:ext>
            </a:extLst>
          </p:cNvPr>
          <p:cNvSpPr>
            <a:spLocks noGrp="1"/>
          </p:cNvSpPr>
          <p:nvPr/>
        </p:nvSpPr>
        <p:spPr>
          <a:xfrm>
            <a:off x="468904" y="1142973"/>
            <a:ext cx="4672939" cy="5524351"/>
          </a:xfrm>
          <a:prstGeom prst="rect">
            <a:avLst/>
          </a:prstGeom>
        </p:spPr>
        <p:txBody>
          <a:bodyPr vert="horz" lIns="0" tIns="46800" rIns="0" bIns="45720" rtlCol="0" anchor="t">
            <a:normAutofit/>
          </a:bodyPr>
          <a:lstStyle>
            <a:lvl1pPr marL="288004" indent="-288004" algn="l" defTabSz="72000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SzPct val="90000"/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504000" indent="-216004" algn="l" defTabSz="72000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2pPr>
            <a:lvl3pPr marL="720000" indent="-216004" algn="l" defTabSz="864017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3pPr>
            <a:lvl4pPr marL="936000" indent="-216004" algn="l" defTabSz="864017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4pPr>
            <a:lvl5pPr marL="1152000" indent="-216004" algn="l" defTabSz="864017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1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5pPr>
            <a:lvl6pPr marL="2376046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8054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40062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72070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tx1"/>
              </a:buClr>
              <a:buNone/>
            </a:pPr>
            <a:endParaRPr lang="en-US" sz="2500" b="1">
              <a:latin typeface="Calibri"/>
              <a:ea typeface="Roboto Light"/>
            </a:endParaRPr>
          </a:p>
          <a:p>
            <a:pPr marL="287655" indent="-287655">
              <a:buClr>
                <a:schemeClr val="tx1"/>
              </a:buClr>
            </a:pPr>
            <a:endParaRPr lang="en-US" sz="2500" b="1">
              <a:latin typeface="Calibri"/>
              <a:ea typeface="Roboto Light"/>
            </a:endParaRPr>
          </a:p>
          <a:p>
            <a:pPr marL="0" indent="0">
              <a:buClr>
                <a:schemeClr val="tx1"/>
              </a:buClr>
              <a:buNone/>
            </a:pPr>
            <a:endParaRPr lang="en-US" sz="2500" b="1">
              <a:latin typeface="Calibri"/>
              <a:ea typeface="Roboto Light"/>
            </a:endParaRPr>
          </a:p>
          <a:p>
            <a:pPr marL="287655" indent="-287655">
              <a:buClr>
                <a:schemeClr val="tx1"/>
              </a:buClr>
            </a:pPr>
            <a:r>
              <a:rPr lang="en-US" sz="2500">
                <a:latin typeface="+mj-lt"/>
                <a:ea typeface="Roboto Light"/>
                <a:cs typeface="Roboto Light"/>
              </a:rPr>
              <a:t>Vector instruction </a:t>
            </a:r>
            <a:r>
              <a:rPr lang="en-US" sz="2500" b="1">
                <a:latin typeface="+mj-lt"/>
                <a:ea typeface="Roboto Light"/>
                <a:cs typeface="Roboto Light"/>
              </a:rPr>
              <a:t>dispatch</a:t>
            </a:r>
          </a:p>
          <a:p>
            <a:pPr marL="287655" indent="-287655">
              <a:buClr>
                <a:schemeClr val="tx1"/>
              </a:buClr>
            </a:pPr>
            <a:endParaRPr lang="en-US" sz="2500" b="1">
              <a:latin typeface="Calibri"/>
              <a:ea typeface="Roboto Light"/>
            </a:endParaRPr>
          </a:p>
          <a:p>
            <a:pPr marL="287655" indent="-287655">
              <a:buClr>
                <a:schemeClr val="tx1"/>
              </a:buClr>
            </a:pPr>
            <a:endParaRPr lang="en-US" sz="2500" b="1">
              <a:latin typeface="Calibri"/>
              <a:ea typeface="Roboto Light"/>
            </a:endParaRPr>
          </a:p>
          <a:p>
            <a:pPr marL="287655" indent="-287655">
              <a:buClr>
                <a:schemeClr val="tx1"/>
              </a:buClr>
            </a:pPr>
            <a:endParaRPr lang="en-US" sz="2500" b="1">
              <a:latin typeface="Calibri"/>
              <a:ea typeface="Roboto Light"/>
            </a:endParaRPr>
          </a:p>
          <a:p>
            <a:pPr marL="287655" indent="-287655">
              <a:buClr>
                <a:schemeClr val="tx1"/>
              </a:buClr>
            </a:pPr>
            <a:endParaRPr lang="en-US"/>
          </a:p>
          <a:p>
            <a:pPr marL="503555" indent="-215900">
              <a:buClr>
                <a:srgbClr val="000000"/>
              </a:buClr>
            </a:pPr>
            <a:endParaRPr lang="en-US" sz="2500"/>
          </a:p>
          <a:p>
            <a:pPr marL="287655" indent="-287655">
              <a:buClr>
                <a:schemeClr val="tx1"/>
              </a:buClr>
            </a:pPr>
            <a:endParaRPr lang="en-US" sz="2540"/>
          </a:p>
          <a:p>
            <a:pPr marL="503555" lvl="1" indent="-215900">
              <a:buClr>
                <a:schemeClr val="tx1"/>
              </a:buClr>
            </a:pPr>
            <a:endParaRPr lang="en-US" sz="2540"/>
          </a:p>
          <a:p>
            <a:pPr marL="503555" lvl="1" indent="-215900">
              <a:buClr>
                <a:schemeClr val="tx1"/>
              </a:buClr>
            </a:pPr>
            <a:endParaRPr lang="en-US" sz="2540"/>
          </a:p>
        </p:txBody>
      </p:sp>
    </p:spTree>
    <p:extLst>
      <p:ext uri="{BB962C8B-B14F-4D97-AF65-F5344CB8AC3E}">
        <p14:creationId xmlns:p14="http://schemas.microsoft.com/office/powerpoint/2010/main" val="42311000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D3279ABF-70CD-AA65-D950-579682BC91FE}"/>
              </a:ext>
            </a:extLst>
          </p:cNvPr>
          <p:cNvSpPr>
            <a:spLocks noGrp="1"/>
          </p:cNvSpPr>
          <p:nvPr/>
        </p:nvSpPr>
        <p:spPr>
          <a:xfrm>
            <a:off x="316504" y="990573"/>
            <a:ext cx="5333710" cy="5524351"/>
          </a:xfrm>
          <a:prstGeom prst="rect">
            <a:avLst/>
          </a:prstGeom>
        </p:spPr>
        <p:txBody>
          <a:bodyPr vert="horz" lIns="0" tIns="46800" rIns="0" bIns="45720" rtlCol="0" anchor="t">
            <a:normAutofit/>
          </a:bodyPr>
          <a:lstStyle>
            <a:lvl1pPr marL="288004" indent="-288004" algn="l" defTabSz="72000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SzPct val="90000"/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504000" indent="-216004" algn="l" defTabSz="72000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2pPr>
            <a:lvl3pPr marL="720000" indent="-216004" algn="l" defTabSz="864017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3pPr>
            <a:lvl4pPr marL="936000" indent="-216004" algn="l" defTabSz="864017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4pPr>
            <a:lvl5pPr marL="1152000" indent="-216004" algn="l" defTabSz="864017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1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5pPr>
            <a:lvl6pPr marL="2376046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8054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40062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72070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7655" indent="0">
              <a:buClr>
                <a:srgbClr val="000000"/>
              </a:buClr>
              <a:buNone/>
            </a:pPr>
            <a:endParaRPr lang="en-US" sz="2500"/>
          </a:p>
          <a:p>
            <a:pPr marL="287655" indent="-287655">
              <a:buClr>
                <a:schemeClr val="tx1"/>
              </a:buClr>
            </a:pPr>
            <a:endParaRPr lang="en-US" sz="2540"/>
          </a:p>
          <a:p>
            <a:pPr marL="503555" lvl="1" indent="-215900">
              <a:buClr>
                <a:schemeClr val="tx1"/>
              </a:buClr>
            </a:pPr>
            <a:endParaRPr lang="en-US" sz="2540"/>
          </a:p>
          <a:p>
            <a:pPr marL="503555" lvl="1" indent="-215900">
              <a:buClr>
                <a:schemeClr val="tx1"/>
              </a:buClr>
            </a:pPr>
            <a:endParaRPr lang="en-US" sz="254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A7E870-4BEC-6B28-9120-FE08C8A94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503" y="180326"/>
            <a:ext cx="10667548" cy="657050"/>
          </a:xfrm>
        </p:spPr>
        <p:txBody>
          <a:bodyPr vert="horz" lIns="0" tIns="0" rIns="0" bIns="0" rtlCol="0" anchor="ctr">
            <a:normAutofit/>
          </a:bodyPr>
          <a:lstStyle/>
          <a:p>
            <a:r>
              <a:rPr lang="en-US" b="0" i="0" kern="1200" spc="-106" baseline="0">
                <a:ln w="15875" cmpd="sng">
                  <a:noFill/>
                  <a:round/>
                </a:ln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Ara System – Vector instructions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61320FB5-118D-28BB-200B-7EB3CA416352}"/>
              </a:ext>
            </a:extLst>
          </p:cNvPr>
          <p:cNvSpPr>
            <a:spLocks noGrp="1"/>
          </p:cNvSpPr>
          <p:nvPr/>
        </p:nvSpPr>
        <p:spPr>
          <a:xfrm>
            <a:off x="316504" y="990573"/>
            <a:ext cx="6857709" cy="5524351"/>
          </a:xfrm>
          <a:prstGeom prst="rect">
            <a:avLst/>
          </a:prstGeom>
        </p:spPr>
        <p:txBody>
          <a:bodyPr vert="horz" lIns="0" tIns="46800" rIns="0" bIns="45720" rtlCol="0" anchor="t">
            <a:normAutofit/>
          </a:bodyPr>
          <a:lstStyle>
            <a:lvl1pPr marL="288004" indent="-288004" algn="l" defTabSz="72000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SzPct val="90000"/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504000" indent="-216004" algn="l" defTabSz="72000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2pPr>
            <a:lvl3pPr marL="720000" indent="-216004" algn="l" defTabSz="864017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3pPr>
            <a:lvl4pPr marL="936000" indent="-216004" algn="l" defTabSz="864017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4pPr>
            <a:lvl5pPr marL="1152000" indent="-216004" algn="l" defTabSz="864017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1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5pPr>
            <a:lvl6pPr marL="2376046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8054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40062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72070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tx1"/>
              </a:buClr>
              <a:buNone/>
            </a:pPr>
            <a:endParaRPr lang="en-US" sz="25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00450D-ECC8-2B43-FA34-FCC8F7896DC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0385676" y="6473766"/>
            <a:ext cx="598375" cy="308395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spcAft>
                <a:spcPts val="600"/>
              </a:spcAft>
            </a:pPr>
            <a:fld id="{6EE1B353-4058-44C7-8B8C-7EA0B6664E22}" type="slidenum">
              <a:rPr lang="LID4096" smtClean="0"/>
              <a:pPr>
                <a:spcAft>
                  <a:spcPts val="600"/>
                </a:spcAft>
              </a:pPr>
              <a:t>27</a:t>
            </a:fld>
            <a:endParaRPr lang="LID4096"/>
          </a:p>
        </p:txBody>
      </p:sp>
      <p:pic>
        <p:nvPicPr>
          <p:cNvPr id="10" name="Picture 10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F1711F9-FDF0-E68F-D0AD-7C62F36768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2364" y="1303898"/>
            <a:ext cx="5567082" cy="428755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18EF7B8-4E1E-4279-62C1-30919CBEFB6F}"/>
              </a:ext>
            </a:extLst>
          </p:cNvPr>
          <p:cNvSpPr/>
          <p:nvPr/>
        </p:nvSpPr>
        <p:spPr>
          <a:xfrm>
            <a:off x="3723859" y="1590261"/>
            <a:ext cx="1205949" cy="628681"/>
          </a:xfrm>
          <a:custGeom>
            <a:avLst/>
            <a:gdLst>
              <a:gd name="connsiteX0" fmla="*/ 0 w 1205949"/>
              <a:gd name="connsiteY0" fmla="*/ 0 h 628681"/>
              <a:gd name="connsiteX1" fmla="*/ 590915 w 1205949"/>
              <a:gd name="connsiteY1" fmla="*/ 0 h 628681"/>
              <a:gd name="connsiteX2" fmla="*/ 1205949 w 1205949"/>
              <a:gd name="connsiteY2" fmla="*/ 0 h 628681"/>
              <a:gd name="connsiteX3" fmla="*/ 1205949 w 1205949"/>
              <a:gd name="connsiteY3" fmla="*/ 628681 h 628681"/>
              <a:gd name="connsiteX4" fmla="*/ 602975 w 1205949"/>
              <a:gd name="connsiteY4" fmla="*/ 628681 h 628681"/>
              <a:gd name="connsiteX5" fmla="*/ 0 w 1205949"/>
              <a:gd name="connsiteY5" fmla="*/ 628681 h 628681"/>
              <a:gd name="connsiteX6" fmla="*/ 0 w 1205949"/>
              <a:gd name="connsiteY6" fmla="*/ 0 h 628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05949" h="628681" extrusionOk="0">
                <a:moveTo>
                  <a:pt x="0" y="0"/>
                </a:moveTo>
                <a:cubicBezTo>
                  <a:pt x="201859" y="15762"/>
                  <a:pt x="470706" y="-14525"/>
                  <a:pt x="590915" y="0"/>
                </a:cubicBezTo>
                <a:cubicBezTo>
                  <a:pt x="711125" y="14525"/>
                  <a:pt x="1046189" y="-1353"/>
                  <a:pt x="1205949" y="0"/>
                </a:cubicBezTo>
                <a:cubicBezTo>
                  <a:pt x="1217230" y="309127"/>
                  <a:pt x="1210314" y="469290"/>
                  <a:pt x="1205949" y="628681"/>
                </a:cubicBezTo>
                <a:cubicBezTo>
                  <a:pt x="920024" y="598671"/>
                  <a:pt x="772849" y="606879"/>
                  <a:pt x="602975" y="628681"/>
                </a:cubicBezTo>
                <a:cubicBezTo>
                  <a:pt x="433101" y="650483"/>
                  <a:pt x="145807" y="620172"/>
                  <a:pt x="0" y="628681"/>
                </a:cubicBezTo>
                <a:cubicBezTo>
                  <a:pt x="-3565" y="325140"/>
                  <a:pt x="28882" y="299220"/>
                  <a:pt x="0" y="0"/>
                </a:cubicBezTo>
                <a:close/>
              </a:path>
            </a:pathLst>
          </a:custGeom>
          <a:noFill/>
          <a:ln>
            <a:solidFill>
              <a:schemeClr val="accent5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>
                <a:solidFill>
                  <a:schemeClr val="tx1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Vector Instruction</a:t>
            </a:r>
            <a:endParaRPr lang="de-CH" b="1" i="0" cap="none" spc="0">
              <a:ln>
                <a:noFill/>
              </a:ln>
              <a:solidFill>
                <a:schemeClr val="tx1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ADF52A2-3712-A9DC-042C-C17C43217F8E}"/>
              </a:ext>
            </a:extLst>
          </p:cNvPr>
          <p:cNvCxnSpPr/>
          <p:nvPr/>
        </p:nvCxnSpPr>
        <p:spPr>
          <a:xfrm flipV="1">
            <a:off x="4929808" y="1881809"/>
            <a:ext cx="1060175" cy="22793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3A6BD1D-C309-8F45-C5CF-8C5FE9B21FCC}"/>
              </a:ext>
            </a:extLst>
          </p:cNvPr>
          <p:cNvCxnSpPr>
            <a:cxnSpLocks/>
          </p:cNvCxnSpPr>
          <p:nvPr/>
        </p:nvCxnSpPr>
        <p:spPr>
          <a:xfrm>
            <a:off x="6442655" y="1881809"/>
            <a:ext cx="530088" cy="337133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2D7DAFB-155A-3E17-E147-24FF4B1110A0}"/>
              </a:ext>
            </a:extLst>
          </p:cNvPr>
          <p:cNvCxnSpPr>
            <a:cxnSpLocks/>
          </p:cNvCxnSpPr>
          <p:nvPr/>
        </p:nvCxnSpPr>
        <p:spPr>
          <a:xfrm>
            <a:off x="7344733" y="2325756"/>
            <a:ext cx="659579" cy="0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1D64EC2-ECF9-D7B7-95DA-01319E66E094}"/>
              </a:ext>
            </a:extLst>
          </p:cNvPr>
          <p:cNvCxnSpPr>
            <a:cxnSpLocks/>
          </p:cNvCxnSpPr>
          <p:nvPr/>
        </p:nvCxnSpPr>
        <p:spPr>
          <a:xfrm>
            <a:off x="8095905" y="2325756"/>
            <a:ext cx="239712" cy="112645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90F911A-1915-C513-B305-EACF075236EA}"/>
              </a:ext>
            </a:extLst>
          </p:cNvPr>
          <p:cNvCxnSpPr>
            <a:cxnSpLocks/>
          </p:cNvCxnSpPr>
          <p:nvPr/>
        </p:nvCxnSpPr>
        <p:spPr>
          <a:xfrm>
            <a:off x="8335030" y="2716695"/>
            <a:ext cx="0" cy="384314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03B82BB2-5868-C317-8805-6A6B86B80B58}"/>
              </a:ext>
            </a:extLst>
          </p:cNvPr>
          <p:cNvSpPr>
            <a:spLocks noGrp="1"/>
          </p:cNvSpPr>
          <p:nvPr/>
        </p:nvSpPr>
        <p:spPr>
          <a:xfrm>
            <a:off x="468904" y="1142973"/>
            <a:ext cx="4672939" cy="5524351"/>
          </a:xfrm>
          <a:prstGeom prst="rect">
            <a:avLst/>
          </a:prstGeom>
        </p:spPr>
        <p:txBody>
          <a:bodyPr vert="horz" lIns="0" tIns="46800" rIns="0" bIns="45720" rtlCol="0" anchor="t">
            <a:normAutofit/>
          </a:bodyPr>
          <a:lstStyle>
            <a:lvl1pPr marL="288004" indent="-288004" algn="l" defTabSz="72000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SzPct val="90000"/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504000" indent="-216004" algn="l" defTabSz="72000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2pPr>
            <a:lvl3pPr marL="720000" indent="-216004" algn="l" defTabSz="864017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3pPr>
            <a:lvl4pPr marL="936000" indent="-216004" algn="l" defTabSz="864017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4pPr>
            <a:lvl5pPr marL="1152000" indent="-216004" algn="l" defTabSz="864017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1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5pPr>
            <a:lvl6pPr marL="2376046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8054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40062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72070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tx1"/>
              </a:buClr>
              <a:buNone/>
            </a:pPr>
            <a:endParaRPr lang="en-US" sz="2500" b="1">
              <a:latin typeface="Calibri"/>
              <a:ea typeface="Roboto Light"/>
            </a:endParaRPr>
          </a:p>
          <a:p>
            <a:pPr marL="287655" indent="-287655">
              <a:buClr>
                <a:schemeClr val="tx1"/>
              </a:buClr>
            </a:pPr>
            <a:endParaRPr lang="en-US" sz="2500" b="1">
              <a:latin typeface="Calibri"/>
              <a:ea typeface="Roboto Light"/>
            </a:endParaRPr>
          </a:p>
          <a:p>
            <a:pPr marL="0" indent="0">
              <a:buClr>
                <a:schemeClr val="tx1"/>
              </a:buClr>
              <a:buNone/>
            </a:pPr>
            <a:endParaRPr lang="en-US" sz="2500">
              <a:latin typeface="Calibri"/>
              <a:ea typeface="Roboto Light"/>
            </a:endParaRPr>
          </a:p>
          <a:p>
            <a:pPr marL="287655" indent="-287655">
              <a:buClr>
                <a:schemeClr val="tx1"/>
              </a:buClr>
            </a:pPr>
            <a:r>
              <a:rPr lang="en-US" sz="2500">
                <a:latin typeface="+mj-lt"/>
                <a:ea typeface="Roboto Light"/>
                <a:cs typeface="Roboto Light"/>
              </a:rPr>
              <a:t>Vector instruction </a:t>
            </a:r>
            <a:r>
              <a:rPr lang="en-US" sz="2500" b="1">
                <a:latin typeface="+mj-lt"/>
                <a:ea typeface="Roboto Light"/>
                <a:cs typeface="Roboto Light"/>
              </a:rPr>
              <a:t>dispatch</a:t>
            </a:r>
          </a:p>
          <a:p>
            <a:pPr marL="287655" indent="-287655">
              <a:buClr>
                <a:schemeClr val="tx1"/>
              </a:buClr>
            </a:pPr>
            <a:r>
              <a:rPr lang="en-US" sz="2500" b="1">
                <a:latin typeface="+mj-lt"/>
                <a:ea typeface="Roboto Light"/>
                <a:cs typeface="Roboto Light"/>
              </a:rPr>
              <a:t>Top </a:t>
            </a:r>
            <a:r>
              <a:rPr lang="en-US" sz="2500">
                <a:latin typeface="+mj-lt"/>
                <a:ea typeface="Roboto Light"/>
                <a:cs typeface="Roboto Light"/>
              </a:rPr>
              <a:t>of the </a:t>
            </a:r>
            <a:r>
              <a:rPr lang="en-US" sz="2500" b="1">
                <a:latin typeface="+mj-lt"/>
                <a:ea typeface="Roboto Light"/>
                <a:cs typeface="Roboto Light"/>
              </a:rPr>
              <a:t>scoreboard</a:t>
            </a:r>
          </a:p>
          <a:p>
            <a:pPr marL="287655" indent="-287655">
              <a:buClr>
                <a:schemeClr val="tx1"/>
              </a:buClr>
            </a:pPr>
            <a:r>
              <a:rPr lang="en-US" sz="2500" b="1">
                <a:latin typeface="+mj-lt"/>
                <a:ea typeface="Roboto Light"/>
                <a:cs typeface="Roboto Light"/>
              </a:rPr>
              <a:t>Non speculative!</a:t>
            </a:r>
            <a:endParaRPr lang="en-US" sz="2500">
              <a:latin typeface="+mj-lt"/>
              <a:ea typeface="Roboto Light"/>
              <a:cs typeface="Roboto Light"/>
            </a:endParaRPr>
          </a:p>
          <a:p>
            <a:pPr marL="287655" indent="-287655">
              <a:buClr>
                <a:schemeClr val="tx1"/>
              </a:buClr>
            </a:pPr>
            <a:endParaRPr lang="en-US" sz="2500" b="1">
              <a:latin typeface="Calibri"/>
              <a:ea typeface="Roboto Light"/>
            </a:endParaRPr>
          </a:p>
          <a:p>
            <a:pPr marL="287655" indent="-287655">
              <a:buClr>
                <a:schemeClr val="tx1"/>
              </a:buClr>
            </a:pPr>
            <a:endParaRPr lang="en-US" sz="2500" b="1">
              <a:latin typeface="Calibri"/>
              <a:ea typeface="Roboto Light"/>
            </a:endParaRPr>
          </a:p>
          <a:p>
            <a:pPr marL="287655" indent="-287655">
              <a:buClr>
                <a:schemeClr val="tx1"/>
              </a:buClr>
            </a:pPr>
            <a:endParaRPr lang="en-US" sz="2500" b="1">
              <a:latin typeface="Calibri"/>
              <a:ea typeface="Roboto Light"/>
            </a:endParaRPr>
          </a:p>
          <a:p>
            <a:pPr marL="287655" indent="-287655">
              <a:buClr>
                <a:schemeClr val="tx1"/>
              </a:buClr>
            </a:pPr>
            <a:endParaRPr lang="en-US"/>
          </a:p>
          <a:p>
            <a:pPr marL="503555" indent="-215900">
              <a:buClr>
                <a:srgbClr val="000000"/>
              </a:buClr>
            </a:pPr>
            <a:endParaRPr lang="en-US" sz="2500"/>
          </a:p>
          <a:p>
            <a:pPr marL="287655" indent="-287655">
              <a:buClr>
                <a:schemeClr val="tx1"/>
              </a:buClr>
            </a:pPr>
            <a:endParaRPr lang="en-US" sz="2540"/>
          </a:p>
          <a:p>
            <a:pPr marL="503555" lvl="1" indent="-215900">
              <a:buClr>
                <a:schemeClr val="tx1"/>
              </a:buClr>
            </a:pPr>
            <a:endParaRPr lang="en-US" sz="2540"/>
          </a:p>
          <a:p>
            <a:pPr marL="503555" lvl="1" indent="-215900">
              <a:buClr>
                <a:schemeClr val="tx1"/>
              </a:buClr>
            </a:pPr>
            <a:endParaRPr lang="en-US" sz="2540"/>
          </a:p>
        </p:txBody>
      </p:sp>
    </p:spTree>
    <p:extLst>
      <p:ext uri="{BB962C8B-B14F-4D97-AF65-F5344CB8AC3E}">
        <p14:creationId xmlns:p14="http://schemas.microsoft.com/office/powerpoint/2010/main" val="11716029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D3279ABF-70CD-AA65-D950-579682BC91FE}"/>
              </a:ext>
            </a:extLst>
          </p:cNvPr>
          <p:cNvSpPr>
            <a:spLocks noGrp="1"/>
          </p:cNvSpPr>
          <p:nvPr/>
        </p:nvSpPr>
        <p:spPr>
          <a:xfrm>
            <a:off x="316504" y="990573"/>
            <a:ext cx="5333710" cy="5524351"/>
          </a:xfrm>
          <a:prstGeom prst="rect">
            <a:avLst/>
          </a:prstGeom>
        </p:spPr>
        <p:txBody>
          <a:bodyPr vert="horz" lIns="0" tIns="46800" rIns="0" bIns="45720" rtlCol="0" anchor="t">
            <a:normAutofit/>
          </a:bodyPr>
          <a:lstStyle>
            <a:lvl1pPr marL="288004" indent="-288004" algn="l" defTabSz="72000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SzPct val="90000"/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504000" indent="-216004" algn="l" defTabSz="72000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2pPr>
            <a:lvl3pPr marL="720000" indent="-216004" algn="l" defTabSz="864017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3pPr>
            <a:lvl4pPr marL="936000" indent="-216004" algn="l" defTabSz="864017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4pPr>
            <a:lvl5pPr marL="1152000" indent="-216004" algn="l" defTabSz="864017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1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5pPr>
            <a:lvl6pPr marL="2376046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8054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40062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72070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7655" indent="0">
              <a:buClr>
                <a:srgbClr val="000000"/>
              </a:buClr>
              <a:buNone/>
            </a:pPr>
            <a:endParaRPr lang="en-US" sz="2500"/>
          </a:p>
          <a:p>
            <a:pPr marL="287655" indent="-287655">
              <a:buClr>
                <a:schemeClr val="tx1"/>
              </a:buClr>
            </a:pPr>
            <a:endParaRPr lang="en-US" sz="2540"/>
          </a:p>
          <a:p>
            <a:pPr marL="503555" lvl="1" indent="-215900">
              <a:buClr>
                <a:schemeClr val="tx1"/>
              </a:buClr>
            </a:pPr>
            <a:endParaRPr lang="en-US" sz="2540"/>
          </a:p>
          <a:p>
            <a:pPr marL="503555" lvl="1" indent="-215900">
              <a:buClr>
                <a:schemeClr val="tx1"/>
              </a:buClr>
            </a:pPr>
            <a:endParaRPr lang="en-US" sz="254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A7E870-4BEC-6B28-9120-FE08C8A94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503" y="180326"/>
            <a:ext cx="10667548" cy="657050"/>
          </a:xfrm>
        </p:spPr>
        <p:txBody>
          <a:bodyPr vert="horz" lIns="0" tIns="0" rIns="0" bIns="0" rtlCol="0" anchor="ctr">
            <a:normAutofit/>
          </a:bodyPr>
          <a:lstStyle/>
          <a:p>
            <a:r>
              <a:rPr lang="en-US" b="0" i="0" kern="1200" spc="-106" baseline="0">
                <a:ln w="15875" cmpd="sng">
                  <a:noFill/>
                  <a:round/>
                </a:ln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Ara System – Vector instructions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61320FB5-118D-28BB-200B-7EB3CA416352}"/>
              </a:ext>
            </a:extLst>
          </p:cNvPr>
          <p:cNvSpPr>
            <a:spLocks noGrp="1"/>
          </p:cNvSpPr>
          <p:nvPr/>
        </p:nvSpPr>
        <p:spPr>
          <a:xfrm>
            <a:off x="316504" y="990573"/>
            <a:ext cx="6857709" cy="5524351"/>
          </a:xfrm>
          <a:prstGeom prst="rect">
            <a:avLst/>
          </a:prstGeom>
        </p:spPr>
        <p:txBody>
          <a:bodyPr vert="horz" lIns="0" tIns="46800" rIns="0" bIns="45720" rtlCol="0" anchor="t">
            <a:normAutofit/>
          </a:bodyPr>
          <a:lstStyle>
            <a:lvl1pPr marL="288004" indent="-288004" algn="l" defTabSz="72000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SzPct val="90000"/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504000" indent="-216004" algn="l" defTabSz="72000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2pPr>
            <a:lvl3pPr marL="720000" indent="-216004" algn="l" defTabSz="864017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3pPr>
            <a:lvl4pPr marL="936000" indent="-216004" algn="l" defTabSz="864017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4pPr>
            <a:lvl5pPr marL="1152000" indent="-216004" algn="l" defTabSz="864017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1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5pPr>
            <a:lvl6pPr marL="2376046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8054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40062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72070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tx1"/>
              </a:buClr>
              <a:buNone/>
            </a:pPr>
            <a:endParaRPr lang="en-US" sz="25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00450D-ECC8-2B43-FA34-FCC8F7896DC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0385676" y="6473766"/>
            <a:ext cx="598375" cy="308395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spcAft>
                <a:spcPts val="600"/>
              </a:spcAft>
            </a:pPr>
            <a:fld id="{6EE1B353-4058-44C7-8B8C-7EA0B6664E22}" type="slidenum">
              <a:rPr lang="LID4096" smtClean="0"/>
              <a:pPr>
                <a:spcAft>
                  <a:spcPts val="600"/>
                </a:spcAft>
              </a:pPr>
              <a:t>28</a:t>
            </a:fld>
            <a:endParaRPr lang="LID4096"/>
          </a:p>
        </p:txBody>
      </p:sp>
      <p:pic>
        <p:nvPicPr>
          <p:cNvPr id="10" name="Picture 10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F1711F9-FDF0-E68F-D0AD-7C62F36768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2364" y="1303898"/>
            <a:ext cx="5567082" cy="428755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18EF7B8-4E1E-4279-62C1-30919CBEFB6F}"/>
              </a:ext>
            </a:extLst>
          </p:cNvPr>
          <p:cNvSpPr/>
          <p:nvPr/>
        </p:nvSpPr>
        <p:spPr>
          <a:xfrm>
            <a:off x="3723859" y="1590261"/>
            <a:ext cx="1205949" cy="628681"/>
          </a:xfrm>
          <a:custGeom>
            <a:avLst/>
            <a:gdLst>
              <a:gd name="connsiteX0" fmla="*/ 0 w 1205949"/>
              <a:gd name="connsiteY0" fmla="*/ 0 h 628681"/>
              <a:gd name="connsiteX1" fmla="*/ 590915 w 1205949"/>
              <a:gd name="connsiteY1" fmla="*/ 0 h 628681"/>
              <a:gd name="connsiteX2" fmla="*/ 1205949 w 1205949"/>
              <a:gd name="connsiteY2" fmla="*/ 0 h 628681"/>
              <a:gd name="connsiteX3" fmla="*/ 1205949 w 1205949"/>
              <a:gd name="connsiteY3" fmla="*/ 628681 h 628681"/>
              <a:gd name="connsiteX4" fmla="*/ 602975 w 1205949"/>
              <a:gd name="connsiteY4" fmla="*/ 628681 h 628681"/>
              <a:gd name="connsiteX5" fmla="*/ 0 w 1205949"/>
              <a:gd name="connsiteY5" fmla="*/ 628681 h 628681"/>
              <a:gd name="connsiteX6" fmla="*/ 0 w 1205949"/>
              <a:gd name="connsiteY6" fmla="*/ 0 h 628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05949" h="628681" extrusionOk="0">
                <a:moveTo>
                  <a:pt x="0" y="0"/>
                </a:moveTo>
                <a:cubicBezTo>
                  <a:pt x="201859" y="15762"/>
                  <a:pt x="470706" y="-14525"/>
                  <a:pt x="590915" y="0"/>
                </a:cubicBezTo>
                <a:cubicBezTo>
                  <a:pt x="711125" y="14525"/>
                  <a:pt x="1046189" y="-1353"/>
                  <a:pt x="1205949" y="0"/>
                </a:cubicBezTo>
                <a:cubicBezTo>
                  <a:pt x="1217230" y="309127"/>
                  <a:pt x="1210314" y="469290"/>
                  <a:pt x="1205949" y="628681"/>
                </a:cubicBezTo>
                <a:cubicBezTo>
                  <a:pt x="920024" y="598671"/>
                  <a:pt x="772849" y="606879"/>
                  <a:pt x="602975" y="628681"/>
                </a:cubicBezTo>
                <a:cubicBezTo>
                  <a:pt x="433101" y="650483"/>
                  <a:pt x="145807" y="620172"/>
                  <a:pt x="0" y="628681"/>
                </a:cubicBezTo>
                <a:cubicBezTo>
                  <a:pt x="-3565" y="325140"/>
                  <a:pt x="28882" y="299220"/>
                  <a:pt x="0" y="0"/>
                </a:cubicBezTo>
                <a:close/>
              </a:path>
            </a:pathLst>
          </a:custGeom>
          <a:noFill/>
          <a:ln>
            <a:solidFill>
              <a:schemeClr val="accent5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>
                <a:solidFill>
                  <a:schemeClr val="tx1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Vector Instruction</a:t>
            </a:r>
            <a:endParaRPr lang="de-CH" b="1" i="0" cap="none" spc="0">
              <a:ln>
                <a:noFill/>
              </a:ln>
              <a:solidFill>
                <a:schemeClr val="tx1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ADF52A2-3712-A9DC-042C-C17C43217F8E}"/>
              </a:ext>
            </a:extLst>
          </p:cNvPr>
          <p:cNvCxnSpPr/>
          <p:nvPr/>
        </p:nvCxnSpPr>
        <p:spPr>
          <a:xfrm flipV="1">
            <a:off x="4929808" y="1881809"/>
            <a:ext cx="1060175" cy="22793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3A6BD1D-C309-8F45-C5CF-8C5FE9B21FCC}"/>
              </a:ext>
            </a:extLst>
          </p:cNvPr>
          <p:cNvCxnSpPr>
            <a:cxnSpLocks/>
          </p:cNvCxnSpPr>
          <p:nvPr/>
        </p:nvCxnSpPr>
        <p:spPr>
          <a:xfrm>
            <a:off x="6442655" y="1881809"/>
            <a:ext cx="530088" cy="337133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2D7DAFB-155A-3E17-E147-24FF4B1110A0}"/>
              </a:ext>
            </a:extLst>
          </p:cNvPr>
          <p:cNvCxnSpPr>
            <a:cxnSpLocks/>
          </p:cNvCxnSpPr>
          <p:nvPr/>
        </p:nvCxnSpPr>
        <p:spPr>
          <a:xfrm>
            <a:off x="7344733" y="2325756"/>
            <a:ext cx="659579" cy="0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1D64EC2-ECF9-D7B7-95DA-01319E66E094}"/>
              </a:ext>
            </a:extLst>
          </p:cNvPr>
          <p:cNvCxnSpPr>
            <a:cxnSpLocks/>
          </p:cNvCxnSpPr>
          <p:nvPr/>
        </p:nvCxnSpPr>
        <p:spPr>
          <a:xfrm>
            <a:off x="8095905" y="2325756"/>
            <a:ext cx="239712" cy="112645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90F911A-1915-C513-B305-EACF075236EA}"/>
              </a:ext>
            </a:extLst>
          </p:cNvPr>
          <p:cNvCxnSpPr>
            <a:cxnSpLocks/>
          </p:cNvCxnSpPr>
          <p:nvPr/>
        </p:nvCxnSpPr>
        <p:spPr>
          <a:xfrm>
            <a:off x="8335030" y="2716695"/>
            <a:ext cx="0" cy="384314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F1910C9-156C-DC6A-E452-ABA636A63365}"/>
              </a:ext>
            </a:extLst>
          </p:cNvPr>
          <p:cNvCxnSpPr>
            <a:cxnSpLocks/>
          </p:cNvCxnSpPr>
          <p:nvPr/>
        </p:nvCxnSpPr>
        <p:spPr>
          <a:xfrm flipV="1">
            <a:off x="8580195" y="2670315"/>
            <a:ext cx="0" cy="430694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4A5A8D5-1F07-300C-F34A-5D1A10AE0603}"/>
              </a:ext>
            </a:extLst>
          </p:cNvPr>
          <p:cNvCxnSpPr>
            <a:cxnSpLocks/>
          </p:cNvCxnSpPr>
          <p:nvPr/>
        </p:nvCxnSpPr>
        <p:spPr>
          <a:xfrm flipV="1">
            <a:off x="8580195" y="2218942"/>
            <a:ext cx="126483" cy="219459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2DD695E3-ECB5-5F50-E212-7F47DE84CEDB}"/>
              </a:ext>
            </a:extLst>
          </p:cNvPr>
          <p:cNvSpPr>
            <a:spLocks noGrp="1"/>
          </p:cNvSpPr>
          <p:nvPr/>
        </p:nvSpPr>
        <p:spPr>
          <a:xfrm>
            <a:off x="468904" y="1142973"/>
            <a:ext cx="4672939" cy="5524351"/>
          </a:xfrm>
          <a:prstGeom prst="rect">
            <a:avLst/>
          </a:prstGeom>
        </p:spPr>
        <p:txBody>
          <a:bodyPr vert="horz" lIns="0" tIns="46800" rIns="0" bIns="45720" rtlCol="0" anchor="t">
            <a:normAutofit/>
          </a:bodyPr>
          <a:lstStyle>
            <a:lvl1pPr marL="288004" indent="-288004" algn="l" defTabSz="72000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SzPct val="90000"/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504000" indent="-216004" algn="l" defTabSz="72000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2pPr>
            <a:lvl3pPr marL="720000" indent="-216004" algn="l" defTabSz="864017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3pPr>
            <a:lvl4pPr marL="936000" indent="-216004" algn="l" defTabSz="864017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4pPr>
            <a:lvl5pPr marL="1152000" indent="-216004" algn="l" defTabSz="864017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1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5pPr>
            <a:lvl6pPr marL="2376046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8054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40062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72070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tx1"/>
              </a:buClr>
              <a:buNone/>
            </a:pPr>
            <a:endParaRPr lang="en-US" sz="2500">
              <a:latin typeface="Calibri"/>
              <a:ea typeface="Roboto Light"/>
            </a:endParaRPr>
          </a:p>
          <a:p>
            <a:pPr marL="287655" indent="-287655">
              <a:buClr>
                <a:schemeClr val="tx1"/>
              </a:buClr>
            </a:pPr>
            <a:endParaRPr lang="en-US" sz="2500">
              <a:latin typeface="Calibri"/>
              <a:ea typeface="Roboto Light"/>
            </a:endParaRPr>
          </a:p>
          <a:p>
            <a:pPr marL="0" indent="0">
              <a:buClr>
                <a:schemeClr val="tx1"/>
              </a:buClr>
              <a:buNone/>
            </a:pPr>
            <a:endParaRPr lang="en-US" sz="2500">
              <a:latin typeface="Calibri"/>
              <a:ea typeface="Roboto Light"/>
            </a:endParaRPr>
          </a:p>
          <a:p>
            <a:pPr marL="287655" indent="-287655">
              <a:buClr>
                <a:schemeClr val="tx1"/>
              </a:buClr>
            </a:pPr>
            <a:r>
              <a:rPr lang="en-US" sz="2500">
                <a:latin typeface="+mj-lt"/>
                <a:ea typeface="Roboto Light"/>
                <a:cs typeface="Roboto Light"/>
              </a:rPr>
              <a:t>Vector instruction </a:t>
            </a:r>
            <a:r>
              <a:rPr lang="en-US" sz="2500" b="1">
                <a:latin typeface="+mj-lt"/>
                <a:ea typeface="Roboto Light"/>
                <a:cs typeface="Roboto Light"/>
              </a:rPr>
              <a:t>dispatch</a:t>
            </a:r>
          </a:p>
          <a:p>
            <a:pPr marL="287655" indent="-287655">
              <a:buClr>
                <a:schemeClr val="tx1"/>
              </a:buClr>
            </a:pPr>
            <a:r>
              <a:rPr lang="en-US" sz="2500" b="1">
                <a:latin typeface="+mj-lt"/>
                <a:ea typeface="Roboto Light"/>
                <a:cs typeface="Roboto Light"/>
              </a:rPr>
              <a:t>Top </a:t>
            </a:r>
            <a:r>
              <a:rPr lang="en-US" sz="2500">
                <a:latin typeface="+mj-lt"/>
                <a:ea typeface="Roboto Light"/>
                <a:cs typeface="Roboto Light"/>
              </a:rPr>
              <a:t>of the </a:t>
            </a:r>
            <a:r>
              <a:rPr lang="en-US" sz="2500" b="1">
                <a:latin typeface="+mj-lt"/>
                <a:ea typeface="Roboto Light"/>
                <a:cs typeface="Roboto Light"/>
              </a:rPr>
              <a:t>scoreboard</a:t>
            </a:r>
          </a:p>
          <a:p>
            <a:pPr marL="287655" indent="-287655">
              <a:buClr>
                <a:schemeClr val="tx1"/>
              </a:buClr>
            </a:pPr>
            <a:r>
              <a:rPr lang="en-US" sz="2500" b="1">
                <a:latin typeface="+mj-lt"/>
                <a:ea typeface="Roboto Light"/>
                <a:cs typeface="Roboto Light"/>
              </a:rPr>
              <a:t>Non speculative!</a:t>
            </a:r>
          </a:p>
          <a:p>
            <a:pPr marL="287655" indent="-287655">
              <a:buClr>
                <a:schemeClr val="tx1"/>
              </a:buClr>
            </a:pPr>
            <a:r>
              <a:rPr lang="en-US" sz="2500" b="1">
                <a:latin typeface="+mj-lt"/>
                <a:ea typeface="Roboto Light"/>
                <a:cs typeface="Roboto Light"/>
              </a:rPr>
              <a:t>Ara answers </a:t>
            </a:r>
            <a:r>
              <a:rPr lang="en-US" sz="2500">
                <a:latin typeface="+mj-lt"/>
                <a:ea typeface="Roboto Light"/>
                <a:cs typeface="Roboto Light"/>
              </a:rPr>
              <a:t>back</a:t>
            </a:r>
          </a:p>
          <a:p>
            <a:pPr marL="287655" indent="-287655">
              <a:buClr>
                <a:schemeClr val="tx1"/>
              </a:buClr>
            </a:pPr>
            <a:endParaRPr lang="en-US" sz="2500" b="1">
              <a:latin typeface="Calibri"/>
              <a:ea typeface="Roboto Light"/>
            </a:endParaRPr>
          </a:p>
          <a:p>
            <a:pPr marL="287655" indent="-287655">
              <a:buClr>
                <a:schemeClr val="tx1"/>
              </a:buClr>
            </a:pPr>
            <a:endParaRPr lang="en-US" sz="2500" b="1">
              <a:latin typeface="Calibri"/>
              <a:ea typeface="Roboto Light"/>
            </a:endParaRPr>
          </a:p>
          <a:p>
            <a:pPr marL="287655" indent="-287655">
              <a:buClr>
                <a:schemeClr val="tx1"/>
              </a:buClr>
            </a:pPr>
            <a:endParaRPr lang="en-US" sz="2500" b="1">
              <a:latin typeface="Calibri"/>
              <a:ea typeface="Roboto Light"/>
            </a:endParaRPr>
          </a:p>
          <a:p>
            <a:pPr marL="287655" indent="-287655">
              <a:buClr>
                <a:schemeClr val="tx1"/>
              </a:buClr>
            </a:pPr>
            <a:endParaRPr lang="en-US"/>
          </a:p>
          <a:p>
            <a:pPr marL="503555" indent="-215900">
              <a:buClr>
                <a:srgbClr val="000000"/>
              </a:buClr>
            </a:pPr>
            <a:endParaRPr lang="en-US" sz="2500"/>
          </a:p>
          <a:p>
            <a:pPr marL="287655" indent="-287655">
              <a:buClr>
                <a:schemeClr val="tx1"/>
              </a:buClr>
            </a:pPr>
            <a:endParaRPr lang="en-US" sz="2540"/>
          </a:p>
          <a:p>
            <a:pPr marL="503555" lvl="1" indent="-215900">
              <a:buClr>
                <a:schemeClr val="tx1"/>
              </a:buClr>
            </a:pPr>
            <a:endParaRPr lang="en-US" sz="2540"/>
          </a:p>
          <a:p>
            <a:pPr marL="503555" lvl="1" indent="-215900">
              <a:buClr>
                <a:schemeClr val="tx1"/>
              </a:buClr>
            </a:pPr>
            <a:endParaRPr lang="en-US" sz="2540"/>
          </a:p>
        </p:txBody>
      </p:sp>
    </p:spTree>
    <p:extLst>
      <p:ext uri="{BB962C8B-B14F-4D97-AF65-F5344CB8AC3E}">
        <p14:creationId xmlns:p14="http://schemas.microsoft.com/office/powerpoint/2010/main" val="33834245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D3279ABF-70CD-AA65-D950-579682BC91FE}"/>
              </a:ext>
            </a:extLst>
          </p:cNvPr>
          <p:cNvSpPr>
            <a:spLocks noGrp="1"/>
          </p:cNvSpPr>
          <p:nvPr/>
        </p:nvSpPr>
        <p:spPr>
          <a:xfrm>
            <a:off x="316504" y="990573"/>
            <a:ext cx="5333710" cy="5524351"/>
          </a:xfrm>
          <a:prstGeom prst="rect">
            <a:avLst/>
          </a:prstGeom>
        </p:spPr>
        <p:txBody>
          <a:bodyPr vert="horz" lIns="0" tIns="46800" rIns="0" bIns="45720" rtlCol="0" anchor="t">
            <a:normAutofit/>
          </a:bodyPr>
          <a:lstStyle>
            <a:lvl1pPr marL="288004" indent="-288004" algn="l" defTabSz="72000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SzPct val="90000"/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504000" indent="-216004" algn="l" defTabSz="72000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2pPr>
            <a:lvl3pPr marL="720000" indent="-216004" algn="l" defTabSz="864017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3pPr>
            <a:lvl4pPr marL="936000" indent="-216004" algn="l" defTabSz="864017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4pPr>
            <a:lvl5pPr marL="1152000" indent="-216004" algn="l" defTabSz="864017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1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5pPr>
            <a:lvl6pPr marL="2376046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8054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40062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72070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7655" indent="0">
              <a:buClr>
                <a:srgbClr val="000000"/>
              </a:buClr>
              <a:buNone/>
            </a:pPr>
            <a:endParaRPr lang="en-US" sz="2500"/>
          </a:p>
          <a:p>
            <a:pPr marL="287655" indent="-287655">
              <a:buClr>
                <a:schemeClr val="tx1"/>
              </a:buClr>
            </a:pPr>
            <a:endParaRPr lang="en-US" sz="2540"/>
          </a:p>
          <a:p>
            <a:pPr marL="503555" lvl="1" indent="-215900">
              <a:buClr>
                <a:schemeClr val="tx1"/>
              </a:buClr>
            </a:pPr>
            <a:endParaRPr lang="en-US" sz="2540"/>
          </a:p>
          <a:p>
            <a:pPr marL="503555" lvl="1" indent="-215900">
              <a:buClr>
                <a:schemeClr val="tx1"/>
              </a:buClr>
            </a:pPr>
            <a:endParaRPr lang="en-US" sz="254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A7E870-4BEC-6B28-9120-FE08C8A94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503" y="180326"/>
            <a:ext cx="10667548" cy="657050"/>
          </a:xfrm>
        </p:spPr>
        <p:txBody>
          <a:bodyPr vert="horz" lIns="0" tIns="0" rIns="0" bIns="0" rtlCol="0" anchor="ctr">
            <a:normAutofit/>
          </a:bodyPr>
          <a:lstStyle/>
          <a:p>
            <a:r>
              <a:rPr lang="en-US" b="0" i="0" kern="1200" spc="-106" baseline="0">
                <a:ln w="15875" cmpd="sng">
                  <a:noFill/>
                  <a:round/>
                </a:ln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Ara System – Vector instructions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61320FB5-118D-28BB-200B-7EB3CA416352}"/>
              </a:ext>
            </a:extLst>
          </p:cNvPr>
          <p:cNvSpPr>
            <a:spLocks noGrp="1"/>
          </p:cNvSpPr>
          <p:nvPr/>
        </p:nvSpPr>
        <p:spPr>
          <a:xfrm>
            <a:off x="316504" y="990573"/>
            <a:ext cx="6857709" cy="5524351"/>
          </a:xfrm>
          <a:prstGeom prst="rect">
            <a:avLst/>
          </a:prstGeom>
        </p:spPr>
        <p:txBody>
          <a:bodyPr vert="horz" lIns="0" tIns="46800" rIns="0" bIns="45720" rtlCol="0" anchor="t">
            <a:normAutofit/>
          </a:bodyPr>
          <a:lstStyle>
            <a:lvl1pPr marL="288004" indent="-288004" algn="l" defTabSz="72000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SzPct val="90000"/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504000" indent="-216004" algn="l" defTabSz="72000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2pPr>
            <a:lvl3pPr marL="720000" indent="-216004" algn="l" defTabSz="864017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3pPr>
            <a:lvl4pPr marL="936000" indent="-216004" algn="l" defTabSz="864017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4pPr>
            <a:lvl5pPr marL="1152000" indent="-216004" algn="l" defTabSz="864017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1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5pPr>
            <a:lvl6pPr marL="2376046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8054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40062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72070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tx1"/>
              </a:buClr>
              <a:buNone/>
            </a:pPr>
            <a:endParaRPr lang="en-US" sz="25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00450D-ECC8-2B43-FA34-FCC8F7896DC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0385676" y="6473766"/>
            <a:ext cx="598375" cy="308395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spcAft>
                <a:spcPts val="600"/>
              </a:spcAft>
            </a:pPr>
            <a:fld id="{6EE1B353-4058-44C7-8B8C-7EA0B6664E22}" type="slidenum">
              <a:rPr lang="LID4096" smtClean="0"/>
              <a:pPr>
                <a:spcAft>
                  <a:spcPts val="600"/>
                </a:spcAft>
              </a:pPr>
              <a:t>29</a:t>
            </a:fld>
            <a:endParaRPr lang="LID4096"/>
          </a:p>
        </p:txBody>
      </p:sp>
      <p:pic>
        <p:nvPicPr>
          <p:cNvPr id="10" name="Picture 10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F1711F9-FDF0-E68F-D0AD-7C62F36768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2364" y="1303898"/>
            <a:ext cx="5567082" cy="428755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18EF7B8-4E1E-4279-62C1-30919CBEFB6F}"/>
              </a:ext>
            </a:extLst>
          </p:cNvPr>
          <p:cNvSpPr/>
          <p:nvPr/>
        </p:nvSpPr>
        <p:spPr>
          <a:xfrm>
            <a:off x="3723859" y="1590261"/>
            <a:ext cx="1205949" cy="628681"/>
          </a:xfrm>
          <a:custGeom>
            <a:avLst/>
            <a:gdLst>
              <a:gd name="connsiteX0" fmla="*/ 0 w 1205949"/>
              <a:gd name="connsiteY0" fmla="*/ 0 h 628681"/>
              <a:gd name="connsiteX1" fmla="*/ 590915 w 1205949"/>
              <a:gd name="connsiteY1" fmla="*/ 0 h 628681"/>
              <a:gd name="connsiteX2" fmla="*/ 1205949 w 1205949"/>
              <a:gd name="connsiteY2" fmla="*/ 0 h 628681"/>
              <a:gd name="connsiteX3" fmla="*/ 1205949 w 1205949"/>
              <a:gd name="connsiteY3" fmla="*/ 628681 h 628681"/>
              <a:gd name="connsiteX4" fmla="*/ 602975 w 1205949"/>
              <a:gd name="connsiteY4" fmla="*/ 628681 h 628681"/>
              <a:gd name="connsiteX5" fmla="*/ 0 w 1205949"/>
              <a:gd name="connsiteY5" fmla="*/ 628681 h 628681"/>
              <a:gd name="connsiteX6" fmla="*/ 0 w 1205949"/>
              <a:gd name="connsiteY6" fmla="*/ 0 h 628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05949" h="628681" extrusionOk="0">
                <a:moveTo>
                  <a:pt x="0" y="0"/>
                </a:moveTo>
                <a:cubicBezTo>
                  <a:pt x="201859" y="15762"/>
                  <a:pt x="470706" y="-14525"/>
                  <a:pt x="590915" y="0"/>
                </a:cubicBezTo>
                <a:cubicBezTo>
                  <a:pt x="711125" y="14525"/>
                  <a:pt x="1046189" y="-1353"/>
                  <a:pt x="1205949" y="0"/>
                </a:cubicBezTo>
                <a:cubicBezTo>
                  <a:pt x="1217230" y="309127"/>
                  <a:pt x="1210314" y="469290"/>
                  <a:pt x="1205949" y="628681"/>
                </a:cubicBezTo>
                <a:cubicBezTo>
                  <a:pt x="920024" y="598671"/>
                  <a:pt x="772849" y="606879"/>
                  <a:pt x="602975" y="628681"/>
                </a:cubicBezTo>
                <a:cubicBezTo>
                  <a:pt x="433101" y="650483"/>
                  <a:pt x="145807" y="620172"/>
                  <a:pt x="0" y="628681"/>
                </a:cubicBezTo>
                <a:cubicBezTo>
                  <a:pt x="-3565" y="325140"/>
                  <a:pt x="28882" y="299220"/>
                  <a:pt x="0" y="0"/>
                </a:cubicBezTo>
                <a:close/>
              </a:path>
            </a:pathLst>
          </a:custGeom>
          <a:noFill/>
          <a:ln>
            <a:solidFill>
              <a:schemeClr val="accent5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>
                <a:solidFill>
                  <a:schemeClr val="tx1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Vector Instruction</a:t>
            </a:r>
            <a:endParaRPr lang="de-CH" b="1" i="0" cap="none" spc="0">
              <a:ln>
                <a:noFill/>
              </a:ln>
              <a:solidFill>
                <a:schemeClr val="tx1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ADF52A2-3712-A9DC-042C-C17C43217F8E}"/>
              </a:ext>
            </a:extLst>
          </p:cNvPr>
          <p:cNvCxnSpPr/>
          <p:nvPr/>
        </p:nvCxnSpPr>
        <p:spPr>
          <a:xfrm flipV="1">
            <a:off x="4929808" y="1881809"/>
            <a:ext cx="1060175" cy="22793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3A6BD1D-C309-8F45-C5CF-8C5FE9B21FCC}"/>
              </a:ext>
            </a:extLst>
          </p:cNvPr>
          <p:cNvCxnSpPr>
            <a:cxnSpLocks/>
          </p:cNvCxnSpPr>
          <p:nvPr/>
        </p:nvCxnSpPr>
        <p:spPr>
          <a:xfrm>
            <a:off x="6442655" y="1881809"/>
            <a:ext cx="530088" cy="337133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2D7DAFB-155A-3E17-E147-24FF4B1110A0}"/>
              </a:ext>
            </a:extLst>
          </p:cNvPr>
          <p:cNvCxnSpPr>
            <a:cxnSpLocks/>
          </p:cNvCxnSpPr>
          <p:nvPr/>
        </p:nvCxnSpPr>
        <p:spPr>
          <a:xfrm>
            <a:off x="7344733" y="2325756"/>
            <a:ext cx="659579" cy="0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1D64EC2-ECF9-D7B7-95DA-01319E66E094}"/>
              </a:ext>
            </a:extLst>
          </p:cNvPr>
          <p:cNvCxnSpPr>
            <a:cxnSpLocks/>
          </p:cNvCxnSpPr>
          <p:nvPr/>
        </p:nvCxnSpPr>
        <p:spPr>
          <a:xfrm>
            <a:off x="8095905" y="2325756"/>
            <a:ext cx="239712" cy="112645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90F911A-1915-C513-B305-EACF075236EA}"/>
              </a:ext>
            </a:extLst>
          </p:cNvPr>
          <p:cNvCxnSpPr>
            <a:cxnSpLocks/>
          </p:cNvCxnSpPr>
          <p:nvPr/>
        </p:nvCxnSpPr>
        <p:spPr>
          <a:xfrm>
            <a:off x="8335030" y="2716695"/>
            <a:ext cx="0" cy="384314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F1910C9-156C-DC6A-E452-ABA636A63365}"/>
              </a:ext>
            </a:extLst>
          </p:cNvPr>
          <p:cNvCxnSpPr>
            <a:cxnSpLocks/>
          </p:cNvCxnSpPr>
          <p:nvPr/>
        </p:nvCxnSpPr>
        <p:spPr>
          <a:xfrm flipV="1">
            <a:off x="8580195" y="2670315"/>
            <a:ext cx="0" cy="430694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4A5A8D5-1F07-300C-F34A-5D1A10AE0603}"/>
              </a:ext>
            </a:extLst>
          </p:cNvPr>
          <p:cNvCxnSpPr>
            <a:cxnSpLocks/>
          </p:cNvCxnSpPr>
          <p:nvPr/>
        </p:nvCxnSpPr>
        <p:spPr>
          <a:xfrm flipV="1">
            <a:off x="8580195" y="2218942"/>
            <a:ext cx="126483" cy="219459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2DD695E3-ECB5-5F50-E212-7F47DE84CEDB}"/>
              </a:ext>
            </a:extLst>
          </p:cNvPr>
          <p:cNvSpPr>
            <a:spLocks noGrp="1"/>
          </p:cNvSpPr>
          <p:nvPr/>
        </p:nvSpPr>
        <p:spPr>
          <a:xfrm>
            <a:off x="468904" y="1142973"/>
            <a:ext cx="4672939" cy="5524351"/>
          </a:xfrm>
          <a:prstGeom prst="rect">
            <a:avLst/>
          </a:prstGeom>
        </p:spPr>
        <p:txBody>
          <a:bodyPr vert="horz" lIns="0" tIns="46800" rIns="0" bIns="45720" rtlCol="0" anchor="t">
            <a:normAutofit/>
          </a:bodyPr>
          <a:lstStyle>
            <a:lvl1pPr marL="288004" indent="-288004" algn="l" defTabSz="72000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SzPct val="90000"/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504000" indent="-216004" algn="l" defTabSz="72000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2pPr>
            <a:lvl3pPr marL="720000" indent="-216004" algn="l" defTabSz="864017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3pPr>
            <a:lvl4pPr marL="936000" indent="-216004" algn="l" defTabSz="864017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4pPr>
            <a:lvl5pPr marL="1152000" indent="-216004" algn="l" defTabSz="864017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1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5pPr>
            <a:lvl6pPr marL="2376046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8054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40062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72070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tx1"/>
              </a:buClr>
              <a:buNone/>
            </a:pPr>
            <a:endParaRPr lang="en-US" sz="2500">
              <a:latin typeface="Calibri"/>
              <a:ea typeface="Roboto Light"/>
            </a:endParaRPr>
          </a:p>
          <a:p>
            <a:pPr marL="287655" indent="-287655">
              <a:buClr>
                <a:schemeClr val="tx1"/>
              </a:buClr>
            </a:pPr>
            <a:endParaRPr lang="en-US" sz="2500">
              <a:latin typeface="Calibri"/>
              <a:ea typeface="Roboto Light"/>
            </a:endParaRPr>
          </a:p>
          <a:p>
            <a:pPr marL="0" indent="0">
              <a:buClr>
                <a:schemeClr val="tx1"/>
              </a:buClr>
              <a:buNone/>
            </a:pPr>
            <a:endParaRPr lang="en-US" sz="2500">
              <a:latin typeface="Calibri"/>
              <a:ea typeface="Roboto Light"/>
            </a:endParaRPr>
          </a:p>
          <a:p>
            <a:pPr marL="287655" indent="-287655">
              <a:buClr>
                <a:schemeClr val="tx1"/>
              </a:buClr>
            </a:pPr>
            <a:r>
              <a:rPr lang="en-US" sz="2500">
                <a:latin typeface="+mj-lt"/>
                <a:ea typeface="Roboto Light"/>
                <a:cs typeface="Roboto Light"/>
              </a:rPr>
              <a:t>Vector instruction </a:t>
            </a:r>
            <a:r>
              <a:rPr lang="en-US" sz="2500" b="1">
                <a:latin typeface="+mj-lt"/>
                <a:ea typeface="Roboto Light"/>
                <a:cs typeface="Roboto Light"/>
              </a:rPr>
              <a:t>dispatch</a:t>
            </a:r>
          </a:p>
          <a:p>
            <a:pPr marL="287655" indent="-287655">
              <a:buClr>
                <a:schemeClr val="tx1"/>
              </a:buClr>
            </a:pPr>
            <a:r>
              <a:rPr lang="en-US" sz="2500" b="1">
                <a:latin typeface="+mj-lt"/>
                <a:ea typeface="Roboto Light"/>
                <a:cs typeface="Roboto Light"/>
              </a:rPr>
              <a:t>Top </a:t>
            </a:r>
            <a:r>
              <a:rPr lang="en-US" sz="2500">
                <a:latin typeface="+mj-lt"/>
                <a:ea typeface="Roboto Light"/>
                <a:cs typeface="Roboto Light"/>
              </a:rPr>
              <a:t>of the </a:t>
            </a:r>
            <a:r>
              <a:rPr lang="en-US" sz="2500" b="1">
                <a:latin typeface="+mj-lt"/>
                <a:ea typeface="Roboto Light"/>
                <a:cs typeface="Roboto Light"/>
              </a:rPr>
              <a:t>scoreboard</a:t>
            </a:r>
          </a:p>
          <a:p>
            <a:pPr marL="287655" indent="-287655">
              <a:buClr>
                <a:schemeClr val="tx1"/>
              </a:buClr>
            </a:pPr>
            <a:r>
              <a:rPr lang="en-US" sz="2500" b="1">
                <a:latin typeface="+mj-lt"/>
                <a:ea typeface="Roboto Light"/>
                <a:cs typeface="Roboto Light"/>
              </a:rPr>
              <a:t>Non speculative!</a:t>
            </a:r>
          </a:p>
          <a:p>
            <a:pPr marL="287655" indent="-287655">
              <a:buClr>
                <a:schemeClr val="tx1"/>
              </a:buClr>
            </a:pPr>
            <a:r>
              <a:rPr lang="en-US" sz="2500" b="1">
                <a:latin typeface="+mj-lt"/>
                <a:ea typeface="Roboto Light"/>
                <a:cs typeface="Roboto Light"/>
              </a:rPr>
              <a:t>Ara answers </a:t>
            </a:r>
            <a:r>
              <a:rPr lang="en-US" sz="2500">
                <a:latin typeface="+mj-lt"/>
                <a:ea typeface="Roboto Light"/>
                <a:cs typeface="Roboto Light"/>
              </a:rPr>
              <a:t>back</a:t>
            </a:r>
          </a:p>
          <a:p>
            <a:pPr marL="287655" indent="-287655">
              <a:buClr>
                <a:schemeClr val="tx1"/>
              </a:buClr>
            </a:pPr>
            <a:r>
              <a:rPr lang="en-US" sz="2500" b="1">
                <a:latin typeface="+mj-lt"/>
                <a:ea typeface="Roboto Light"/>
                <a:cs typeface="Roboto Light"/>
              </a:rPr>
              <a:t>No exceptions</a:t>
            </a:r>
            <a:r>
              <a:rPr lang="en-US" sz="2500">
                <a:latin typeface="+mj-lt"/>
                <a:ea typeface="Roboto Light"/>
                <a:cs typeface="Roboto Light"/>
              </a:rPr>
              <a:t>? CVA6 </a:t>
            </a:r>
            <a:r>
              <a:rPr lang="en-US" sz="2500" b="1">
                <a:latin typeface="+mj-lt"/>
                <a:ea typeface="Roboto Light"/>
                <a:cs typeface="Roboto Light"/>
              </a:rPr>
              <a:t>commit</a:t>
            </a:r>
            <a:r>
              <a:rPr lang="en-US" sz="2500">
                <a:latin typeface="+mj-lt"/>
                <a:ea typeface="Roboto Light"/>
                <a:cs typeface="Roboto Light"/>
              </a:rPr>
              <a:t>s</a:t>
            </a:r>
          </a:p>
          <a:p>
            <a:pPr marL="287655" indent="-287655">
              <a:buClr>
                <a:schemeClr val="tx1"/>
              </a:buClr>
            </a:pPr>
            <a:endParaRPr lang="en-US" sz="2500" b="1">
              <a:latin typeface="Calibri"/>
              <a:ea typeface="Roboto Light"/>
            </a:endParaRPr>
          </a:p>
          <a:p>
            <a:pPr marL="287655" indent="-287655">
              <a:buClr>
                <a:schemeClr val="tx1"/>
              </a:buClr>
            </a:pPr>
            <a:endParaRPr lang="en-US" sz="2500" b="1">
              <a:latin typeface="Calibri"/>
              <a:ea typeface="Roboto Light"/>
            </a:endParaRPr>
          </a:p>
          <a:p>
            <a:pPr marL="287655" indent="-287655">
              <a:buClr>
                <a:schemeClr val="tx1"/>
              </a:buClr>
            </a:pPr>
            <a:endParaRPr lang="en-US" sz="2500" b="1">
              <a:latin typeface="Calibri"/>
              <a:ea typeface="Roboto Light"/>
            </a:endParaRPr>
          </a:p>
          <a:p>
            <a:pPr marL="287655" indent="-287655">
              <a:buClr>
                <a:schemeClr val="tx1"/>
              </a:buClr>
            </a:pPr>
            <a:endParaRPr lang="en-US"/>
          </a:p>
          <a:p>
            <a:pPr marL="503555" indent="-215900">
              <a:buClr>
                <a:srgbClr val="000000"/>
              </a:buClr>
            </a:pPr>
            <a:endParaRPr lang="en-US" sz="2500"/>
          </a:p>
          <a:p>
            <a:pPr marL="287655" indent="-287655">
              <a:buClr>
                <a:schemeClr val="tx1"/>
              </a:buClr>
            </a:pPr>
            <a:endParaRPr lang="en-US" sz="2540"/>
          </a:p>
          <a:p>
            <a:pPr marL="503555" lvl="1" indent="-215900">
              <a:buClr>
                <a:schemeClr val="tx1"/>
              </a:buClr>
            </a:pPr>
            <a:endParaRPr lang="en-US" sz="2540"/>
          </a:p>
          <a:p>
            <a:pPr marL="503555" lvl="1" indent="-215900">
              <a:buClr>
                <a:schemeClr val="tx1"/>
              </a:buClr>
            </a:pPr>
            <a:endParaRPr lang="en-US" sz="2540"/>
          </a:p>
        </p:txBody>
      </p:sp>
    </p:spTree>
    <p:extLst>
      <p:ext uri="{BB962C8B-B14F-4D97-AF65-F5344CB8AC3E}">
        <p14:creationId xmlns:p14="http://schemas.microsoft.com/office/powerpoint/2010/main" val="14102356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F9BC5-5E28-7A56-95CC-2DD1CCF8E3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3800">
                <a:ea typeface="Roboto"/>
                <a:cs typeface="Roboto"/>
              </a:rPr>
              <a:t>Single-Instruction, Multiple-Data (SIMD) processor</a:t>
            </a:r>
            <a:endParaRPr lang="it-IT" sz="380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824A8F-2041-DF58-3B67-3949104280E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33867F2A-E750-44E7-A740-D3E09DF683AD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FC50B423-5331-08F5-3056-C41E1127C63B}"/>
              </a:ext>
            </a:extLst>
          </p:cNvPr>
          <p:cNvSpPr/>
          <p:nvPr/>
        </p:nvSpPr>
        <p:spPr>
          <a:xfrm>
            <a:off x="8872525" y="5207035"/>
            <a:ext cx="967699" cy="967699"/>
          </a:xfrm>
          <a:prstGeom prst="rect">
            <a:avLst/>
          </a:prstGeom>
          <a:solidFill>
            <a:schemeClr val="accent2"/>
          </a:solidFill>
          <a:ln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it-IT" sz="2011" b="1">
                <a:solidFill>
                  <a:schemeClr val="bg2"/>
                </a:solidFill>
                <a:latin typeface="Arial Narrow"/>
              </a:rPr>
              <a:t>I MEM</a:t>
            </a:r>
            <a:endParaRPr lang="it-IT" sz="2011"/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927B3C97-515E-A449-2E07-3CD283698F94}"/>
              </a:ext>
            </a:extLst>
          </p:cNvPr>
          <p:cNvSpPr/>
          <p:nvPr/>
        </p:nvSpPr>
        <p:spPr>
          <a:xfrm>
            <a:off x="8871677" y="4264942"/>
            <a:ext cx="967699" cy="967699"/>
          </a:xfrm>
          <a:prstGeom prst="rect">
            <a:avLst/>
          </a:prstGeom>
          <a:solidFill>
            <a:schemeClr val="accent2"/>
          </a:solidFill>
          <a:ln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it-IT" sz="2011" b="1">
                <a:solidFill>
                  <a:schemeClr val="bg2"/>
                </a:solidFill>
                <a:latin typeface="Arial Narrow"/>
              </a:rPr>
              <a:t>D MEM</a:t>
            </a:r>
            <a:endParaRPr lang="it-IT" sz="2011">
              <a:solidFill>
                <a:schemeClr val="bg2"/>
              </a:solidFill>
            </a:endParaRPr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3ABAC2ED-A182-7D23-C09A-CB991BF60144}"/>
              </a:ext>
            </a:extLst>
          </p:cNvPr>
          <p:cNvSpPr/>
          <p:nvPr/>
        </p:nvSpPr>
        <p:spPr>
          <a:xfrm>
            <a:off x="7163631" y="4264943"/>
            <a:ext cx="967699" cy="1910252"/>
          </a:xfrm>
          <a:prstGeom prst="rect">
            <a:avLst/>
          </a:prstGeom>
          <a:solidFill>
            <a:schemeClr val="accent4"/>
          </a:solidFill>
          <a:ln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it-IT" sz="2011" b="1">
                <a:solidFill>
                  <a:schemeClr val="bg2"/>
                </a:solidFill>
                <a:latin typeface="Arial Narrow"/>
              </a:rPr>
              <a:t>SIMD</a:t>
            </a:r>
            <a:endParaRPr lang="it-IT" sz="2011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04F1F40F-B0FF-4B14-7375-0F30567EC49D}"/>
              </a:ext>
            </a:extLst>
          </p:cNvPr>
          <p:cNvSpPr/>
          <p:nvPr/>
        </p:nvSpPr>
        <p:spPr>
          <a:xfrm>
            <a:off x="7236701" y="4459860"/>
            <a:ext cx="821395" cy="545175"/>
          </a:xfrm>
          <a:prstGeom prst="rect">
            <a:avLst/>
          </a:prstGeom>
          <a:solidFill>
            <a:schemeClr val="accent2"/>
          </a:solidFill>
          <a:ln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it-IT" sz="2011" b="1">
                <a:solidFill>
                  <a:schemeClr val="bg2"/>
                </a:solidFill>
                <a:latin typeface="Arial Narrow"/>
              </a:rPr>
              <a:t>RF</a:t>
            </a:r>
            <a:endParaRPr lang="it-IT" sz="2011"/>
          </a:p>
        </p:txBody>
      </p:sp>
      <p:cxnSp>
        <p:nvCxnSpPr>
          <p:cNvPr id="20" name="Connettore 2 19">
            <a:extLst>
              <a:ext uri="{FF2B5EF4-FFF2-40B4-BE49-F238E27FC236}">
                <a16:creationId xmlns:a16="http://schemas.microsoft.com/office/drawing/2014/main" id="{DDEACCC4-E807-7426-B90D-C3A4C7BA71D2}"/>
              </a:ext>
            </a:extLst>
          </p:cNvPr>
          <p:cNvCxnSpPr/>
          <p:nvPr/>
        </p:nvCxnSpPr>
        <p:spPr>
          <a:xfrm flipH="1">
            <a:off x="8145991" y="5683097"/>
            <a:ext cx="706667" cy="17018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ttangolo 26">
            <a:extLst>
              <a:ext uri="{FF2B5EF4-FFF2-40B4-BE49-F238E27FC236}">
                <a16:creationId xmlns:a16="http://schemas.microsoft.com/office/drawing/2014/main" id="{74DBB230-0312-4F5F-AA46-5B0E113E40F8}"/>
              </a:ext>
            </a:extLst>
          </p:cNvPr>
          <p:cNvSpPr/>
          <p:nvPr/>
        </p:nvSpPr>
        <p:spPr>
          <a:xfrm>
            <a:off x="3322795" y="5208420"/>
            <a:ext cx="967699" cy="967699"/>
          </a:xfrm>
          <a:prstGeom prst="rect">
            <a:avLst/>
          </a:prstGeom>
          <a:solidFill>
            <a:schemeClr val="accent2"/>
          </a:solidFill>
          <a:ln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it-IT" sz="2011" b="1">
                <a:solidFill>
                  <a:schemeClr val="bg2"/>
                </a:solidFill>
                <a:latin typeface="Arial Narrow"/>
              </a:rPr>
              <a:t>I MEM</a:t>
            </a:r>
            <a:endParaRPr lang="it-IT" sz="2011"/>
          </a:p>
        </p:txBody>
      </p:sp>
      <p:sp>
        <p:nvSpPr>
          <p:cNvPr id="28" name="Rettangolo 27">
            <a:extLst>
              <a:ext uri="{FF2B5EF4-FFF2-40B4-BE49-F238E27FC236}">
                <a16:creationId xmlns:a16="http://schemas.microsoft.com/office/drawing/2014/main" id="{258540FA-AE25-3FD3-68AA-163DBAB48D9C}"/>
              </a:ext>
            </a:extLst>
          </p:cNvPr>
          <p:cNvSpPr/>
          <p:nvPr/>
        </p:nvSpPr>
        <p:spPr>
          <a:xfrm>
            <a:off x="3321947" y="4266327"/>
            <a:ext cx="967699" cy="967699"/>
          </a:xfrm>
          <a:prstGeom prst="rect">
            <a:avLst/>
          </a:prstGeom>
          <a:solidFill>
            <a:schemeClr val="accent2"/>
          </a:solidFill>
          <a:ln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it-IT" sz="2011" b="1">
                <a:solidFill>
                  <a:schemeClr val="bg2"/>
                </a:solidFill>
                <a:latin typeface="Arial Narrow"/>
              </a:rPr>
              <a:t>D MEM</a:t>
            </a:r>
            <a:endParaRPr lang="it-IT" sz="2011">
              <a:solidFill>
                <a:schemeClr val="bg2"/>
              </a:solidFill>
            </a:endParaRPr>
          </a:p>
        </p:txBody>
      </p:sp>
      <p:sp>
        <p:nvSpPr>
          <p:cNvPr id="29" name="Rettangolo 28">
            <a:extLst>
              <a:ext uri="{FF2B5EF4-FFF2-40B4-BE49-F238E27FC236}">
                <a16:creationId xmlns:a16="http://schemas.microsoft.com/office/drawing/2014/main" id="{68B8E526-9310-997C-9A18-927F75E324AF}"/>
              </a:ext>
            </a:extLst>
          </p:cNvPr>
          <p:cNvSpPr/>
          <p:nvPr/>
        </p:nvSpPr>
        <p:spPr>
          <a:xfrm>
            <a:off x="1598190" y="4266328"/>
            <a:ext cx="967699" cy="1910252"/>
          </a:xfrm>
          <a:prstGeom prst="rect">
            <a:avLst/>
          </a:prstGeom>
          <a:solidFill>
            <a:schemeClr val="accent4"/>
          </a:solidFill>
          <a:ln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it-IT" sz="2011" b="1">
                <a:solidFill>
                  <a:schemeClr val="bg2"/>
                </a:solidFill>
                <a:latin typeface="Arial Narrow"/>
              </a:rPr>
              <a:t>Scalar</a:t>
            </a:r>
          </a:p>
        </p:txBody>
      </p:sp>
      <p:sp>
        <p:nvSpPr>
          <p:cNvPr id="30" name="Rettangolo 29">
            <a:extLst>
              <a:ext uri="{FF2B5EF4-FFF2-40B4-BE49-F238E27FC236}">
                <a16:creationId xmlns:a16="http://schemas.microsoft.com/office/drawing/2014/main" id="{0757D9C4-BA24-8B83-D32C-DC19F77ABD18}"/>
              </a:ext>
            </a:extLst>
          </p:cNvPr>
          <p:cNvSpPr/>
          <p:nvPr/>
        </p:nvSpPr>
        <p:spPr>
          <a:xfrm>
            <a:off x="2077438" y="4461244"/>
            <a:ext cx="414995" cy="545175"/>
          </a:xfrm>
          <a:prstGeom prst="rect">
            <a:avLst/>
          </a:prstGeom>
          <a:solidFill>
            <a:schemeClr val="accent2"/>
          </a:solidFill>
          <a:ln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it-IT" sz="2011" b="1">
                <a:solidFill>
                  <a:schemeClr val="bg2"/>
                </a:solidFill>
                <a:latin typeface="Arial Narrow"/>
              </a:rPr>
              <a:t>RF</a:t>
            </a:r>
            <a:endParaRPr lang="it-IT" sz="2011"/>
          </a:p>
        </p:txBody>
      </p:sp>
      <p:sp>
        <p:nvSpPr>
          <p:cNvPr id="34" name="Freccia bidirezionale orizzontale 33">
            <a:extLst>
              <a:ext uri="{FF2B5EF4-FFF2-40B4-BE49-F238E27FC236}">
                <a16:creationId xmlns:a16="http://schemas.microsoft.com/office/drawing/2014/main" id="{8D5BB46E-1908-9B8E-E99B-0DAB909401AF}"/>
              </a:ext>
            </a:extLst>
          </p:cNvPr>
          <p:cNvSpPr/>
          <p:nvPr/>
        </p:nvSpPr>
        <p:spPr>
          <a:xfrm>
            <a:off x="8129740" y="4656775"/>
            <a:ext cx="742463" cy="212240"/>
          </a:xfrm>
          <a:prstGeom prst="leftRight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2011" b="1">
              <a:solidFill>
                <a:schemeClr val="bg2"/>
              </a:solidFill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35" name="Freccia bidirezionale orizzontale 34">
            <a:extLst>
              <a:ext uri="{FF2B5EF4-FFF2-40B4-BE49-F238E27FC236}">
                <a16:creationId xmlns:a16="http://schemas.microsoft.com/office/drawing/2014/main" id="{E71E5D72-FA2C-1172-09DF-672F5731A67E}"/>
              </a:ext>
            </a:extLst>
          </p:cNvPr>
          <p:cNvSpPr/>
          <p:nvPr/>
        </p:nvSpPr>
        <p:spPr>
          <a:xfrm>
            <a:off x="2580294" y="4585031"/>
            <a:ext cx="726208" cy="342246"/>
          </a:xfrm>
          <a:prstGeom prst="leftRight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2011" b="1">
              <a:solidFill>
                <a:schemeClr val="bg2"/>
              </a:solidFill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36" name="Freccia bidirezionale orizzontale 35">
            <a:extLst>
              <a:ext uri="{FF2B5EF4-FFF2-40B4-BE49-F238E27FC236}">
                <a16:creationId xmlns:a16="http://schemas.microsoft.com/office/drawing/2014/main" id="{ECA7D359-2353-34DC-89DB-62FAA0282F4F}"/>
              </a:ext>
            </a:extLst>
          </p:cNvPr>
          <p:cNvSpPr/>
          <p:nvPr/>
        </p:nvSpPr>
        <p:spPr>
          <a:xfrm>
            <a:off x="2579771" y="5527124"/>
            <a:ext cx="726208" cy="342246"/>
          </a:xfrm>
          <a:prstGeom prst="leftRight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2011" b="1">
              <a:solidFill>
                <a:schemeClr val="bg2"/>
              </a:solidFill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46" name="Content Placeholder 2">
            <a:extLst>
              <a:ext uri="{FF2B5EF4-FFF2-40B4-BE49-F238E27FC236}">
                <a16:creationId xmlns:a16="http://schemas.microsoft.com/office/drawing/2014/main" id="{9B520F2C-0EDC-7946-581B-3B7495B2EC9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54815" y="1008057"/>
            <a:ext cx="4827991" cy="3111285"/>
          </a:xfrm>
        </p:spPr>
        <p:txBody>
          <a:bodyPr vert="horz" lIns="0" tIns="49528" rIns="0" bIns="48385" rtlCol="0" anchor="t">
            <a:noAutofit/>
          </a:bodyPr>
          <a:lstStyle/>
          <a:p>
            <a:pPr marL="0" indent="0">
              <a:buNone/>
            </a:pPr>
            <a:r>
              <a:rPr lang="en-US" b="1">
                <a:latin typeface="Calibri Light"/>
                <a:ea typeface="Calibri Light" panose="020F0302020204030204" pitchFamily="34" charset="0"/>
                <a:cs typeface="Calibri Light"/>
              </a:rPr>
              <a:t>SCALAR CORE</a:t>
            </a:r>
          </a:p>
          <a:p>
            <a:pPr marL="304425" indent="-304425"/>
            <a:r>
              <a:rPr lang="en-US">
                <a:latin typeface="Calibri Light"/>
                <a:ea typeface="Calibri Light" panose="020F0302020204030204" pitchFamily="34" charset="0"/>
                <a:cs typeface="Calibri Light"/>
              </a:rPr>
              <a:t>One instruction – One Operation</a:t>
            </a:r>
            <a:endParaRPr lang="it-IT">
              <a:latin typeface="Calibri Light"/>
            </a:endParaRPr>
          </a:p>
          <a:p>
            <a:pPr marL="532912" lvl="1" indent="-228487"/>
            <a:r>
              <a:rPr lang="en-US" sz="1905" b="1">
                <a:latin typeface="Roboto Light"/>
                <a:ea typeface="Roboto Light"/>
                <a:cs typeface="Calibri Light"/>
              </a:rPr>
              <a:t>BW</a:t>
            </a:r>
            <a:r>
              <a:rPr lang="en-US" sz="1905" b="1">
                <a:ea typeface="Roboto Light"/>
                <a:cs typeface="Calibri Light"/>
              </a:rPr>
              <a:t> and Power on the I-MEM</a:t>
            </a:r>
            <a:endParaRPr lang="it-IT" sz="1905" b="1"/>
          </a:p>
          <a:p>
            <a:pPr marL="304425" indent="-304425"/>
            <a:r>
              <a:rPr lang="en-US">
                <a:ea typeface="Roboto Light"/>
                <a:cs typeface="Calibri Light"/>
              </a:rPr>
              <a:t>RF size is usually fixed</a:t>
            </a:r>
          </a:p>
          <a:p>
            <a:pPr marL="532912" lvl="1" indent="-228487"/>
            <a:r>
              <a:rPr lang="en-US" sz="1905">
                <a:ea typeface="Roboto Light"/>
                <a:cs typeface="Calibri Light"/>
              </a:rPr>
              <a:t>One data element per entry</a:t>
            </a:r>
          </a:p>
          <a:p>
            <a:pPr marL="532912" lvl="1" indent="-228487"/>
            <a:r>
              <a:rPr lang="en-US" sz="1905">
                <a:ea typeface="Roboto Light"/>
                <a:cs typeface="Calibri Light"/>
              </a:rPr>
              <a:t>Too small for highly-intensive WL</a:t>
            </a:r>
            <a:endParaRPr lang="en-US" sz="1905"/>
          </a:p>
          <a:p>
            <a:pPr marL="761399" lvl="2" indent="-228487"/>
            <a:r>
              <a:rPr lang="en-US" sz="1693" b="1">
                <a:ea typeface="+mn-lt"/>
                <a:cs typeface="+mn-lt"/>
              </a:rPr>
              <a:t>BW and Power on the D-MEM</a:t>
            </a:r>
          </a:p>
        </p:txBody>
      </p:sp>
      <p:sp>
        <p:nvSpPr>
          <p:cNvPr id="48" name="Content Placeholder 2">
            <a:extLst>
              <a:ext uri="{FF2B5EF4-FFF2-40B4-BE49-F238E27FC236}">
                <a16:creationId xmlns:a16="http://schemas.microsoft.com/office/drawing/2014/main" id="{8F313ED7-5184-3FC2-D3BB-11A1E59CEB28}"/>
              </a:ext>
            </a:extLst>
          </p:cNvPr>
          <p:cNvSpPr txBox="1">
            <a:spLocks/>
          </p:cNvSpPr>
          <p:nvPr/>
        </p:nvSpPr>
        <p:spPr>
          <a:xfrm>
            <a:off x="6510388" y="1032651"/>
            <a:ext cx="5627866" cy="3439387"/>
          </a:xfrm>
          <a:prstGeom prst="rect">
            <a:avLst/>
          </a:prstGeom>
        </p:spPr>
        <p:txBody>
          <a:bodyPr vert="horz" lIns="0" tIns="49528" rIns="0" bIns="48385" rtlCol="0" anchor="t">
            <a:noAutofit/>
          </a:bodyPr>
          <a:lstStyle>
            <a:lvl1pPr marL="288004" indent="-288004" algn="l" defTabSz="72000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SzPct val="90000"/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504000" indent="-216004" algn="l" defTabSz="72000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2pPr>
            <a:lvl3pPr marL="720000" indent="-216004" algn="l" defTabSz="864017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3pPr>
            <a:lvl4pPr marL="936000" indent="-216004" algn="l" defTabSz="864017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4pPr>
            <a:lvl5pPr marL="1152000" indent="-216004" algn="l" defTabSz="864017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1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5pPr>
            <a:lvl6pPr marL="2376046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8054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40062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72070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540" b="1">
                <a:latin typeface="Calibri Light"/>
                <a:ea typeface="Roboto Light"/>
                <a:cs typeface="Calibri Light"/>
              </a:rPr>
              <a:t>SIMD CORE</a:t>
            </a:r>
          </a:p>
          <a:p>
            <a:pPr marL="304425" indent="-304425"/>
            <a:r>
              <a:rPr lang="en-US" sz="2540">
                <a:latin typeface="Calibri Light"/>
                <a:ea typeface="Roboto Light"/>
                <a:cs typeface="Calibri Light"/>
              </a:rPr>
              <a:t>One instruction – Multiple operations</a:t>
            </a:r>
            <a:endParaRPr lang="en-US" sz="2540">
              <a:cs typeface="Calibri Light"/>
            </a:endParaRPr>
          </a:p>
          <a:p>
            <a:pPr marL="532912" lvl="1" indent="-228487"/>
            <a:r>
              <a:rPr lang="en-US" sz="1905" b="1">
                <a:ea typeface="Roboto Light"/>
                <a:cs typeface="Calibri Light"/>
              </a:rPr>
              <a:t>Lower BW and Power on the I-MEM</a:t>
            </a:r>
          </a:p>
          <a:p>
            <a:pPr marL="304425" indent="-304425"/>
            <a:r>
              <a:rPr lang="en-US" sz="2540">
                <a:ea typeface="Roboto Light"/>
                <a:cs typeface="Calibri Light"/>
              </a:rPr>
              <a:t>RF size is larger</a:t>
            </a:r>
          </a:p>
          <a:p>
            <a:pPr marL="532912" lvl="1" indent="-228487"/>
            <a:r>
              <a:rPr lang="en-US" sz="1905">
                <a:ea typeface="Roboto Light"/>
                <a:cs typeface="Calibri Light"/>
              </a:rPr>
              <a:t>Multiple data elements per entry</a:t>
            </a:r>
          </a:p>
          <a:p>
            <a:pPr marL="532912" lvl="1" indent="-228487"/>
            <a:r>
              <a:rPr lang="en-US" sz="1905">
                <a:ea typeface="Roboto Light"/>
                <a:cs typeface="Calibri Light"/>
              </a:rPr>
              <a:t>Better buffering, exploit locality</a:t>
            </a:r>
            <a:endParaRPr lang="en-US" sz="1905"/>
          </a:p>
          <a:p>
            <a:pPr marL="761399" lvl="2" indent="-228487"/>
            <a:r>
              <a:rPr lang="en-US" sz="1693" b="1">
                <a:ea typeface="+mn-lt"/>
                <a:cs typeface="+mn-lt"/>
              </a:rPr>
              <a:t>Lower BW and Power on the D-MEM</a:t>
            </a:r>
          </a:p>
        </p:txBody>
      </p:sp>
      <p:sp>
        <p:nvSpPr>
          <p:cNvPr id="49" name="Rettangolo con angoli arrotondati 48">
            <a:extLst>
              <a:ext uri="{FF2B5EF4-FFF2-40B4-BE49-F238E27FC236}">
                <a16:creationId xmlns:a16="http://schemas.microsoft.com/office/drawing/2014/main" id="{6A76F5E5-481A-B97F-E2CD-12FE887AFD90}"/>
              </a:ext>
            </a:extLst>
          </p:cNvPr>
          <p:cNvSpPr/>
          <p:nvPr/>
        </p:nvSpPr>
        <p:spPr>
          <a:xfrm>
            <a:off x="2658546" y="5906870"/>
            <a:ext cx="520660" cy="268910"/>
          </a:xfrm>
          <a:prstGeom prst="roundRect">
            <a:avLst/>
          </a:prstGeom>
          <a:solidFill>
            <a:schemeClr val="bg1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it-IT" sz="1164" b="1">
                <a:solidFill>
                  <a:schemeClr val="tx1"/>
                </a:solidFill>
                <a:latin typeface="Arial Narrow"/>
              </a:rPr>
              <a:t>ADD</a:t>
            </a:r>
            <a:endParaRPr lang="it-IT" sz="1164">
              <a:solidFill>
                <a:schemeClr val="tx1"/>
              </a:solidFill>
              <a:cs typeface="Calibri Light"/>
            </a:endParaRPr>
          </a:p>
        </p:txBody>
      </p:sp>
      <p:sp>
        <p:nvSpPr>
          <p:cNvPr id="50" name="Rettangolo con angoli arrotondati 49">
            <a:extLst>
              <a:ext uri="{FF2B5EF4-FFF2-40B4-BE49-F238E27FC236}">
                <a16:creationId xmlns:a16="http://schemas.microsoft.com/office/drawing/2014/main" id="{BBDD05B6-C205-3D00-176A-D69228E31376}"/>
              </a:ext>
            </a:extLst>
          </p:cNvPr>
          <p:cNvSpPr/>
          <p:nvPr/>
        </p:nvSpPr>
        <p:spPr>
          <a:xfrm>
            <a:off x="1837221" y="5565768"/>
            <a:ext cx="496276" cy="268910"/>
          </a:xfrm>
          <a:prstGeom prst="roundRect">
            <a:avLst/>
          </a:prstGeom>
          <a:solidFill>
            <a:schemeClr val="bg1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it-IT" sz="1164" b="1">
                <a:solidFill>
                  <a:schemeClr val="tx1"/>
                </a:solidFill>
                <a:latin typeface="Arial Narrow"/>
              </a:rPr>
              <a:t>1 ADD</a:t>
            </a:r>
            <a:endParaRPr lang="it-IT" sz="1164">
              <a:solidFill>
                <a:schemeClr val="tx1"/>
              </a:solidFill>
              <a:cs typeface="Calibri Light"/>
            </a:endParaRPr>
          </a:p>
        </p:txBody>
      </p:sp>
      <p:sp>
        <p:nvSpPr>
          <p:cNvPr id="51" name="Rettangolo con angoli arrotondati 50">
            <a:extLst>
              <a:ext uri="{FF2B5EF4-FFF2-40B4-BE49-F238E27FC236}">
                <a16:creationId xmlns:a16="http://schemas.microsoft.com/office/drawing/2014/main" id="{FA9C994B-7498-C559-E9AE-BE1103C9D16C}"/>
              </a:ext>
            </a:extLst>
          </p:cNvPr>
          <p:cNvSpPr/>
          <p:nvPr/>
        </p:nvSpPr>
        <p:spPr>
          <a:xfrm>
            <a:off x="8238018" y="5824269"/>
            <a:ext cx="520660" cy="268910"/>
          </a:xfrm>
          <a:prstGeom prst="roundRect">
            <a:avLst/>
          </a:prstGeom>
          <a:solidFill>
            <a:schemeClr val="bg1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it-IT" sz="1164" b="1">
                <a:solidFill>
                  <a:schemeClr val="tx1"/>
                </a:solidFill>
                <a:latin typeface="Arial Narrow"/>
              </a:rPr>
              <a:t>ADD</a:t>
            </a:r>
            <a:endParaRPr lang="it-IT" sz="1164">
              <a:solidFill>
                <a:schemeClr val="tx1"/>
              </a:solidFill>
              <a:cs typeface="Calibri Light"/>
            </a:endParaRPr>
          </a:p>
        </p:txBody>
      </p:sp>
      <p:sp>
        <p:nvSpPr>
          <p:cNvPr id="52" name="Rettangolo con angoli arrotondati 51">
            <a:extLst>
              <a:ext uri="{FF2B5EF4-FFF2-40B4-BE49-F238E27FC236}">
                <a16:creationId xmlns:a16="http://schemas.microsoft.com/office/drawing/2014/main" id="{84118037-C7A0-2D76-67DE-D97FA8E6F12C}"/>
              </a:ext>
            </a:extLst>
          </p:cNvPr>
          <p:cNvSpPr/>
          <p:nvPr/>
        </p:nvSpPr>
        <p:spPr>
          <a:xfrm>
            <a:off x="7400750" y="5556261"/>
            <a:ext cx="496276" cy="268910"/>
          </a:xfrm>
          <a:prstGeom prst="roundRect">
            <a:avLst/>
          </a:prstGeom>
          <a:solidFill>
            <a:schemeClr val="bg1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it-IT" sz="1164" b="1">
                <a:solidFill>
                  <a:schemeClr val="tx1"/>
                </a:solidFill>
                <a:latin typeface="Arial Narrow"/>
              </a:rPr>
              <a:t>N ADD</a:t>
            </a:r>
            <a:endParaRPr lang="it-IT" sz="1164">
              <a:solidFill>
                <a:schemeClr val="tx1"/>
              </a:solidFill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1246569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30" grpId="0" animBg="1"/>
      <p:bldP spid="34" grpId="0" animBg="1"/>
      <p:bldP spid="35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D3279ABF-70CD-AA65-D950-579682BC91FE}"/>
              </a:ext>
            </a:extLst>
          </p:cNvPr>
          <p:cNvSpPr>
            <a:spLocks noGrp="1"/>
          </p:cNvSpPr>
          <p:nvPr/>
        </p:nvSpPr>
        <p:spPr>
          <a:xfrm>
            <a:off x="316504" y="990573"/>
            <a:ext cx="5333710" cy="5524351"/>
          </a:xfrm>
          <a:prstGeom prst="rect">
            <a:avLst/>
          </a:prstGeom>
        </p:spPr>
        <p:txBody>
          <a:bodyPr vert="horz" lIns="0" tIns="46800" rIns="0" bIns="45720" rtlCol="0" anchor="t">
            <a:normAutofit/>
          </a:bodyPr>
          <a:lstStyle>
            <a:lvl1pPr marL="288004" indent="-288004" algn="l" defTabSz="72000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SzPct val="90000"/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504000" indent="-216004" algn="l" defTabSz="72000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2pPr>
            <a:lvl3pPr marL="720000" indent="-216004" algn="l" defTabSz="864017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3pPr>
            <a:lvl4pPr marL="936000" indent="-216004" algn="l" defTabSz="864017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4pPr>
            <a:lvl5pPr marL="1152000" indent="-216004" algn="l" defTabSz="864017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1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5pPr>
            <a:lvl6pPr marL="2376046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8054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40062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72070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03555" indent="-215900">
              <a:buClr>
                <a:srgbClr val="000000"/>
              </a:buClr>
            </a:pPr>
            <a:endParaRPr lang="en-US" sz="2500"/>
          </a:p>
          <a:p>
            <a:pPr marL="287655" indent="-287655">
              <a:buClr>
                <a:schemeClr val="tx1"/>
              </a:buClr>
            </a:pPr>
            <a:endParaRPr lang="en-US" sz="2540"/>
          </a:p>
          <a:p>
            <a:pPr marL="503555" lvl="1" indent="-215900">
              <a:buClr>
                <a:schemeClr val="tx1"/>
              </a:buClr>
            </a:pPr>
            <a:endParaRPr lang="en-US" sz="2540"/>
          </a:p>
          <a:p>
            <a:pPr marL="503555" lvl="1" indent="-215900">
              <a:buClr>
                <a:schemeClr val="tx1"/>
              </a:buClr>
            </a:pPr>
            <a:endParaRPr lang="en-US" sz="254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A7E870-4BEC-6B28-9120-FE08C8A94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503" y="180326"/>
            <a:ext cx="10667548" cy="657050"/>
          </a:xfrm>
        </p:spPr>
        <p:txBody>
          <a:bodyPr vert="horz" lIns="0" tIns="0" rIns="0" bIns="0" rtlCol="0" anchor="ctr">
            <a:normAutofit/>
          </a:bodyPr>
          <a:lstStyle/>
          <a:p>
            <a:r>
              <a:rPr lang="en-US" b="0" i="0" kern="1200" spc="-106" baseline="0">
                <a:ln w="15875" cmpd="sng">
                  <a:noFill/>
                  <a:round/>
                </a:ln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Ara System – Vector instructions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61320FB5-118D-28BB-200B-7EB3CA416352}"/>
              </a:ext>
            </a:extLst>
          </p:cNvPr>
          <p:cNvSpPr>
            <a:spLocks noGrp="1"/>
          </p:cNvSpPr>
          <p:nvPr/>
        </p:nvSpPr>
        <p:spPr>
          <a:xfrm>
            <a:off x="316504" y="990573"/>
            <a:ext cx="6857709" cy="5524351"/>
          </a:xfrm>
          <a:prstGeom prst="rect">
            <a:avLst/>
          </a:prstGeom>
        </p:spPr>
        <p:txBody>
          <a:bodyPr vert="horz" lIns="0" tIns="46800" rIns="0" bIns="45720" rtlCol="0" anchor="t">
            <a:normAutofit/>
          </a:bodyPr>
          <a:lstStyle>
            <a:lvl1pPr marL="288004" indent="-288004" algn="l" defTabSz="72000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SzPct val="90000"/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504000" indent="-216004" algn="l" defTabSz="72000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2pPr>
            <a:lvl3pPr marL="720000" indent="-216004" algn="l" defTabSz="864017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3pPr>
            <a:lvl4pPr marL="936000" indent="-216004" algn="l" defTabSz="864017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4pPr>
            <a:lvl5pPr marL="1152000" indent="-216004" algn="l" defTabSz="864017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1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5pPr>
            <a:lvl6pPr marL="2376046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8054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40062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72070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tx1"/>
              </a:buClr>
              <a:buNone/>
            </a:pPr>
            <a:endParaRPr lang="en-US" sz="25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00450D-ECC8-2B43-FA34-FCC8F7896DC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0385676" y="6473766"/>
            <a:ext cx="598375" cy="308395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spcAft>
                <a:spcPts val="600"/>
              </a:spcAft>
            </a:pPr>
            <a:fld id="{6EE1B353-4058-44C7-8B8C-7EA0B6664E22}" type="slidenum">
              <a:rPr lang="LID4096" smtClean="0"/>
              <a:pPr>
                <a:spcAft>
                  <a:spcPts val="600"/>
                </a:spcAft>
              </a:pPr>
              <a:t>30</a:t>
            </a:fld>
            <a:endParaRPr lang="LID4096"/>
          </a:p>
        </p:txBody>
      </p:sp>
      <p:pic>
        <p:nvPicPr>
          <p:cNvPr id="10" name="Picture 10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F1711F9-FDF0-E68F-D0AD-7C62F36768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2364" y="1303898"/>
            <a:ext cx="5567082" cy="428755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18EF7B8-4E1E-4279-62C1-30919CBEFB6F}"/>
              </a:ext>
            </a:extLst>
          </p:cNvPr>
          <p:cNvSpPr/>
          <p:nvPr/>
        </p:nvSpPr>
        <p:spPr>
          <a:xfrm>
            <a:off x="6571238" y="5429296"/>
            <a:ext cx="1205949" cy="628681"/>
          </a:xfrm>
          <a:custGeom>
            <a:avLst/>
            <a:gdLst>
              <a:gd name="connsiteX0" fmla="*/ 0 w 1205949"/>
              <a:gd name="connsiteY0" fmla="*/ 0 h 628681"/>
              <a:gd name="connsiteX1" fmla="*/ 590915 w 1205949"/>
              <a:gd name="connsiteY1" fmla="*/ 0 h 628681"/>
              <a:gd name="connsiteX2" fmla="*/ 1205949 w 1205949"/>
              <a:gd name="connsiteY2" fmla="*/ 0 h 628681"/>
              <a:gd name="connsiteX3" fmla="*/ 1205949 w 1205949"/>
              <a:gd name="connsiteY3" fmla="*/ 628681 h 628681"/>
              <a:gd name="connsiteX4" fmla="*/ 602975 w 1205949"/>
              <a:gd name="connsiteY4" fmla="*/ 628681 h 628681"/>
              <a:gd name="connsiteX5" fmla="*/ 0 w 1205949"/>
              <a:gd name="connsiteY5" fmla="*/ 628681 h 628681"/>
              <a:gd name="connsiteX6" fmla="*/ 0 w 1205949"/>
              <a:gd name="connsiteY6" fmla="*/ 0 h 628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05949" h="628681" extrusionOk="0">
                <a:moveTo>
                  <a:pt x="0" y="0"/>
                </a:moveTo>
                <a:cubicBezTo>
                  <a:pt x="201859" y="15762"/>
                  <a:pt x="470706" y="-14525"/>
                  <a:pt x="590915" y="0"/>
                </a:cubicBezTo>
                <a:cubicBezTo>
                  <a:pt x="711125" y="14525"/>
                  <a:pt x="1046189" y="-1353"/>
                  <a:pt x="1205949" y="0"/>
                </a:cubicBezTo>
                <a:cubicBezTo>
                  <a:pt x="1217230" y="309127"/>
                  <a:pt x="1210314" y="469290"/>
                  <a:pt x="1205949" y="628681"/>
                </a:cubicBezTo>
                <a:cubicBezTo>
                  <a:pt x="920024" y="598671"/>
                  <a:pt x="772849" y="606879"/>
                  <a:pt x="602975" y="628681"/>
                </a:cubicBezTo>
                <a:cubicBezTo>
                  <a:pt x="433101" y="650483"/>
                  <a:pt x="145807" y="620172"/>
                  <a:pt x="0" y="628681"/>
                </a:cubicBezTo>
                <a:cubicBezTo>
                  <a:pt x="-3565" y="325140"/>
                  <a:pt x="28882" y="299220"/>
                  <a:pt x="0" y="0"/>
                </a:cubicBezTo>
                <a:close/>
              </a:path>
            </a:pathLst>
          </a:custGeom>
          <a:noFill/>
          <a:ln>
            <a:solidFill>
              <a:schemeClr val="accent5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>
                <a:solidFill>
                  <a:schemeClr val="tx1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Vector Instruction</a:t>
            </a:r>
            <a:endParaRPr lang="de-CH" b="1" i="0" cap="none" spc="0">
              <a:ln>
                <a:noFill/>
              </a:ln>
              <a:solidFill>
                <a:schemeClr val="tx1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D3D0893-21B2-3CF2-B883-7FFD0E066CD1}"/>
              </a:ext>
            </a:extLst>
          </p:cNvPr>
          <p:cNvCxnSpPr>
            <a:cxnSpLocks/>
          </p:cNvCxnSpPr>
          <p:nvPr/>
        </p:nvCxnSpPr>
        <p:spPr>
          <a:xfrm flipH="1">
            <a:off x="7512810" y="3635861"/>
            <a:ext cx="209686" cy="220292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78708BF-D23E-65F1-D81D-02CCFD8CE012}"/>
              </a:ext>
            </a:extLst>
          </p:cNvPr>
          <p:cNvCxnSpPr>
            <a:cxnSpLocks/>
          </p:cNvCxnSpPr>
          <p:nvPr/>
        </p:nvCxnSpPr>
        <p:spPr>
          <a:xfrm>
            <a:off x="7512810" y="3856153"/>
            <a:ext cx="0" cy="609830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2BF16FC-4039-C58B-17A4-F0F19974F24C}"/>
              </a:ext>
            </a:extLst>
          </p:cNvPr>
          <p:cNvCxnSpPr>
            <a:cxnSpLocks/>
          </p:cNvCxnSpPr>
          <p:nvPr/>
        </p:nvCxnSpPr>
        <p:spPr>
          <a:xfrm flipH="1">
            <a:off x="7023652" y="4465983"/>
            <a:ext cx="489158" cy="291547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7905A1E-D4BE-2B56-7441-51B81C5B2A54}"/>
              </a:ext>
            </a:extLst>
          </p:cNvPr>
          <p:cNvCxnSpPr>
            <a:cxnSpLocks/>
          </p:cNvCxnSpPr>
          <p:nvPr/>
        </p:nvCxnSpPr>
        <p:spPr>
          <a:xfrm flipH="1">
            <a:off x="7394713" y="4465983"/>
            <a:ext cx="118097" cy="291547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F0B08CD-29CF-A930-6690-946AE8126F34}"/>
              </a:ext>
            </a:extLst>
          </p:cNvPr>
          <p:cNvCxnSpPr>
            <a:cxnSpLocks/>
          </p:cNvCxnSpPr>
          <p:nvPr/>
        </p:nvCxnSpPr>
        <p:spPr>
          <a:xfrm>
            <a:off x="7512810" y="4470562"/>
            <a:ext cx="264377" cy="308746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8E74C71-007F-672E-9D67-931C29A85574}"/>
              </a:ext>
            </a:extLst>
          </p:cNvPr>
          <p:cNvCxnSpPr>
            <a:cxnSpLocks/>
          </p:cNvCxnSpPr>
          <p:nvPr/>
        </p:nvCxnSpPr>
        <p:spPr>
          <a:xfrm>
            <a:off x="7502830" y="4469782"/>
            <a:ext cx="938805" cy="287748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Content Placeholder 3">
            <a:extLst>
              <a:ext uri="{FF2B5EF4-FFF2-40B4-BE49-F238E27FC236}">
                <a16:creationId xmlns:a16="http://schemas.microsoft.com/office/drawing/2014/main" id="{32845E82-4327-1386-A5EA-8E77DD7BCF8C}"/>
              </a:ext>
            </a:extLst>
          </p:cNvPr>
          <p:cNvSpPr>
            <a:spLocks noGrp="1"/>
          </p:cNvSpPr>
          <p:nvPr/>
        </p:nvSpPr>
        <p:spPr>
          <a:xfrm>
            <a:off x="468904" y="1142973"/>
            <a:ext cx="4672939" cy="5524351"/>
          </a:xfrm>
          <a:prstGeom prst="rect">
            <a:avLst/>
          </a:prstGeom>
        </p:spPr>
        <p:txBody>
          <a:bodyPr vert="horz" lIns="0" tIns="46800" rIns="0" bIns="45720" rtlCol="0" anchor="t">
            <a:normAutofit/>
          </a:bodyPr>
          <a:lstStyle>
            <a:lvl1pPr marL="288004" indent="-288004" algn="l" defTabSz="72000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SzPct val="90000"/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504000" indent="-216004" algn="l" defTabSz="72000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2pPr>
            <a:lvl3pPr marL="720000" indent="-216004" algn="l" defTabSz="864017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3pPr>
            <a:lvl4pPr marL="936000" indent="-216004" algn="l" defTabSz="864017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4pPr>
            <a:lvl5pPr marL="1152000" indent="-216004" algn="l" defTabSz="864017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1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5pPr>
            <a:lvl6pPr marL="2376046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8054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40062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72070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tx1"/>
              </a:buClr>
              <a:buNone/>
            </a:pPr>
            <a:endParaRPr lang="en-US" sz="2500" b="1">
              <a:latin typeface="Calibri"/>
              <a:ea typeface="Roboto Light"/>
            </a:endParaRPr>
          </a:p>
          <a:p>
            <a:pPr marL="287655" indent="-287655">
              <a:buClr>
                <a:schemeClr val="tx1"/>
              </a:buClr>
            </a:pPr>
            <a:endParaRPr lang="en-US" sz="2500" b="1">
              <a:latin typeface="Calibri"/>
              <a:ea typeface="Roboto Light"/>
            </a:endParaRPr>
          </a:p>
          <a:p>
            <a:pPr marL="0" indent="0">
              <a:buClr>
                <a:schemeClr val="tx1"/>
              </a:buClr>
              <a:buNone/>
            </a:pPr>
            <a:endParaRPr lang="en-US" sz="2500" b="1">
              <a:latin typeface="Calibri"/>
              <a:ea typeface="Roboto Light"/>
            </a:endParaRPr>
          </a:p>
          <a:p>
            <a:pPr marL="287655" indent="-287655">
              <a:buClr>
                <a:schemeClr val="tx1"/>
              </a:buClr>
            </a:pPr>
            <a:r>
              <a:rPr lang="en-US" sz="2500">
                <a:latin typeface="+mj-lt"/>
                <a:ea typeface="Roboto Light"/>
                <a:cs typeface="Roboto Light"/>
              </a:rPr>
              <a:t>Vector instruction </a:t>
            </a:r>
            <a:r>
              <a:rPr lang="en-US" sz="2500" b="1">
                <a:latin typeface="+mj-lt"/>
                <a:ea typeface="Roboto Light"/>
                <a:cs typeface="Roboto Light"/>
              </a:rPr>
              <a:t>dispatch</a:t>
            </a:r>
          </a:p>
          <a:p>
            <a:pPr marL="287655" indent="-287655">
              <a:buClr>
                <a:schemeClr val="tx1"/>
              </a:buClr>
            </a:pPr>
            <a:r>
              <a:rPr lang="en-US" sz="2500" b="1">
                <a:latin typeface="+mj-lt"/>
                <a:ea typeface="Roboto Light"/>
                <a:cs typeface="Roboto Light"/>
              </a:rPr>
              <a:t>Top </a:t>
            </a:r>
            <a:r>
              <a:rPr lang="en-US" sz="2500">
                <a:latin typeface="+mj-lt"/>
                <a:ea typeface="Roboto Light"/>
                <a:cs typeface="Roboto Light"/>
              </a:rPr>
              <a:t>of the </a:t>
            </a:r>
            <a:r>
              <a:rPr lang="en-US" sz="2500" b="1">
                <a:latin typeface="+mj-lt"/>
                <a:ea typeface="Roboto Light"/>
                <a:cs typeface="Roboto Light"/>
              </a:rPr>
              <a:t>scoreboard</a:t>
            </a:r>
          </a:p>
          <a:p>
            <a:pPr marL="287655" indent="-287655">
              <a:buClr>
                <a:schemeClr val="tx1"/>
              </a:buClr>
            </a:pPr>
            <a:r>
              <a:rPr lang="en-US" sz="2500" b="1">
                <a:latin typeface="+mj-lt"/>
                <a:ea typeface="Roboto Light"/>
                <a:cs typeface="Roboto Light"/>
              </a:rPr>
              <a:t>Non speculative!</a:t>
            </a:r>
          </a:p>
          <a:p>
            <a:pPr marL="287655" indent="-287655">
              <a:buClr>
                <a:schemeClr val="tx1"/>
              </a:buClr>
            </a:pPr>
            <a:r>
              <a:rPr lang="en-US" sz="2500" b="1">
                <a:latin typeface="+mj-lt"/>
                <a:ea typeface="Roboto Light"/>
                <a:cs typeface="Roboto Light"/>
              </a:rPr>
              <a:t>Ara answers </a:t>
            </a:r>
            <a:r>
              <a:rPr lang="en-US" sz="2500">
                <a:latin typeface="+mj-lt"/>
                <a:ea typeface="Roboto Light"/>
                <a:cs typeface="Roboto Light"/>
              </a:rPr>
              <a:t>back</a:t>
            </a:r>
          </a:p>
          <a:p>
            <a:pPr marL="287655" indent="-287655">
              <a:buClr>
                <a:schemeClr val="tx1"/>
              </a:buClr>
            </a:pPr>
            <a:r>
              <a:rPr lang="en-US" sz="2500" b="1">
                <a:latin typeface="+mj-lt"/>
                <a:ea typeface="Roboto Light"/>
                <a:cs typeface="Roboto Light"/>
              </a:rPr>
              <a:t>No exceptions</a:t>
            </a:r>
            <a:r>
              <a:rPr lang="en-US" sz="2500">
                <a:latin typeface="+mj-lt"/>
                <a:ea typeface="Roboto Light"/>
                <a:cs typeface="Roboto Light"/>
              </a:rPr>
              <a:t>? CVA6 </a:t>
            </a:r>
            <a:r>
              <a:rPr lang="en-US" sz="2500" b="1">
                <a:latin typeface="+mj-lt"/>
                <a:ea typeface="Roboto Light"/>
                <a:cs typeface="Roboto Light"/>
              </a:rPr>
              <a:t>commit</a:t>
            </a:r>
            <a:r>
              <a:rPr lang="en-US" sz="2500">
                <a:latin typeface="+mj-lt"/>
                <a:ea typeface="Roboto Light"/>
                <a:cs typeface="Roboto Light"/>
              </a:rPr>
              <a:t>s</a:t>
            </a:r>
          </a:p>
          <a:p>
            <a:pPr marL="287655" indent="-287655">
              <a:buClr>
                <a:schemeClr val="tx1"/>
              </a:buClr>
            </a:pPr>
            <a:r>
              <a:rPr lang="en-US" sz="2500" b="1">
                <a:latin typeface="+mj-lt"/>
                <a:ea typeface="Roboto Light"/>
                <a:cs typeface="Roboto Light"/>
              </a:rPr>
              <a:t>Ara executes </a:t>
            </a:r>
            <a:r>
              <a:rPr lang="en-US" sz="2500">
                <a:latin typeface="+mj-lt"/>
                <a:ea typeface="Roboto Light"/>
                <a:cs typeface="Roboto Light"/>
              </a:rPr>
              <a:t>the </a:t>
            </a:r>
            <a:r>
              <a:rPr lang="en-US" sz="2500" b="1">
                <a:latin typeface="+mj-lt"/>
                <a:ea typeface="Roboto Light"/>
                <a:cs typeface="Roboto Light"/>
              </a:rPr>
              <a:t>instruction</a:t>
            </a:r>
          </a:p>
          <a:p>
            <a:pPr marL="287655" indent="-287655">
              <a:buClr>
                <a:schemeClr val="tx1"/>
              </a:buClr>
            </a:pPr>
            <a:endParaRPr lang="en-US" sz="2500" b="1">
              <a:latin typeface="Calibri"/>
              <a:ea typeface="Roboto Light"/>
            </a:endParaRPr>
          </a:p>
          <a:p>
            <a:pPr marL="287655" indent="-287655">
              <a:buClr>
                <a:schemeClr val="tx1"/>
              </a:buClr>
            </a:pPr>
            <a:endParaRPr lang="en-US" sz="2500" b="1">
              <a:latin typeface="Calibri"/>
              <a:ea typeface="Roboto Light"/>
            </a:endParaRPr>
          </a:p>
          <a:p>
            <a:pPr marL="287655" indent="-287655">
              <a:buClr>
                <a:schemeClr val="tx1"/>
              </a:buClr>
            </a:pPr>
            <a:endParaRPr lang="en-US" sz="2500" b="1">
              <a:latin typeface="Calibri"/>
              <a:ea typeface="Roboto Light"/>
            </a:endParaRPr>
          </a:p>
          <a:p>
            <a:pPr marL="287655" indent="-287655">
              <a:buClr>
                <a:schemeClr val="tx1"/>
              </a:buClr>
            </a:pPr>
            <a:endParaRPr lang="en-US"/>
          </a:p>
          <a:p>
            <a:pPr marL="503555" indent="-215900">
              <a:buClr>
                <a:srgbClr val="000000"/>
              </a:buClr>
            </a:pPr>
            <a:endParaRPr lang="en-US" sz="2500"/>
          </a:p>
          <a:p>
            <a:pPr marL="287655" indent="-287655">
              <a:buClr>
                <a:schemeClr val="tx1"/>
              </a:buClr>
            </a:pPr>
            <a:endParaRPr lang="en-US" sz="2540"/>
          </a:p>
          <a:p>
            <a:pPr marL="503555" lvl="1" indent="-215900">
              <a:buClr>
                <a:schemeClr val="tx1"/>
              </a:buClr>
            </a:pPr>
            <a:endParaRPr lang="en-US" sz="2540"/>
          </a:p>
          <a:p>
            <a:pPr marL="503555" lvl="1" indent="-215900">
              <a:buClr>
                <a:schemeClr val="tx1"/>
              </a:buClr>
            </a:pPr>
            <a:endParaRPr lang="en-US" sz="254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4702DE63-3BB2-1E98-8BEF-949D1ABD11E3}"/>
              </a:ext>
            </a:extLst>
          </p:cNvPr>
          <p:cNvSpPr/>
          <p:nvPr/>
        </p:nvSpPr>
        <p:spPr>
          <a:xfrm>
            <a:off x="3723859" y="1603513"/>
            <a:ext cx="1205949" cy="628681"/>
          </a:xfrm>
          <a:custGeom>
            <a:avLst/>
            <a:gdLst>
              <a:gd name="connsiteX0" fmla="*/ 0 w 1205949"/>
              <a:gd name="connsiteY0" fmla="*/ 0 h 628681"/>
              <a:gd name="connsiteX1" fmla="*/ 590915 w 1205949"/>
              <a:gd name="connsiteY1" fmla="*/ 0 h 628681"/>
              <a:gd name="connsiteX2" fmla="*/ 1205949 w 1205949"/>
              <a:gd name="connsiteY2" fmla="*/ 0 h 628681"/>
              <a:gd name="connsiteX3" fmla="*/ 1205949 w 1205949"/>
              <a:gd name="connsiteY3" fmla="*/ 628681 h 628681"/>
              <a:gd name="connsiteX4" fmla="*/ 602975 w 1205949"/>
              <a:gd name="connsiteY4" fmla="*/ 628681 h 628681"/>
              <a:gd name="connsiteX5" fmla="*/ 0 w 1205949"/>
              <a:gd name="connsiteY5" fmla="*/ 628681 h 628681"/>
              <a:gd name="connsiteX6" fmla="*/ 0 w 1205949"/>
              <a:gd name="connsiteY6" fmla="*/ 0 h 628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05949" h="628681" extrusionOk="0">
                <a:moveTo>
                  <a:pt x="0" y="0"/>
                </a:moveTo>
                <a:cubicBezTo>
                  <a:pt x="201859" y="15762"/>
                  <a:pt x="470706" y="-14525"/>
                  <a:pt x="590915" y="0"/>
                </a:cubicBezTo>
                <a:cubicBezTo>
                  <a:pt x="711125" y="14525"/>
                  <a:pt x="1046189" y="-1353"/>
                  <a:pt x="1205949" y="0"/>
                </a:cubicBezTo>
                <a:cubicBezTo>
                  <a:pt x="1217230" y="309127"/>
                  <a:pt x="1210314" y="469290"/>
                  <a:pt x="1205949" y="628681"/>
                </a:cubicBezTo>
                <a:cubicBezTo>
                  <a:pt x="920024" y="598671"/>
                  <a:pt x="772849" y="606879"/>
                  <a:pt x="602975" y="628681"/>
                </a:cubicBezTo>
                <a:cubicBezTo>
                  <a:pt x="433101" y="650483"/>
                  <a:pt x="145807" y="620172"/>
                  <a:pt x="0" y="628681"/>
                </a:cubicBezTo>
                <a:cubicBezTo>
                  <a:pt x="-3565" y="325140"/>
                  <a:pt x="28882" y="299220"/>
                  <a:pt x="0" y="0"/>
                </a:cubicBezTo>
                <a:close/>
              </a:path>
            </a:pathLst>
          </a:custGeom>
          <a:noFill/>
          <a:ln>
            <a:solidFill>
              <a:schemeClr val="accent4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>
                <a:solidFill>
                  <a:schemeClr val="tx1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Scalar Instruction</a:t>
            </a:r>
            <a:endParaRPr lang="de-CH" b="1" i="0" cap="none" spc="0">
              <a:ln>
                <a:noFill/>
              </a:ln>
              <a:solidFill>
                <a:schemeClr val="tx1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F9F4F810-03CF-D5C1-6CC6-FA8DF7A77CDD}"/>
              </a:ext>
            </a:extLst>
          </p:cNvPr>
          <p:cNvCxnSpPr>
            <a:cxnSpLocks/>
            <a:stCxn id="37" idx="3"/>
          </p:cNvCxnSpPr>
          <p:nvPr/>
        </p:nvCxnSpPr>
        <p:spPr>
          <a:xfrm>
            <a:off x="4929808" y="1917854"/>
            <a:ext cx="1166192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A27B89E0-84EC-7597-C5D5-DEDD38EB6DA8}"/>
              </a:ext>
            </a:extLst>
          </p:cNvPr>
          <p:cNvCxnSpPr>
            <a:cxnSpLocks/>
          </p:cNvCxnSpPr>
          <p:nvPr/>
        </p:nvCxnSpPr>
        <p:spPr>
          <a:xfrm>
            <a:off x="6440556" y="1917854"/>
            <a:ext cx="2372140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48338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D3279ABF-70CD-AA65-D950-579682BC91FE}"/>
              </a:ext>
            </a:extLst>
          </p:cNvPr>
          <p:cNvSpPr>
            <a:spLocks noGrp="1"/>
          </p:cNvSpPr>
          <p:nvPr/>
        </p:nvSpPr>
        <p:spPr>
          <a:xfrm>
            <a:off x="316504" y="990573"/>
            <a:ext cx="5333710" cy="5524351"/>
          </a:xfrm>
          <a:prstGeom prst="rect">
            <a:avLst/>
          </a:prstGeom>
        </p:spPr>
        <p:txBody>
          <a:bodyPr vert="horz" lIns="0" tIns="46800" rIns="0" bIns="45720" rtlCol="0" anchor="t">
            <a:normAutofit/>
          </a:bodyPr>
          <a:lstStyle>
            <a:lvl1pPr marL="288004" indent="-288004" algn="l" defTabSz="72000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SzPct val="90000"/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504000" indent="-216004" algn="l" defTabSz="72000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2pPr>
            <a:lvl3pPr marL="720000" indent="-216004" algn="l" defTabSz="864017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3pPr>
            <a:lvl4pPr marL="936000" indent="-216004" algn="l" defTabSz="864017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4pPr>
            <a:lvl5pPr marL="1152000" indent="-216004" algn="l" defTabSz="864017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1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5pPr>
            <a:lvl6pPr marL="2376046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8054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40062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72070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30555" indent="-342900">
              <a:buClr>
                <a:srgbClr val="000000"/>
              </a:buClr>
            </a:pPr>
            <a:r>
              <a:rPr lang="en-US" sz="2500">
                <a:latin typeface="+mj-lt"/>
              </a:rPr>
              <a:t>Dispatcher (decode + CSRs)</a:t>
            </a:r>
          </a:p>
          <a:p>
            <a:pPr marL="630555" indent="-342900">
              <a:buClr>
                <a:srgbClr val="000000"/>
              </a:buClr>
            </a:pPr>
            <a:r>
              <a:rPr lang="en-US" sz="2500">
                <a:latin typeface="+mj-lt"/>
              </a:rPr>
              <a:t>Sequencer (issue + hazards)</a:t>
            </a:r>
          </a:p>
          <a:p>
            <a:pPr marL="630555" indent="-342900">
              <a:buClr>
                <a:srgbClr val="000000"/>
              </a:buClr>
            </a:pPr>
            <a:r>
              <a:rPr lang="en-US" sz="2500">
                <a:latin typeface="+mj-lt"/>
              </a:rPr>
              <a:t>Private VLSU (</a:t>
            </a:r>
            <a:r>
              <a:rPr lang="en-US" sz="2500" err="1">
                <a:latin typeface="+mj-lt"/>
              </a:rPr>
              <a:t>vload</a:t>
            </a:r>
            <a:r>
              <a:rPr lang="en-US" sz="2500">
                <a:latin typeface="+mj-lt"/>
              </a:rPr>
              <a:t> + </a:t>
            </a:r>
            <a:r>
              <a:rPr lang="en-US" sz="2500" err="1">
                <a:latin typeface="+mj-lt"/>
              </a:rPr>
              <a:t>vstore</a:t>
            </a:r>
            <a:r>
              <a:rPr lang="en-US" sz="2500">
                <a:latin typeface="+mj-lt"/>
              </a:rPr>
              <a:t>)</a:t>
            </a:r>
          </a:p>
          <a:p>
            <a:pPr marL="630555" indent="-342900">
              <a:buClr>
                <a:srgbClr val="000000"/>
              </a:buClr>
            </a:pPr>
            <a:r>
              <a:rPr lang="en-US" sz="2500">
                <a:latin typeface="+mj-lt"/>
              </a:rPr>
              <a:t>Slide Unit (permutations)</a:t>
            </a:r>
          </a:p>
          <a:p>
            <a:pPr marL="630555" indent="-342900">
              <a:buClr>
                <a:srgbClr val="000000"/>
              </a:buClr>
            </a:pPr>
            <a:r>
              <a:rPr lang="en-US" sz="2500">
                <a:latin typeface="+mj-lt"/>
              </a:rPr>
              <a:t>Mask Unit (predication)</a:t>
            </a:r>
          </a:p>
          <a:p>
            <a:pPr marL="287655" indent="-287655">
              <a:buClr>
                <a:schemeClr val="tx1"/>
              </a:buClr>
            </a:pPr>
            <a:endParaRPr lang="en-US" sz="2540"/>
          </a:p>
          <a:p>
            <a:pPr marL="503555" lvl="1" indent="-215900">
              <a:buClr>
                <a:schemeClr val="tx1"/>
              </a:buClr>
            </a:pPr>
            <a:endParaRPr lang="en-US" sz="2540"/>
          </a:p>
          <a:p>
            <a:pPr marL="503555" lvl="1" indent="-215900">
              <a:buClr>
                <a:schemeClr val="tx1"/>
              </a:buClr>
            </a:pPr>
            <a:endParaRPr lang="en-US" sz="254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A7E870-4BEC-6B28-9120-FE08C8A94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503" y="180326"/>
            <a:ext cx="10667548" cy="657050"/>
          </a:xfrm>
        </p:spPr>
        <p:txBody>
          <a:bodyPr vert="horz" lIns="0" tIns="0" rIns="0" bIns="0" rtlCol="0" anchor="ctr">
            <a:normAutofit/>
          </a:bodyPr>
          <a:lstStyle/>
          <a:p>
            <a:r>
              <a:rPr lang="en-US" sz="3800" b="0" i="0" kern="1200" spc="-106" baseline="0">
                <a:ln w="15875" cmpd="sng">
                  <a:noFill/>
                  <a:round/>
                </a:ln>
                <a:latin typeface="+mj-lt"/>
                <a:ea typeface="Roboto"/>
                <a:cs typeface="Roboto"/>
              </a:rPr>
              <a:t>Ara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61320FB5-118D-28BB-200B-7EB3CA416352}"/>
              </a:ext>
            </a:extLst>
          </p:cNvPr>
          <p:cNvSpPr>
            <a:spLocks noGrp="1"/>
          </p:cNvSpPr>
          <p:nvPr/>
        </p:nvSpPr>
        <p:spPr>
          <a:xfrm>
            <a:off x="316504" y="990573"/>
            <a:ext cx="6857709" cy="5524351"/>
          </a:xfrm>
          <a:prstGeom prst="rect">
            <a:avLst/>
          </a:prstGeom>
        </p:spPr>
        <p:txBody>
          <a:bodyPr vert="horz" lIns="0" tIns="46800" rIns="0" bIns="45720" rtlCol="0" anchor="t">
            <a:normAutofit/>
          </a:bodyPr>
          <a:lstStyle>
            <a:lvl1pPr marL="288004" indent="-288004" algn="l" defTabSz="72000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SzPct val="90000"/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504000" indent="-216004" algn="l" defTabSz="72000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2pPr>
            <a:lvl3pPr marL="720000" indent="-216004" algn="l" defTabSz="864017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3pPr>
            <a:lvl4pPr marL="936000" indent="-216004" algn="l" defTabSz="864017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4pPr>
            <a:lvl5pPr marL="1152000" indent="-216004" algn="l" defTabSz="864017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1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5pPr>
            <a:lvl6pPr marL="2376046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8054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40062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72070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tx1"/>
              </a:buClr>
              <a:buNone/>
            </a:pPr>
            <a:endParaRPr lang="en-US" sz="25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00450D-ECC8-2B43-FA34-FCC8F7896DC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0385676" y="6473766"/>
            <a:ext cx="598375" cy="308395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spcAft>
                <a:spcPts val="600"/>
              </a:spcAft>
            </a:pPr>
            <a:fld id="{6EE1B353-4058-44C7-8B8C-7EA0B6664E22}" type="slidenum">
              <a:rPr lang="LID4096" smtClean="0"/>
              <a:pPr>
                <a:spcAft>
                  <a:spcPts val="600"/>
                </a:spcAft>
              </a:pPr>
              <a:t>31</a:t>
            </a:fld>
            <a:endParaRPr lang="LID4096"/>
          </a:p>
        </p:txBody>
      </p:sp>
      <p:pic>
        <p:nvPicPr>
          <p:cNvPr id="10" name="Picture 10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F1711F9-FDF0-E68F-D0AD-7C62F36768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558" t="40115" r="37643" b="5863"/>
          <a:stretch/>
        </p:blipFill>
        <p:spPr>
          <a:xfrm>
            <a:off x="6096000" y="1027016"/>
            <a:ext cx="4337740" cy="4651200"/>
          </a:xfrm>
          <a:prstGeom prst="rect">
            <a:avLst/>
          </a:prstGeom>
        </p:spPr>
      </p:pic>
      <p:sp>
        <p:nvSpPr>
          <p:cNvPr id="5" name="Rettangolo 4">
            <a:extLst>
              <a:ext uri="{FF2B5EF4-FFF2-40B4-BE49-F238E27FC236}">
                <a16:creationId xmlns:a16="http://schemas.microsoft.com/office/drawing/2014/main" id="{475715DD-D69D-4982-90D8-369C345ADCC7}"/>
              </a:ext>
            </a:extLst>
          </p:cNvPr>
          <p:cNvSpPr/>
          <p:nvPr/>
        </p:nvSpPr>
        <p:spPr>
          <a:xfrm>
            <a:off x="8237220" y="1363980"/>
            <a:ext cx="1844040" cy="731520"/>
          </a:xfrm>
          <a:prstGeom prst="rect">
            <a:avLst/>
          </a:prstGeom>
          <a:noFill/>
          <a:ln w="28575">
            <a:solidFill>
              <a:schemeClr val="accent5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b="1" i="0" cap="none" spc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8" name="Rettangolo 4">
            <a:extLst>
              <a:ext uri="{FF2B5EF4-FFF2-40B4-BE49-F238E27FC236}">
                <a16:creationId xmlns:a16="http://schemas.microsoft.com/office/drawing/2014/main" id="{E33E4A0C-4CE4-FE2E-3E32-F3A1E3A5C789}"/>
              </a:ext>
            </a:extLst>
          </p:cNvPr>
          <p:cNvSpPr/>
          <p:nvPr/>
        </p:nvSpPr>
        <p:spPr>
          <a:xfrm>
            <a:off x="8237220" y="2066704"/>
            <a:ext cx="1844040" cy="447896"/>
          </a:xfrm>
          <a:prstGeom prst="rect">
            <a:avLst/>
          </a:prstGeom>
          <a:noFill/>
          <a:ln w="28575">
            <a:solidFill>
              <a:schemeClr val="accent5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b="1" i="0" cap="none" spc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9" name="Rettangolo 4">
            <a:extLst>
              <a:ext uri="{FF2B5EF4-FFF2-40B4-BE49-F238E27FC236}">
                <a16:creationId xmlns:a16="http://schemas.microsoft.com/office/drawing/2014/main" id="{A1E513B0-0E19-C850-FF6C-7E905785C15E}"/>
              </a:ext>
            </a:extLst>
          </p:cNvPr>
          <p:cNvSpPr/>
          <p:nvPr/>
        </p:nvSpPr>
        <p:spPr>
          <a:xfrm>
            <a:off x="6252193" y="1606616"/>
            <a:ext cx="1437911" cy="2197288"/>
          </a:xfrm>
          <a:prstGeom prst="rect">
            <a:avLst/>
          </a:prstGeom>
          <a:noFill/>
          <a:ln w="28575">
            <a:solidFill>
              <a:schemeClr val="accent5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b="1" i="0" cap="none" spc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1" name="Rettangolo 4">
            <a:extLst>
              <a:ext uri="{FF2B5EF4-FFF2-40B4-BE49-F238E27FC236}">
                <a16:creationId xmlns:a16="http://schemas.microsoft.com/office/drawing/2014/main" id="{DD11C530-5E34-4E4D-703B-045A053A23DB}"/>
              </a:ext>
            </a:extLst>
          </p:cNvPr>
          <p:cNvSpPr/>
          <p:nvPr/>
        </p:nvSpPr>
        <p:spPr>
          <a:xfrm>
            <a:off x="8085767" y="2997764"/>
            <a:ext cx="1039946" cy="806140"/>
          </a:xfrm>
          <a:prstGeom prst="rect">
            <a:avLst/>
          </a:prstGeom>
          <a:noFill/>
          <a:ln w="28575">
            <a:solidFill>
              <a:schemeClr val="accent5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b="1" i="0" cap="none" spc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2" name="Rettangolo 4">
            <a:extLst>
              <a:ext uri="{FF2B5EF4-FFF2-40B4-BE49-F238E27FC236}">
                <a16:creationId xmlns:a16="http://schemas.microsoft.com/office/drawing/2014/main" id="{19B5951A-FF9C-74AF-A0E0-B7383DD9399F}"/>
              </a:ext>
            </a:extLst>
          </p:cNvPr>
          <p:cNvSpPr/>
          <p:nvPr/>
        </p:nvSpPr>
        <p:spPr>
          <a:xfrm>
            <a:off x="9253729" y="2997764"/>
            <a:ext cx="969264" cy="806140"/>
          </a:xfrm>
          <a:prstGeom prst="rect">
            <a:avLst/>
          </a:prstGeom>
          <a:noFill/>
          <a:ln w="28575">
            <a:solidFill>
              <a:schemeClr val="accent5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b="1" i="0" cap="none" spc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0317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8" grpId="1" animBg="1"/>
      <p:bldP spid="9" grpId="0" animBg="1"/>
      <p:bldP spid="9" grpId="1" animBg="1"/>
      <p:bldP spid="11" grpId="0" animBg="1"/>
      <p:bldP spid="11" grpId="1" animBg="1"/>
      <p:bldP spid="12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D3279ABF-70CD-AA65-D950-579682BC91FE}"/>
              </a:ext>
            </a:extLst>
          </p:cNvPr>
          <p:cNvSpPr>
            <a:spLocks noGrp="1"/>
          </p:cNvSpPr>
          <p:nvPr/>
        </p:nvSpPr>
        <p:spPr>
          <a:xfrm>
            <a:off x="316504" y="990573"/>
            <a:ext cx="5333710" cy="5524351"/>
          </a:xfrm>
          <a:prstGeom prst="rect">
            <a:avLst/>
          </a:prstGeom>
        </p:spPr>
        <p:txBody>
          <a:bodyPr vert="horz" lIns="0" tIns="46800" rIns="0" bIns="45720" rtlCol="0" anchor="t">
            <a:normAutofit/>
          </a:bodyPr>
          <a:lstStyle>
            <a:lvl1pPr marL="288004" indent="-288004" algn="l" defTabSz="72000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SzPct val="90000"/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504000" indent="-216004" algn="l" defTabSz="72000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2pPr>
            <a:lvl3pPr marL="720000" indent="-216004" algn="l" defTabSz="864017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3pPr>
            <a:lvl4pPr marL="936000" indent="-216004" algn="l" defTabSz="864017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4pPr>
            <a:lvl5pPr marL="1152000" indent="-216004" algn="l" defTabSz="864017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1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5pPr>
            <a:lvl6pPr marL="2376046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8054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40062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72070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30555" indent="-342900">
              <a:buClr>
                <a:srgbClr val="000000"/>
              </a:buClr>
            </a:pPr>
            <a:r>
              <a:rPr lang="en-US" sz="2500">
                <a:latin typeface="+mj-lt"/>
              </a:rPr>
              <a:t>Dispatcher (decode + CSRs)</a:t>
            </a:r>
          </a:p>
          <a:p>
            <a:pPr marL="630555" indent="-342900">
              <a:buClr>
                <a:srgbClr val="000000"/>
              </a:buClr>
            </a:pPr>
            <a:r>
              <a:rPr lang="en-US" sz="2500">
                <a:latin typeface="+mj-lt"/>
              </a:rPr>
              <a:t>Sequencer (issue + hazards)</a:t>
            </a:r>
          </a:p>
          <a:p>
            <a:pPr marL="630555" indent="-342900">
              <a:buClr>
                <a:srgbClr val="000000"/>
              </a:buClr>
            </a:pPr>
            <a:r>
              <a:rPr lang="en-US" sz="2500">
                <a:latin typeface="+mj-lt"/>
              </a:rPr>
              <a:t>Private VLSU (</a:t>
            </a:r>
            <a:r>
              <a:rPr lang="en-US" sz="2500" err="1">
                <a:latin typeface="+mj-lt"/>
              </a:rPr>
              <a:t>vload</a:t>
            </a:r>
            <a:r>
              <a:rPr lang="en-US" sz="2500">
                <a:latin typeface="+mj-lt"/>
              </a:rPr>
              <a:t> + </a:t>
            </a:r>
            <a:r>
              <a:rPr lang="en-US" sz="2500" err="1">
                <a:latin typeface="+mj-lt"/>
              </a:rPr>
              <a:t>vstore</a:t>
            </a:r>
            <a:r>
              <a:rPr lang="en-US" sz="2500">
                <a:latin typeface="+mj-lt"/>
              </a:rPr>
              <a:t>)</a:t>
            </a:r>
          </a:p>
          <a:p>
            <a:pPr marL="630555" indent="-342900">
              <a:buClr>
                <a:srgbClr val="000000"/>
              </a:buClr>
            </a:pPr>
            <a:r>
              <a:rPr lang="en-US" sz="2500">
                <a:latin typeface="+mj-lt"/>
              </a:rPr>
              <a:t>Slide Unit (permutations)</a:t>
            </a:r>
          </a:p>
          <a:p>
            <a:pPr marL="630555" indent="-342900">
              <a:buClr>
                <a:srgbClr val="000000"/>
              </a:buClr>
            </a:pPr>
            <a:r>
              <a:rPr lang="en-US" sz="2500">
                <a:latin typeface="+mj-lt"/>
              </a:rPr>
              <a:t>Mask Unit (predication)</a:t>
            </a:r>
          </a:p>
          <a:p>
            <a:pPr marL="630555" indent="-342900">
              <a:buClr>
                <a:srgbClr val="000000"/>
              </a:buClr>
            </a:pPr>
            <a:r>
              <a:rPr lang="en-US" sz="2500" b="1">
                <a:ea typeface="Roboto Light"/>
                <a:cs typeface="Roboto Light"/>
              </a:rPr>
              <a:t>Lanes (computation + VRF)</a:t>
            </a:r>
          </a:p>
          <a:p>
            <a:pPr marL="630555" indent="-342900">
              <a:buClr>
                <a:srgbClr val="000000"/>
              </a:buClr>
            </a:pPr>
            <a:endParaRPr lang="en-US" sz="2500">
              <a:latin typeface="+mj-lt"/>
            </a:endParaRPr>
          </a:p>
          <a:p>
            <a:pPr marL="287655" indent="-287655">
              <a:buClr>
                <a:schemeClr val="tx1"/>
              </a:buClr>
            </a:pPr>
            <a:endParaRPr lang="en-US" sz="2540"/>
          </a:p>
          <a:p>
            <a:pPr marL="503555" lvl="1" indent="-215900">
              <a:buClr>
                <a:schemeClr val="tx1"/>
              </a:buClr>
            </a:pPr>
            <a:endParaRPr lang="en-US" sz="2540"/>
          </a:p>
          <a:p>
            <a:pPr marL="503555" lvl="1" indent="-215900">
              <a:buClr>
                <a:schemeClr val="tx1"/>
              </a:buClr>
            </a:pPr>
            <a:endParaRPr lang="en-US" sz="254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A7E870-4BEC-6B28-9120-FE08C8A94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503" y="180326"/>
            <a:ext cx="10667548" cy="657050"/>
          </a:xfrm>
        </p:spPr>
        <p:txBody>
          <a:bodyPr vert="horz" lIns="0" tIns="0" rIns="0" bIns="0" rtlCol="0" anchor="ctr">
            <a:normAutofit/>
          </a:bodyPr>
          <a:lstStyle/>
          <a:p>
            <a:r>
              <a:rPr lang="en-US" sz="3800" b="0" i="0" kern="1200" spc="-106" baseline="0">
                <a:ln w="15875" cmpd="sng">
                  <a:noFill/>
                  <a:round/>
                </a:ln>
                <a:latin typeface="+mj-lt"/>
                <a:ea typeface="Roboto"/>
                <a:cs typeface="Roboto"/>
              </a:rPr>
              <a:t>Ara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61320FB5-118D-28BB-200B-7EB3CA416352}"/>
              </a:ext>
            </a:extLst>
          </p:cNvPr>
          <p:cNvSpPr>
            <a:spLocks noGrp="1"/>
          </p:cNvSpPr>
          <p:nvPr/>
        </p:nvSpPr>
        <p:spPr>
          <a:xfrm>
            <a:off x="316504" y="990573"/>
            <a:ext cx="6857709" cy="5524351"/>
          </a:xfrm>
          <a:prstGeom prst="rect">
            <a:avLst/>
          </a:prstGeom>
        </p:spPr>
        <p:txBody>
          <a:bodyPr vert="horz" lIns="0" tIns="46800" rIns="0" bIns="45720" rtlCol="0" anchor="t">
            <a:normAutofit/>
          </a:bodyPr>
          <a:lstStyle>
            <a:lvl1pPr marL="288004" indent="-288004" algn="l" defTabSz="72000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SzPct val="90000"/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504000" indent="-216004" algn="l" defTabSz="72000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2pPr>
            <a:lvl3pPr marL="720000" indent="-216004" algn="l" defTabSz="864017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3pPr>
            <a:lvl4pPr marL="936000" indent="-216004" algn="l" defTabSz="864017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4pPr>
            <a:lvl5pPr marL="1152000" indent="-216004" algn="l" defTabSz="864017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1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5pPr>
            <a:lvl6pPr marL="2376046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8054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40062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72070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tx1"/>
              </a:buClr>
              <a:buNone/>
            </a:pPr>
            <a:endParaRPr lang="en-US" sz="25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00450D-ECC8-2B43-FA34-FCC8F7896DC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0385676" y="6473766"/>
            <a:ext cx="598375" cy="308395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spcAft>
                <a:spcPts val="600"/>
              </a:spcAft>
            </a:pPr>
            <a:fld id="{6EE1B353-4058-44C7-8B8C-7EA0B6664E22}" type="slidenum">
              <a:rPr lang="LID4096" smtClean="0"/>
              <a:pPr>
                <a:spcAft>
                  <a:spcPts val="600"/>
                </a:spcAft>
              </a:pPr>
              <a:t>32</a:t>
            </a:fld>
            <a:endParaRPr lang="LID4096"/>
          </a:p>
        </p:txBody>
      </p:sp>
      <p:pic>
        <p:nvPicPr>
          <p:cNvPr id="10" name="Picture 10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F1711F9-FDF0-E68F-D0AD-7C62F36768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558" t="40115" r="37643" b="5863"/>
          <a:stretch/>
        </p:blipFill>
        <p:spPr>
          <a:xfrm>
            <a:off x="6096000" y="1027016"/>
            <a:ext cx="4337740" cy="46512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C37464D-C1EA-A88C-4A44-8CD9D78C95BF}"/>
              </a:ext>
            </a:extLst>
          </p:cNvPr>
          <p:cNvSpPr txBox="1"/>
          <p:nvPr/>
        </p:nvSpPr>
        <p:spPr>
          <a:xfrm>
            <a:off x="1376624" y="5114611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720000"/>
            <a:r>
              <a:rPr lang="en-US" sz="2400" b="0" i="0">
                <a:solidFill>
                  <a:srgbClr val="FF0000"/>
                </a:solidFill>
                <a:latin typeface="+mj-lt"/>
                <a:cs typeface="Arial Narrow" panose="020B0604020202020204" pitchFamily="34" charset="0"/>
              </a:rPr>
              <a:t>Parametric number of lanes!</a:t>
            </a:r>
          </a:p>
          <a:p>
            <a:pPr algn="l" defTabSz="720000"/>
            <a:r>
              <a:rPr lang="en-US" sz="2400">
                <a:solidFill>
                  <a:srgbClr val="FF0000"/>
                </a:solidFill>
                <a:latin typeface="+mj-lt"/>
                <a:cs typeface="Arial Narrow" panose="020B0604020202020204" pitchFamily="34" charset="0"/>
              </a:rPr>
              <a:t>From 2 to 16</a:t>
            </a:r>
            <a:endParaRPr lang="de-CH" sz="2400" b="0" i="0">
              <a:solidFill>
                <a:srgbClr val="FF0000"/>
              </a:solidFill>
              <a:latin typeface="+mj-lt"/>
              <a:cs typeface="Arial Narrow" panose="020B0604020202020204" pitchFamily="34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D649767-2D83-5267-CCCA-5CD3EA08AA8E}"/>
              </a:ext>
            </a:extLst>
          </p:cNvPr>
          <p:cNvCxnSpPr>
            <a:cxnSpLocks/>
          </p:cNvCxnSpPr>
          <p:nvPr/>
        </p:nvCxnSpPr>
        <p:spPr>
          <a:xfrm flipV="1">
            <a:off x="5074801" y="4943789"/>
            <a:ext cx="1426483" cy="48848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A223696-8929-F76E-AA6D-33BF90B1F1FE}"/>
              </a:ext>
            </a:extLst>
          </p:cNvPr>
          <p:cNvCxnSpPr>
            <a:cxnSpLocks/>
          </p:cNvCxnSpPr>
          <p:nvPr/>
        </p:nvCxnSpPr>
        <p:spPr>
          <a:xfrm flipV="1">
            <a:off x="5067118" y="4943789"/>
            <a:ext cx="3031853" cy="49236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E7751C1-DF8F-28F6-6F1E-AF795120106D}"/>
              </a:ext>
            </a:extLst>
          </p:cNvPr>
          <p:cNvCxnSpPr>
            <a:cxnSpLocks/>
          </p:cNvCxnSpPr>
          <p:nvPr/>
        </p:nvCxnSpPr>
        <p:spPr>
          <a:xfrm flipV="1">
            <a:off x="5074801" y="4943789"/>
            <a:ext cx="2220302" cy="49236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C1A8132-D073-9F7E-27AA-A47B97AFBBBD}"/>
              </a:ext>
            </a:extLst>
          </p:cNvPr>
          <p:cNvCxnSpPr>
            <a:cxnSpLocks/>
          </p:cNvCxnSpPr>
          <p:nvPr/>
        </p:nvCxnSpPr>
        <p:spPr>
          <a:xfrm flipV="1">
            <a:off x="5074801" y="5034224"/>
            <a:ext cx="4229973" cy="39805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28175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D3279ABF-70CD-AA65-D950-579682BC91FE}"/>
              </a:ext>
            </a:extLst>
          </p:cNvPr>
          <p:cNvSpPr>
            <a:spLocks noGrp="1"/>
          </p:cNvSpPr>
          <p:nvPr/>
        </p:nvSpPr>
        <p:spPr>
          <a:xfrm>
            <a:off x="316504" y="990573"/>
            <a:ext cx="5333710" cy="5524351"/>
          </a:xfrm>
          <a:prstGeom prst="rect">
            <a:avLst/>
          </a:prstGeom>
        </p:spPr>
        <p:txBody>
          <a:bodyPr vert="horz" lIns="0" tIns="46800" rIns="0" bIns="45720" rtlCol="0" anchor="t">
            <a:normAutofit/>
          </a:bodyPr>
          <a:lstStyle>
            <a:lvl1pPr marL="288004" indent="-288004" algn="l" defTabSz="72000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SzPct val="90000"/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504000" indent="-216004" algn="l" defTabSz="72000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2pPr>
            <a:lvl3pPr marL="720000" indent="-216004" algn="l" defTabSz="864017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3pPr>
            <a:lvl4pPr marL="936000" indent="-216004" algn="l" defTabSz="864017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4pPr>
            <a:lvl5pPr marL="1152000" indent="-216004" algn="l" defTabSz="864017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1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5pPr>
            <a:lvl6pPr marL="2376046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8054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40062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72070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7655" indent="0">
              <a:buClr>
                <a:srgbClr val="000000"/>
              </a:buClr>
              <a:buNone/>
            </a:pPr>
            <a:endParaRPr lang="en-US" sz="2500">
              <a:latin typeface="+mj-lt"/>
            </a:endParaRPr>
          </a:p>
          <a:p>
            <a:pPr marL="287655" indent="-287655">
              <a:buClr>
                <a:schemeClr val="tx1"/>
              </a:buClr>
            </a:pPr>
            <a:endParaRPr lang="en-US" sz="2540"/>
          </a:p>
          <a:p>
            <a:pPr marL="503555" lvl="1" indent="-215900">
              <a:buClr>
                <a:schemeClr val="tx1"/>
              </a:buClr>
            </a:pPr>
            <a:endParaRPr lang="en-US" sz="2540"/>
          </a:p>
          <a:p>
            <a:pPr marL="503555" lvl="1" indent="-215900">
              <a:buClr>
                <a:schemeClr val="tx1"/>
              </a:buClr>
            </a:pPr>
            <a:endParaRPr lang="en-US" sz="254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A7E870-4BEC-6B28-9120-FE08C8A94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503" y="180326"/>
            <a:ext cx="10667548" cy="657050"/>
          </a:xfrm>
        </p:spPr>
        <p:txBody>
          <a:bodyPr vert="horz" lIns="0" tIns="0" rIns="0" bIns="0" rtlCol="0" anchor="ctr">
            <a:normAutofit/>
          </a:bodyPr>
          <a:lstStyle/>
          <a:p>
            <a:r>
              <a:rPr lang="en-US" sz="3800" b="0" i="0" kern="1200" spc="-106" baseline="0">
                <a:ln w="15875" cmpd="sng">
                  <a:noFill/>
                  <a:round/>
                </a:ln>
                <a:latin typeface="+mj-lt"/>
                <a:ea typeface="Roboto"/>
                <a:cs typeface="Roboto"/>
              </a:rPr>
              <a:t>Ara VRF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61320FB5-118D-28BB-200B-7EB3CA416352}"/>
              </a:ext>
            </a:extLst>
          </p:cNvPr>
          <p:cNvSpPr>
            <a:spLocks noGrp="1"/>
          </p:cNvSpPr>
          <p:nvPr/>
        </p:nvSpPr>
        <p:spPr>
          <a:xfrm>
            <a:off x="316504" y="990573"/>
            <a:ext cx="6857709" cy="5524351"/>
          </a:xfrm>
          <a:prstGeom prst="rect">
            <a:avLst/>
          </a:prstGeom>
        </p:spPr>
        <p:txBody>
          <a:bodyPr vert="horz" lIns="0" tIns="46800" rIns="0" bIns="45720" rtlCol="0" anchor="t">
            <a:normAutofit/>
          </a:bodyPr>
          <a:lstStyle>
            <a:lvl1pPr marL="288004" indent="-288004" algn="l" defTabSz="72000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SzPct val="90000"/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504000" indent="-216004" algn="l" defTabSz="72000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2pPr>
            <a:lvl3pPr marL="720000" indent="-216004" algn="l" defTabSz="864017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3pPr>
            <a:lvl4pPr marL="936000" indent="-216004" algn="l" defTabSz="864017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4pPr>
            <a:lvl5pPr marL="1152000" indent="-216004" algn="l" defTabSz="864017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1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5pPr>
            <a:lvl6pPr marL="2376046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8054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40062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72070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tx1"/>
              </a:buClr>
              <a:buNone/>
            </a:pPr>
            <a:endParaRPr lang="en-US" sz="25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00450D-ECC8-2B43-FA34-FCC8F7896DC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0385676" y="6473766"/>
            <a:ext cx="598375" cy="308395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spcAft>
                <a:spcPts val="600"/>
              </a:spcAft>
            </a:pPr>
            <a:fld id="{6EE1B353-4058-44C7-8B8C-7EA0B6664E22}" type="slidenum">
              <a:rPr lang="LID4096" smtClean="0"/>
              <a:pPr>
                <a:spcAft>
                  <a:spcPts val="600"/>
                </a:spcAft>
              </a:pPr>
              <a:t>33</a:t>
            </a:fld>
            <a:endParaRPr lang="LID4096"/>
          </a:p>
        </p:txBody>
      </p:sp>
      <p:pic>
        <p:nvPicPr>
          <p:cNvPr id="10" name="Picture 10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F1711F9-FDF0-E68F-D0AD-7C62F36768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558" t="40115" r="37643" b="5863"/>
          <a:stretch/>
        </p:blipFill>
        <p:spPr>
          <a:xfrm>
            <a:off x="6953223" y="444885"/>
            <a:ext cx="2891464" cy="310041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7AD85CF-B228-C967-610A-7839928EF94A}"/>
              </a:ext>
            </a:extLst>
          </p:cNvPr>
          <p:cNvSpPr/>
          <p:nvPr/>
        </p:nvSpPr>
        <p:spPr>
          <a:xfrm>
            <a:off x="2469703" y="3449833"/>
            <a:ext cx="3526312" cy="1972928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CH" b="1" i="0" cap="none" spc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EC3ACC-1D88-7C9A-B163-D4727D528802}"/>
              </a:ext>
            </a:extLst>
          </p:cNvPr>
          <p:cNvSpPr txBox="1"/>
          <p:nvPr/>
        </p:nvSpPr>
        <p:spPr>
          <a:xfrm>
            <a:off x="1070329" y="4112193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720000"/>
            <a:r>
              <a:rPr lang="en-US" sz="2400" b="0" i="0">
                <a:solidFill>
                  <a:schemeClr val="tx2"/>
                </a:solidFill>
                <a:latin typeface="+mj-lt"/>
                <a:cs typeface="Arial Narrow" panose="020B0604020202020204" pitchFamily="34" charset="0"/>
              </a:rPr>
              <a:t>32 </a:t>
            </a:r>
            <a:r>
              <a:rPr lang="en-US" sz="2400" b="0" i="0" err="1">
                <a:solidFill>
                  <a:schemeClr val="tx2"/>
                </a:solidFill>
                <a:latin typeface="+mj-lt"/>
                <a:cs typeface="Arial Narrow" panose="020B0604020202020204" pitchFamily="34" charset="0"/>
              </a:rPr>
              <a:t>vregs</a:t>
            </a:r>
            <a:endParaRPr lang="de-CH" sz="2400" b="0" i="0">
              <a:solidFill>
                <a:schemeClr val="tx2"/>
              </a:solidFill>
              <a:latin typeface="+mj-lt"/>
              <a:cs typeface="Arial Narrow" panose="020B0604020202020204" pitchFamily="34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553EA5A-FDAB-1657-7E4E-188B025095E8}"/>
              </a:ext>
            </a:extLst>
          </p:cNvPr>
          <p:cNvCxnSpPr>
            <a:cxnSpLocks/>
          </p:cNvCxnSpPr>
          <p:nvPr/>
        </p:nvCxnSpPr>
        <p:spPr>
          <a:xfrm flipH="1">
            <a:off x="4224486" y="3197837"/>
            <a:ext cx="8373" cy="2441750"/>
          </a:xfrm>
          <a:prstGeom prst="line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AE00BF7-F21B-D6BB-554E-71D06BC577F8}"/>
              </a:ext>
            </a:extLst>
          </p:cNvPr>
          <p:cNvCxnSpPr>
            <a:cxnSpLocks/>
          </p:cNvCxnSpPr>
          <p:nvPr/>
        </p:nvCxnSpPr>
        <p:spPr>
          <a:xfrm>
            <a:off x="5088644" y="3197837"/>
            <a:ext cx="0" cy="2423007"/>
          </a:xfrm>
          <a:prstGeom prst="line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E0219BF-112E-6037-4FA9-532B6F9A315E}"/>
              </a:ext>
            </a:extLst>
          </p:cNvPr>
          <p:cNvCxnSpPr>
            <a:cxnSpLocks/>
          </p:cNvCxnSpPr>
          <p:nvPr/>
        </p:nvCxnSpPr>
        <p:spPr>
          <a:xfrm>
            <a:off x="3318459" y="3197837"/>
            <a:ext cx="21771" cy="2441750"/>
          </a:xfrm>
          <a:prstGeom prst="line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8B740A5-D857-9834-9303-5334591AAE2E}"/>
              </a:ext>
            </a:extLst>
          </p:cNvPr>
          <p:cNvCxnSpPr>
            <a:cxnSpLocks/>
          </p:cNvCxnSpPr>
          <p:nvPr/>
        </p:nvCxnSpPr>
        <p:spPr>
          <a:xfrm>
            <a:off x="2469703" y="3536083"/>
            <a:ext cx="3526312" cy="0"/>
          </a:xfrm>
          <a:prstGeom prst="line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AEF16E8-CBA4-D259-A21F-4EDA454FFFE5}"/>
              </a:ext>
            </a:extLst>
          </p:cNvPr>
          <p:cNvCxnSpPr>
            <a:cxnSpLocks/>
          </p:cNvCxnSpPr>
          <p:nvPr/>
        </p:nvCxnSpPr>
        <p:spPr>
          <a:xfrm>
            <a:off x="2469703" y="3638241"/>
            <a:ext cx="3526312" cy="0"/>
          </a:xfrm>
          <a:prstGeom prst="line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F2AA300-0357-BFDD-2E34-D30FD858A71F}"/>
              </a:ext>
            </a:extLst>
          </p:cNvPr>
          <p:cNvCxnSpPr>
            <a:cxnSpLocks/>
          </p:cNvCxnSpPr>
          <p:nvPr/>
        </p:nvCxnSpPr>
        <p:spPr>
          <a:xfrm>
            <a:off x="2469703" y="3728676"/>
            <a:ext cx="3526312" cy="0"/>
          </a:xfrm>
          <a:prstGeom prst="line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44F0DCD-6656-9BEC-28E9-FDF70E4E6308}"/>
              </a:ext>
            </a:extLst>
          </p:cNvPr>
          <p:cNvCxnSpPr>
            <a:cxnSpLocks/>
          </p:cNvCxnSpPr>
          <p:nvPr/>
        </p:nvCxnSpPr>
        <p:spPr>
          <a:xfrm>
            <a:off x="2461330" y="3819111"/>
            <a:ext cx="3526312" cy="0"/>
          </a:xfrm>
          <a:prstGeom prst="line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B572F62-92C1-C6B1-A87B-AEB484E2F969}"/>
              </a:ext>
            </a:extLst>
          </p:cNvPr>
          <p:cNvCxnSpPr>
            <a:cxnSpLocks/>
          </p:cNvCxnSpPr>
          <p:nvPr/>
        </p:nvCxnSpPr>
        <p:spPr>
          <a:xfrm>
            <a:off x="2471378" y="3919600"/>
            <a:ext cx="3526312" cy="0"/>
          </a:xfrm>
          <a:prstGeom prst="line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F121700-87DB-AF2A-3129-244D4FC3EBEA}"/>
              </a:ext>
            </a:extLst>
          </p:cNvPr>
          <p:cNvCxnSpPr>
            <a:cxnSpLocks/>
          </p:cNvCxnSpPr>
          <p:nvPr/>
        </p:nvCxnSpPr>
        <p:spPr>
          <a:xfrm>
            <a:off x="2471378" y="4021758"/>
            <a:ext cx="3526312" cy="0"/>
          </a:xfrm>
          <a:prstGeom prst="line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CD4CFB5-B565-61F5-E0A5-BFD4054D01CF}"/>
              </a:ext>
            </a:extLst>
          </p:cNvPr>
          <p:cNvCxnSpPr>
            <a:cxnSpLocks/>
          </p:cNvCxnSpPr>
          <p:nvPr/>
        </p:nvCxnSpPr>
        <p:spPr>
          <a:xfrm>
            <a:off x="2471378" y="4112193"/>
            <a:ext cx="3526312" cy="0"/>
          </a:xfrm>
          <a:prstGeom prst="line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57986D0-5713-72BE-7614-4B86EFBAC4E0}"/>
              </a:ext>
            </a:extLst>
          </p:cNvPr>
          <p:cNvCxnSpPr>
            <a:cxnSpLocks/>
          </p:cNvCxnSpPr>
          <p:nvPr/>
        </p:nvCxnSpPr>
        <p:spPr>
          <a:xfrm>
            <a:off x="2463005" y="4202628"/>
            <a:ext cx="3526312" cy="0"/>
          </a:xfrm>
          <a:prstGeom prst="line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23708207-16D9-92BE-C393-E573E7C4AA23}"/>
              </a:ext>
            </a:extLst>
          </p:cNvPr>
          <p:cNvSpPr txBox="1"/>
          <p:nvPr/>
        </p:nvSpPr>
        <p:spPr>
          <a:xfrm>
            <a:off x="382831" y="1152062"/>
            <a:ext cx="2809526" cy="92213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720000"/>
            <a:r>
              <a:rPr lang="en-US" sz="2400">
                <a:solidFill>
                  <a:schemeClr val="tx2"/>
                </a:solidFill>
                <a:latin typeface="+mj-lt"/>
                <a:cs typeface="Arial Narrow" panose="020B0604020202020204" pitchFamily="34" charset="0"/>
              </a:rPr>
              <a:t>Ara 4 Lanes VRF</a:t>
            </a:r>
          </a:p>
          <a:p>
            <a:pPr algn="l" defTabSz="720000"/>
            <a:r>
              <a:rPr lang="en-US" sz="2400" b="0" i="0">
                <a:solidFill>
                  <a:schemeClr val="tx2"/>
                </a:solidFill>
                <a:latin typeface="+mj-lt"/>
                <a:cs typeface="Arial Narrow" panose="020B0604020202020204" pitchFamily="34" charset="0"/>
              </a:rPr>
              <a:t>Size: 16 KiB</a:t>
            </a:r>
          </a:p>
          <a:p>
            <a:pPr algn="l" defTabSz="720000"/>
            <a:r>
              <a:rPr lang="en-US" sz="2400" b="0" i="0">
                <a:solidFill>
                  <a:schemeClr val="tx2"/>
                </a:solidFill>
                <a:latin typeface="+mj-lt"/>
                <a:cs typeface="Arial Narrow" panose="020B0604020202020204" pitchFamily="34" charset="0"/>
              </a:rPr>
              <a:t>Split among the lanes!</a:t>
            </a:r>
            <a:endParaRPr lang="de-CH" sz="2400" b="0" i="0">
              <a:solidFill>
                <a:schemeClr val="tx2"/>
              </a:solidFill>
              <a:latin typeface="+mj-lt"/>
              <a:cs typeface="Arial Narrow" panose="020B0604020202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54B4E9A-CB2C-ECFB-0E60-FDBD6801A027}"/>
              </a:ext>
            </a:extLst>
          </p:cNvPr>
          <p:cNvSpPr txBox="1"/>
          <p:nvPr/>
        </p:nvSpPr>
        <p:spPr>
          <a:xfrm>
            <a:off x="2562629" y="5620844"/>
            <a:ext cx="646975" cy="43072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720000"/>
            <a:r>
              <a:rPr lang="en-US" sz="2400">
                <a:solidFill>
                  <a:schemeClr val="tx2"/>
                </a:solidFill>
                <a:latin typeface="+mj-lt"/>
                <a:cs typeface="Arial Narrow" panose="020B0604020202020204" pitchFamily="34" charset="0"/>
              </a:rPr>
              <a:t>128B</a:t>
            </a:r>
            <a:endParaRPr lang="de-CH" sz="2400" b="0" i="0">
              <a:solidFill>
                <a:schemeClr val="tx2"/>
              </a:solidFill>
              <a:latin typeface="+mj-lt"/>
              <a:cs typeface="Arial Narrow" panose="020B0604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2DB0DFF-A922-0B57-137F-973AD17F7D7B}"/>
              </a:ext>
            </a:extLst>
          </p:cNvPr>
          <p:cNvSpPr txBox="1"/>
          <p:nvPr/>
        </p:nvSpPr>
        <p:spPr>
          <a:xfrm>
            <a:off x="3463057" y="5620844"/>
            <a:ext cx="646975" cy="43072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720000"/>
            <a:r>
              <a:rPr lang="en-US" sz="2400">
                <a:solidFill>
                  <a:schemeClr val="tx2"/>
                </a:solidFill>
                <a:latin typeface="+mj-lt"/>
                <a:cs typeface="Arial Narrow" panose="020B0604020202020204" pitchFamily="34" charset="0"/>
              </a:rPr>
              <a:t>128B</a:t>
            </a:r>
            <a:endParaRPr lang="de-CH" sz="2400" b="0" i="0">
              <a:solidFill>
                <a:schemeClr val="tx2"/>
              </a:solidFill>
              <a:latin typeface="+mj-lt"/>
              <a:cs typeface="Arial Narrow" panose="020B0604020202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E78DEC7-C185-76BA-3B28-8F04C06D5DA8}"/>
              </a:ext>
            </a:extLst>
          </p:cNvPr>
          <p:cNvSpPr txBox="1"/>
          <p:nvPr/>
        </p:nvSpPr>
        <p:spPr>
          <a:xfrm>
            <a:off x="4323018" y="5621962"/>
            <a:ext cx="646975" cy="43072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720000"/>
            <a:r>
              <a:rPr lang="en-US" sz="2400">
                <a:solidFill>
                  <a:schemeClr val="tx2"/>
                </a:solidFill>
                <a:latin typeface="+mj-lt"/>
                <a:cs typeface="Arial Narrow" panose="020B0604020202020204" pitchFamily="34" charset="0"/>
              </a:rPr>
              <a:t>128B</a:t>
            </a:r>
            <a:endParaRPr lang="de-CH" sz="2400" b="0" i="0">
              <a:solidFill>
                <a:schemeClr val="tx2"/>
              </a:solidFill>
              <a:latin typeface="+mj-lt"/>
              <a:cs typeface="Arial Narrow" panose="020B0604020202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442A6F6-E02A-97F4-A08B-76AC493A1BD1}"/>
              </a:ext>
            </a:extLst>
          </p:cNvPr>
          <p:cNvSpPr txBox="1"/>
          <p:nvPr/>
        </p:nvSpPr>
        <p:spPr>
          <a:xfrm>
            <a:off x="5223446" y="5622729"/>
            <a:ext cx="646975" cy="43072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720000"/>
            <a:r>
              <a:rPr lang="en-US" sz="2400">
                <a:solidFill>
                  <a:schemeClr val="tx2"/>
                </a:solidFill>
                <a:latin typeface="+mj-lt"/>
                <a:cs typeface="Arial Narrow" panose="020B0604020202020204" pitchFamily="34" charset="0"/>
              </a:rPr>
              <a:t>128B</a:t>
            </a:r>
            <a:endParaRPr lang="de-CH" sz="2400" b="0" i="0">
              <a:solidFill>
                <a:schemeClr val="tx2"/>
              </a:solidFill>
              <a:latin typeface="+mj-lt"/>
              <a:cs typeface="Arial Narrow" panose="020B0604020202020204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D8A4281-DAF5-C264-063C-95F80C7ECA4E}"/>
              </a:ext>
            </a:extLst>
          </p:cNvPr>
          <p:cNvSpPr txBox="1"/>
          <p:nvPr/>
        </p:nvSpPr>
        <p:spPr>
          <a:xfrm>
            <a:off x="2848700" y="4188390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720000"/>
            <a:r>
              <a:rPr lang="en-US" sz="2400" b="0" i="0">
                <a:solidFill>
                  <a:schemeClr val="tx2"/>
                </a:solidFill>
                <a:latin typeface="+mj-lt"/>
                <a:cs typeface="Arial Narrow" panose="020B0604020202020204" pitchFamily="34" charset="0"/>
              </a:rPr>
              <a:t>.</a:t>
            </a:r>
          </a:p>
          <a:p>
            <a:pPr algn="l" defTabSz="720000"/>
            <a:r>
              <a:rPr lang="en-US" sz="2400">
                <a:solidFill>
                  <a:schemeClr val="tx2"/>
                </a:solidFill>
                <a:latin typeface="+mj-lt"/>
                <a:cs typeface="Arial Narrow" panose="020B0604020202020204" pitchFamily="34" charset="0"/>
              </a:rPr>
              <a:t>.</a:t>
            </a:r>
          </a:p>
          <a:p>
            <a:pPr algn="l" defTabSz="720000"/>
            <a:r>
              <a:rPr lang="en-US" sz="2400" b="0" i="0">
                <a:solidFill>
                  <a:schemeClr val="tx2"/>
                </a:solidFill>
                <a:latin typeface="+mj-lt"/>
                <a:cs typeface="Arial Narrow" panose="020B0604020202020204" pitchFamily="34" charset="0"/>
              </a:rPr>
              <a:t>.</a:t>
            </a:r>
            <a:endParaRPr lang="de-CH" sz="2400" b="0" i="0">
              <a:solidFill>
                <a:schemeClr val="tx2"/>
              </a:solidFill>
              <a:latin typeface="+mj-lt"/>
              <a:cs typeface="Arial Narrow" panose="020B060402020202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2FE8F18-C20D-A4B2-9279-AE15D7D1449E}"/>
              </a:ext>
            </a:extLst>
          </p:cNvPr>
          <p:cNvSpPr txBox="1"/>
          <p:nvPr/>
        </p:nvSpPr>
        <p:spPr>
          <a:xfrm>
            <a:off x="3724074" y="4158389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720000"/>
            <a:r>
              <a:rPr lang="en-US" sz="2400" b="0" i="0">
                <a:solidFill>
                  <a:schemeClr val="tx2"/>
                </a:solidFill>
                <a:latin typeface="+mj-lt"/>
                <a:cs typeface="Arial Narrow" panose="020B0604020202020204" pitchFamily="34" charset="0"/>
              </a:rPr>
              <a:t>.</a:t>
            </a:r>
          </a:p>
          <a:p>
            <a:pPr algn="l" defTabSz="720000"/>
            <a:r>
              <a:rPr lang="en-US" sz="2400">
                <a:solidFill>
                  <a:schemeClr val="tx2"/>
                </a:solidFill>
                <a:latin typeface="+mj-lt"/>
                <a:cs typeface="Arial Narrow" panose="020B0604020202020204" pitchFamily="34" charset="0"/>
              </a:rPr>
              <a:t>.</a:t>
            </a:r>
          </a:p>
          <a:p>
            <a:pPr algn="l" defTabSz="720000"/>
            <a:r>
              <a:rPr lang="en-US" sz="2400" b="0" i="0">
                <a:solidFill>
                  <a:schemeClr val="tx2"/>
                </a:solidFill>
                <a:latin typeface="+mj-lt"/>
                <a:cs typeface="Arial Narrow" panose="020B0604020202020204" pitchFamily="34" charset="0"/>
              </a:rPr>
              <a:t>.</a:t>
            </a:r>
            <a:endParaRPr lang="de-CH" sz="2400" b="0" i="0">
              <a:solidFill>
                <a:schemeClr val="tx2"/>
              </a:solidFill>
              <a:latin typeface="+mj-lt"/>
              <a:cs typeface="Arial Narrow" panose="020B0604020202020204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FE9FDFD-D962-83A2-F7F3-9058D982A8F2}"/>
              </a:ext>
            </a:extLst>
          </p:cNvPr>
          <p:cNvSpPr txBox="1"/>
          <p:nvPr/>
        </p:nvSpPr>
        <p:spPr>
          <a:xfrm>
            <a:off x="4620996" y="4188390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720000"/>
            <a:r>
              <a:rPr lang="en-US" sz="2400" b="0" i="0">
                <a:solidFill>
                  <a:schemeClr val="tx2"/>
                </a:solidFill>
                <a:latin typeface="+mj-lt"/>
                <a:cs typeface="Arial Narrow" panose="020B0604020202020204" pitchFamily="34" charset="0"/>
              </a:rPr>
              <a:t>.</a:t>
            </a:r>
          </a:p>
          <a:p>
            <a:pPr algn="l" defTabSz="720000"/>
            <a:r>
              <a:rPr lang="en-US" sz="2400">
                <a:solidFill>
                  <a:schemeClr val="tx2"/>
                </a:solidFill>
                <a:latin typeface="+mj-lt"/>
                <a:cs typeface="Arial Narrow" panose="020B0604020202020204" pitchFamily="34" charset="0"/>
              </a:rPr>
              <a:t>.</a:t>
            </a:r>
          </a:p>
          <a:p>
            <a:pPr algn="l" defTabSz="720000"/>
            <a:r>
              <a:rPr lang="en-US" sz="2400" b="0" i="0">
                <a:solidFill>
                  <a:schemeClr val="tx2"/>
                </a:solidFill>
                <a:latin typeface="+mj-lt"/>
                <a:cs typeface="Arial Narrow" panose="020B0604020202020204" pitchFamily="34" charset="0"/>
              </a:rPr>
              <a:t>.</a:t>
            </a:r>
            <a:endParaRPr lang="de-CH" sz="2400" b="0" i="0">
              <a:solidFill>
                <a:schemeClr val="tx2"/>
              </a:solidFill>
              <a:latin typeface="+mj-lt"/>
              <a:cs typeface="Arial Narrow" panose="020B0604020202020204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E7903DE-6B87-B108-0794-2629A742C738}"/>
              </a:ext>
            </a:extLst>
          </p:cNvPr>
          <p:cNvSpPr txBox="1"/>
          <p:nvPr/>
        </p:nvSpPr>
        <p:spPr>
          <a:xfrm>
            <a:off x="5439427" y="4197702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720000"/>
            <a:r>
              <a:rPr lang="en-US" sz="2400" b="0" i="0">
                <a:solidFill>
                  <a:schemeClr val="tx2"/>
                </a:solidFill>
                <a:latin typeface="+mj-lt"/>
                <a:cs typeface="Arial Narrow" panose="020B0604020202020204" pitchFamily="34" charset="0"/>
              </a:rPr>
              <a:t>.</a:t>
            </a:r>
          </a:p>
          <a:p>
            <a:pPr algn="l" defTabSz="720000"/>
            <a:r>
              <a:rPr lang="en-US" sz="2400">
                <a:solidFill>
                  <a:schemeClr val="tx2"/>
                </a:solidFill>
                <a:latin typeface="+mj-lt"/>
                <a:cs typeface="Arial Narrow" panose="020B0604020202020204" pitchFamily="34" charset="0"/>
              </a:rPr>
              <a:t>.</a:t>
            </a:r>
          </a:p>
          <a:p>
            <a:pPr algn="l" defTabSz="720000"/>
            <a:r>
              <a:rPr lang="en-US" sz="2400" b="0" i="0">
                <a:solidFill>
                  <a:schemeClr val="tx2"/>
                </a:solidFill>
                <a:latin typeface="+mj-lt"/>
                <a:cs typeface="Arial Narrow" panose="020B0604020202020204" pitchFamily="34" charset="0"/>
              </a:rPr>
              <a:t>.</a:t>
            </a:r>
            <a:endParaRPr lang="de-CH" sz="2400" b="0" i="0">
              <a:solidFill>
                <a:schemeClr val="tx2"/>
              </a:solidFill>
              <a:latin typeface="+mj-lt"/>
              <a:cs typeface="Arial Narrow" panose="020B0604020202020204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90B669C-4B92-501F-F290-CCC88556F2B0}"/>
              </a:ext>
            </a:extLst>
          </p:cNvPr>
          <p:cNvSpPr txBox="1"/>
          <p:nvPr/>
        </p:nvSpPr>
        <p:spPr>
          <a:xfrm>
            <a:off x="5413221" y="2846745"/>
            <a:ext cx="405284" cy="40312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720000"/>
            <a:r>
              <a:rPr lang="en-US" sz="2400" b="0" i="0">
                <a:solidFill>
                  <a:schemeClr val="tx2"/>
                </a:solidFill>
                <a:latin typeface="+mj-lt"/>
                <a:cs typeface="Arial Narrow" panose="020B0604020202020204" pitchFamily="34" charset="0"/>
              </a:rPr>
              <a:t>L0</a:t>
            </a:r>
            <a:endParaRPr lang="de-CH" sz="2400" b="0" i="0">
              <a:solidFill>
                <a:schemeClr val="tx2"/>
              </a:solidFill>
              <a:latin typeface="+mj-lt"/>
              <a:cs typeface="Arial Narrow" panose="020B0604020202020204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E7585DA-76E8-A94A-9DCC-023DEB2B2F18}"/>
              </a:ext>
            </a:extLst>
          </p:cNvPr>
          <p:cNvSpPr txBox="1"/>
          <p:nvPr/>
        </p:nvSpPr>
        <p:spPr>
          <a:xfrm>
            <a:off x="4561426" y="2838034"/>
            <a:ext cx="405284" cy="40312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720000"/>
            <a:r>
              <a:rPr lang="en-US" sz="2400" b="0" i="0">
                <a:solidFill>
                  <a:schemeClr val="tx2"/>
                </a:solidFill>
                <a:latin typeface="+mj-lt"/>
                <a:cs typeface="Arial Narrow" panose="020B0604020202020204" pitchFamily="34" charset="0"/>
              </a:rPr>
              <a:t>L1</a:t>
            </a:r>
            <a:endParaRPr lang="de-CH" sz="2400" b="0" i="0">
              <a:solidFill>
                <a:schemeClr val="tx2"/>
              </a:solidFill>
              <a:latin typeface="+mj-lt"/>
              <a:cs typeface="Arial Narrow" panose="020B0604020202020204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1586532-CC04-634B-4B8A-4CF323CCE801}"/>
              </a:ext>
            </a:extLst>
          </p:cNvPr>
          <p:cNvSpPr txBox="1"/>
          <p:nvPr/>
        </p:nvSpPr>
        <p:spPr>
          <a:xfrm>
            <a:off x="3654919" y="2858516"/>
            <a:ext cx="405284" cy="40312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720000"/>
            <a:r>
              <a:rPr lang="en-US" sz="2400" b="0" i="0">
                <a:solidFill>
                  <a:schemeClr val="tx2"/>
                </a:solidFill>
                <a:latin typeface="+mj-lt"/>
                <a:cs typeface="Arial Narrow" panose="020B0604020202020204" pitchFamily="34" charset="0"/>
              </a:rPr>
              <a:t>L2</a:t>
            </a:r>
            <a:endParaRPr lang="de-CH" sz="2400" b="0" i="0">
              <a:solidFill>
                <a:schemeClr val="tx2"/>
              </a:solidFill>
              <a:latin typeface="+mj-lt"/>
              <a:cs typeface="Arial Narrow" panose="020B0604020202020204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29B869A-3FDF-AEF8-DEAA-E7A79813A21C}"/>
              </a:ext>
            </a:extLst>
          </p:cNvPr>
          <p:cNvSpPr txBox="1"/>
          <p:nvPr/>
        </p:nvSpPr>
        <p:spPr>
          <a:xfrm>
            <a:off x="2747549" y="2856793"/>
            <a:ext cx="405284" cy="40312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720000"/>
            <a:r>
              <a:rPr lang="en-US" sz="2400" b="0" i="0">
                <a:solidFill>
                  <a:schemeClr val="tx2"/>
                </a:solidFill>
                <a:latin typeface="+mj-lt"/>
                <a:cs typeface="Arial Narrow" panose="020B0604020202020204" pitchFamily="34" charset="0"/>
              </a:rPr>
              <a:t>L3</a:t>
            </a:r>
            <a:endParaRPr lang="de-CH" sz="2400" b="0" i="0">
              <a:solidFill>
                <a:schemeClr val="tx2"/>
              </a:solidFill>
              <a:latin typeface="+mj-lt"/>
              <a:cs typeface="Arial Narrow" panose="020B0604020202020204" pitchFamily="34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88929ED9-D546-0D8B-41BE-8A9A8BD3B5B2}"/>
              </a:ext>
            </a:extLst>
          </p:cNvPr>
          <p:cNvSpPr/>
          <p:nvPr/>
        </p:nvSpPr>
        <p:spPr>
          <a:xfrm>
            <a:off x="4976358" y="3173930"/>
            <a:ext cx="1152132" cy="2855617"/>
          </a:xfrm>
          <a:prstGeom prst="rect">
            <a:avLst/>
          </a:prstGeom>
          <a:solidFill>
            <a:srgbClr val="FFFF00">
              <a:alpha val="31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CH" b="1" i="0" cap="none" spc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0469926E-A4A1-C5C6-82C2-EFAA5373491D}"/>
              </a:ext>
            </a:extLst>
          </p:cNvPr>
          <p:cNvSpPr/>
          <p:nvPr/>
        </p:nvSpPr>
        <p:spPr>
          <a:xfrm>
            <a:off x="9108901" y="2760724"/>
            <a:ext cx="516453" cy="529333"/>
          </a:xfrm>
          <a:prstGeom prst="rect">
            <a:avLst/>
          </a:prstGeom>
          <a:solidFill>
            <a:srgbClr val="FFFF00">
              <a:alpha val="31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CH" b="1" i="0" cap="none" spc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5D3BD68-52D7-7213-1BBD-ACCC775FC162}"/>
              </a:ext>
            </a:extLst>
          </p:cNvPr>
          <p:cNvSpPr txBox="1"/>
          <p:nvPr/>
        </p:nvSpPr>
        <p:spPr>
          <a:xfrm>
            <a:off x="6139543" y="3343737"/>
            <a:ext cx="405284" cy="40312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720000"/>
            <a:r>
              <a:rPr lang="en-US" sz="2400" b="0" i="0">
                <a:solidFill>
                  <a:schemeClr val="tx2"/>
                </a:solidFill>
                <a:latin typeface="+mj-lt"/>
                <a:cs typeface="Arial Narrow" panose="020B0604020202020204" pitchFamily="34" charset="0"/>
              </a:rPr>
              <a:t>v0</a:t>
            </a:r>
            <a:endParaRPr lang="de-CH" sz="2400" b="0" i="0">
              <a:solidFill>
                <a:schemeClr val="tx2"/>
              </a:solidFill>
              <a:latin typeface="+mj-lt"/>
              <a:cs typeface="Arial Narrow" panose="020B0604020202020204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943F990-1EC8-7BCE-AA55-DA23DA237BB7}"/>
              </a:ext>
            </a:extLst>
          </p:cNvPr>
          <p:cNvSpPr txBox="1"/>
          <p:nvPr/>
        </p:nvSpPr>
        <p:spPr>
          <a:xfrm>
            <a:off x="6074976" y="5126387"/>
            <a:ext cx="405284" cy="40312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720000"/>
            <a:r>
              <a:rPr lang="en-US" sz="2400" b="0" i="0">
                <a:solidFill>
                  <a:schemeClr val="tx2"/>
                </a:solidFill>
                <a:latin typeface="+mj-lt"/>
                <a:cs typeface="Arial Narrow" panose="020B0604020202020204" pitchFamily="34" charset="0"/>
              </a:rPr>
              <a:t>v31</a:t>
            </a:r>
            <a:endParaRPr lang="de-CH" sz="2400" b="0" i="0">
              <a:solidFill>
                <a:schemeClr val="tx2"/>
              </a:solidFill>
              <a:latin typeface="+mj-lt"/>
              <a:cs typeface="Arial Narrow" panose="020B0604020202020204" pitchFamily="34" charset="0"/>
            </a:endParaRP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11EC64EE-5219-EA9D-475B-416F53B4D8D8}"/>
              </a:ext>
            </a:extLst>
          </p:cNvPr>
          <p:cNvCxnSpPr>
            <a:cxnSpLocks/>
          </p:cNvCxnSpPr>
          <p:nvPr/>
        </p:nvCxnSpPr>
        <p:spPr>
          <a:xfrm>
            <a:off x="6305262" y="3746857"/>
            <a:ext cx="0" cy="137961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69306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4221D2-8CB3-DDA2-81B2-66B8EEB82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VRF – Monolithic vs. Split</a:t>
            </a:r>
            <a:endParaRPr lang="de-C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FC5DF4-1712-BF63-E100-74992C53EAF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EE1B353-4058-44C7-8B8C-7EA0B6664E22}" type="slidenum">
              <a:rPr lang="LID4096" smtClean="0"/>
              <a:t>34</a:t>
            </a:fld>
            <a:endParaRPr lang="LID4096"/>
          </a:p>
        </p:txBody>
      </p:sp>
      <p:sp>
        <p:nvSpPr>
          <p:cNvPr id="51" name="Google Shape;1006;p47">
            <a:extLst>
              <a:ext uri="{FF2B5EF4-FFF2-40B4-BE49-F238E27FC236}">
                <a16:creationId xmlns:a16="http://schemas.microsoft.com/office/drawing/2014/main" id="{CD72438D-07D7-427D-B750-8057F7BCA399}"/>
              </a:ext>
            </a:extLst>
          </p:cNvPr>
          <p:cNvSpPr/>
          <p:nvPr/>
        </p:nvSpPr>
        <p:spPr>
          <a:xfrm>
            <a:off x="3462581" y="2911785"/>
            <a:ext cx="1455900" cy="2667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1007;p47">
            <a:extLst>
              <a:ext uri="{FF2B5EF4-FFF2-40B4-BE49-F238E27FC236}">
                <a16:creationId xmlns:a16="http://schemas.microsoft.com/office/drawing/2014/main" id="{407DF328-A59B-BD80-0336-B8C73974E117}"/>
              </a:ext>
            </a:extLst>
          </p:cNvPr>
          <p:cNvSpPr/>
          <p:nvPr/>
        </p:nvSpPr>
        <p:spPr>
          <a:xfrm>
            <a:off x="8876606" y="3851379"/>
            <a:ext cx="935700" cy="1666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1008;p47">
            <a:extLst>
              <a:ext uri="{FF2B5EF4-FFF2-40B4-BE49-F238E27FC236}">
                <a16:creationId xmlns:a16="http://schemas.microsoft.com/office/drawing/2014/main" id="{B38A6EC7-4CE2-DAFD-9FE2-6BE9070843C0}"/>
              </a:ext>
            </a:extLst>
          </p:cNvPr>
          <p:cNvSpPr/>
          <p:nvPr/>
        </p:nvSpPr>
        <p:spPr>
          <a:xfrm>
            <a:off x="6755931" y="3842679"/>
            <a:ext cx="935700" cy="1666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1009;p47">
            <a:extLst>
              <a:ext uri="{FF2B5EF4-FFF2-40B4-BE49-F238E27FC236}">
                <a16:creationId xmlns:a16="http://schemas.microsoft.com/office/drawing/2014/main" id="{0BE4B04E-244A-4670-763A-ED8DDFE1B5F7}"/>
              </a:ext>
            </a:extLst>
          </p:cNvPr>
          <p:cNvSpPr/>
          <p:nvPr/>
        </p:nvSpPr>
        <p:spPr>
          <a:xfrm>
            <a:off x="5652206" y="3842704"/>
            <a:ext cx="935700" cy="1666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1010;p47">
            <a:extLst>
              <a:ext uri="{FF2B5EF4-FFF2-40B4-BE49-F238E27FC236}">
                <a16:creationId xmlns:a16="http://schemas.microsoft.com/office/drawing/2014/main" id="{8C45A246-223B-21A2-53AD-58632966A7B3}"/>
              </a:ext>
            </a:extLst>
          </p:cNvPr>
          <p:cNvSpPr/>
          <p:nvPr/>
        </p:nvSpPr>
        <p:spPr>
          <a:xfrm>
            <a:off x="3538031" y="3030292"/>
            <a:ext cx="266700" cy="270300"/>
          </a:xfrm>
          <a:prstGeom prst="rect">
            <a:avLst/>
          </a:prstGeom>
          <a:solidFill>
            <a:srgbClr val="3C78D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1011;p47">
            <a:extLst>
              <a:ext uri="{FF2B5EF4-FFF2-40B4-BE49-F238E27FC236}">
                <a16:creationId xmlns:a16="http://schemas.microsoft.com/office/drawing/2014/main" id="{A0E0A888-121A-F897-23E6-0792F29FB5DB}"/>
              </a:ext>
            </a:extLst>
          </p:cNvPr>
          <p:cNvSpPr/>
          <p:nvPr/>
        </p:nvSpPr>
        <p:spPr>
          <a:xfrm>
            <a:off x="4576331" y="3030292"/>
            <a:ext cx="266700" cy="270300"/>
          </a:xfrm>
          <a:prstGeom prst="rect">
            <a:avLst/>
          </a:prstGeom>
          <a:solidFill>
            <a:srgbClr val="3C78D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1012;p47">
            <a:extLst>
              <a:ext uri="{FF2B5EF4-FFF2-40B4-BE49-F238E27FC236}">
                <a16:creationId xmlns:a16="http://schemas.microsoft.com/office/drawing/2014/main" id="{D9DE49BA-679A-2CB5-7597-70F02DDBBC2E}"/>
              </a:ext>
            </a:extLst>
          </p:cNvPr>
          <p:cNvSpPr txBox="1"/>
          <p:nvPr/>
        </p:nvSpPr>
        <p:spPr>
          <a:xfrm>
            <a:off x="4500881" y="2986517"/>
            <a:ext cx="4176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solidFill>
                  <a:schemeClr val="lt2"/>
                </a:solidFill>
              </a:rPr>
              <a:t>mM</a:t>
            </a:r>
            <a:endParaRPr sz="1000">
              <a:solidFill>
                <a:schemeClr val="lt2"/>
              </a:solidFill>
            </a:endParaRPr>
          </a:p>
        </p:txBody>
      </p:sp>
      <p:sp>
        <p:nvSpPr>
          <p:cNvPr id="58" name="Google Shape;1015;p47">
            <a:extLst>
              <a:ext uri="{FF2B5EF4-FFF2-40B4-BE49-F238E27FC236}">
                <a16:creationId xmlns:a16="http://schemas.microsoft.com/office/drawing/2014/main" id="{58EE9224-9D92-1A95-FE7A-60B598CD0D96}"/>
              </a:ext>
            </a:extLst>
          </p:cNvPr>
          <p:cNvSpPr/>
          <p:nvPr/>
        </p:nvSpPr>
        <p:spPr>
          <a:xfrm>
            <a:off x="9952081" y="1081596"/>
            <a:ext cx="1261800" cy="759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1016;p47">
            <a:extLst>
              <a:ext uri="{FF2B5EF4-FFF2-40B4-BE49-F238E27FC236}">
                <a16:creationId xmlns:a16="http://schemas.microsoft.com/office/drawing/2014/main" id="{C72E1C8F-541F-14E2-2046-39163ACB13FA}"/>
              </a:ext>
            </a:extLst>
          </p:cNvPr>
          <p:cNvSpPr txBox="1"/>
          <p:nvPr/>
        </p:nvSpPr>
        <p:spPr>
          <a:xfrm>
            <a:off x="9952081" y="1030446"/>
            <a:ext cx="12618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>
                <a:latin typeface="Ubuntu Mono"/>
                <a:ea typeface="Ubuntu Mono"/>
                <a:cs typeface="Ubuntu Mono"/>
                <a:sym typeface="Ubuntu Mono"/>
              </a:rPr>
              <a:t>#B memory banks</a:t>
            </a:r>
            <a:endParaRPr sz="1100">
              <a:latin typeface="Ubuntu Mono"/>
              <a:ea typeface="Ubuntu Mono"/>
              <a:cs typeface="Ubuntu Mono"/>
              <a:sym typeface="Ubuntu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>
                <a:latin typeface="Ubuntu Mono"/>
                <a:ea typeface="Ubuntu Mono"/>
                <a:cs typeface="Ubuntu Mono"/>
                <a:sym typeface="Ubuntu Mono"/>
              </a:rPr>
              <a:t>#M masters</a:t>
            </a:r>
            <a:endParaRPr sz="1100">
              <a:latin typeface="Ubuntu Mono"/>
              <a:ea typeface="Ubuntu Mono"/>
              <a:cs typeface="Ubuntu Mono"/>
              <a:sym typeface="Ubuntu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>
                <a:latin typeface="Ubuntu Mono"/>
                <a:ea typeface="Ubuntu Mono"/>
                <a:cs typeface="Ubuntu Mono"/>
                <a:sym typeface="Ubuntu Mono"/>
              </a:rPr>
              <a:t>#S slaves</a:t>
            </a:r>
            <a:br>
              <a:rPr lang="it" sz="1100">
                <a:latin typeface="Ubuntu Mono"/>
                <a:ea typeface="Ubuntu Mono"/>
                <a:cs typeface="Ubuntu Mono"/>
                <a:sym typeface="Ubuntu Mono"/>
              </a:rPr>
            </a:br>
            <a:r>
              <a:rPr lang="it" sz="1100">
                <a:latin typeface="Ubuntu Mono"/>
                <a:ea typeface="Ubuntu Mono"/>
                <a:cs typeface="Ubuntu Mono"/>
                <a:sym typeface="Ubuntu Mono"/>
              </a:rPr>
              <a:t>#L lanes</a:t>
            </a:r>
            <a:endParaRPr sz="1100"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60" name="Google Shape;1017;p47">
            <a:extLst>
              <a:ext uri="{FF2B5EF4-FFF2-40B4-BE49-F238E27FC236}">
                <a16:creationId xmlns:a16="http://schemas.microsoft.com/office/drawing/2014/main" id="{BAD44969-FFEC-E958-9152-69516CCC9473}"/>
              </a:ext>
            </a:extLst>
          </p:cNvPr>
          <p:cNvSpPr/>
          <p:nvPr/>
        </p:nvSpPr>
        <p:spPr>
          <a:xfrm>
            <a:off x="3536881" y="3765855"/>
            <a:ext cx="1297800" cy="9990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1018;p47">
            <a:extLst>
              <a:ext uri="{FF2B5EF4-FFF2-40B4-BE49-F238E27FC236}">
                <a16:creationId xmlns:a16="http://schemas.microsoft.com/office/drawing/2014/main" id="{76DF505F-0255-CCF1-6E10-B2400EAEBEA8}"/>
              </a:ext>
            </a:extLst>
          </p:cNvPr>
          <p:cNvSpPr/>
          <p:nvPr/>
        </p:nvSpPr>
        <p:spPr>
          <a:xfrm>
            <a:off x="3545231" y="4857817"/>
            <a:ext cx="1297800" cy="292500"/>
          </a:xfrm>
          <a:prstGeom prst="rect">
            <a:avLst/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/>
              <a:t>xbar</a:t>
            </a:r>
            <a:endParaRPr sz="1200"/>
          </a:p>
        </p:txBody>
      </p:sp>
      <p:sp>
        <p:nvSpPr>
          <p:cNvPr id="62" name="Google Shape;1019;p47">
            <a:extLst>
              <a:ext uri="{FF2B5EF4-FFF2-40B4-BE49-F238E27FC236}">
                <a16:creationId xmlns:a16="http://schemas.microsoft.com/office/drawing/2014/main" id="{4BF6CE15-B66E-3532-FEA3-4850D55FDCD7}"/>
              </a:ext>
            </a:extLst>
          </p:cNvPr>
          <p:cNvSpPr/>
          <p:nvPr/>
        </p:nvSpPr>
        <p:spPr>
          <a:xfrm>
            <a:off x="3545231" y="3380380"/>
            <a:ext cx="1297800" cy="292500"/>
          </a:xfrm>
          <a:prstGeom prst="rect">
            <a:avLst/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dk1"/>
                </a:solidFill>
              </a:rPr>
              <a:t>xbar</a:t>
            </a:r>
            <a:endParaRPr/>
          </a:p>
        </p:txBody>
      </p:sp>
      <p:sp>
        <p:nvSpPr>
          <p:cNvPr id="63" name="Google Shape;1020;p47">
            <a:extLst>
              <a:ext uri="{FF2B5EF4-FFF2-40B4-BE49-F238E27FC236}">
                <a16:creationId xmlns:a16="http://schemas.microsoft.com/office/drawing/2014/main" id="{1DEE41A0-FDE0-51AB-F770-4AE4B6549006}"/>
              </a:ext>
            </a:extLst>
          </p:cNvPr>
          <p:cNvSpPr/>
          <p:nvPr/>
        </p:nvSpPr>
        <p:spPr>
          <a:xfrm>
            <a:off x="5715131" y="4355725"/>
            <a:ext cx="810600" cy="624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1021;p47">
            <a:extLst>
              <a:ext uri="{FF2B5EF4-FFF2-40B4-BE49-F238E27FC236}">
                <a16:creationId xmlns:a16="http://schemas.microsoft.com/office/drawing/2014/main" id="{1E7CF11E-B4EB-8534-FC64-6825FC542339}"/>
              </a:ext>
            </a:extLst>
          </p:cNvPr>
          <p:cNvSpPr/>
          <p:nvPr/>
        </p:nvSpPr>
        <p:spPr>
          <a:xfrm>
            <a:off x="5715131" y="3904530"/>
            <a:ext cx="166500" cy="168900"/>
          </a:xfrm>
          <a:prstGeom prst="rect">
            <a:avLst/>
          </a:prstGeom>
          <a:solidFill>
            <a:srgbClr val="3C78D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1022;p47">
            <a:extLst>
              <a:ext uri="{FF2B5EF4-FFF2-40B4-BE49-F238E27FC236}">
                <a16:creationId xmlns:a16="http://schemas.microsoft.com/office/drawing/2014/main" id="{4C5A989C-1BE6-3418-D98C-BBC5775CEB40}"/>
              </a:ext>
            </a:extLst>
          </p:cNvPr>
          <p:cNvSpPr/>
          <p:nvPr/>
        </p:nvSpPr>
        <p:spPr>
          <a:xfrm>
            <a:off x="5937331" y="3904530"/>
            <a:ext cx="166500" cy="168900"/>
          </a:xfrm>
          <a:prstGeom prst="rect">
            <a:avLst/>
          </a:prstGeom>
          <a:solidFill>
            <a:srgbClr val="3C78D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1023;p47">
            <a:extLst>
              <a:ext uri="{FF2B5EF4-FFF2-40B4-BE49-F238E27FC236}">
                <a16:creationId xmlns:a16="http://schemas.microsoft.com/office/drawing/2014/main" id="{0EED5156-05A5-1378-890A-C65D547F4BAD}"/>
              </a:ext>
            </a:extLst>
          </p:cNvPr>
          <p:cNvSpPr/>
          <p:nvPr/>
        </p:nvSpPr>
        <p:spPr>
          <a:xfrm>
            <a:off x="6359151" y="3904530"/>
            <a:ext cx="166500" cy="168900"/>
          </a:xfrm>
          <a:prstGeom prst="rect">
            <a:avLst/>
          </a:prstGeom>
          <a:solidFill>
            <a:srgbClr val="3C78D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1024;p47">
            <a:extLst>
              <a:ext uri="{FF2B5EF4-FFF2-40B4-BE49-F238E27FC236}">
                <a16:creationId xmlns:a16="http://schemas.microsoft.com/office/drawing/2014/main" id="{96506FB8-7C47-6C7D-C5C7-8F2BAC3B6D42}"/>
              </a:ext>
            </a:extLst>
          </p:cNvPr>
          <p:cNvSpPr/>
          <p:nvPr/>
        </p:nvSpPr>
        <p:spPr>
          <a:xfrm>
            <a:off x="5715131" y="5282506"/>
            <a:ext cx="166500" cy="168900"/>
          </a:xfrm>
          <a:prstGeom prst="rect">
            <a:avLst/>
          </a:prstGeom>
          <a:solidFill>
            <a:srgbClr val="674EA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1025;p47">
            <a:extLst>
              <a:ext uri="{FF2B5EF4-FFF2-40B4-BE49-F238E27FC236}">
                <a16:creationId xmlns:a16="http://schemas.microsoft.com/office/drawing/2014/main" id="{6214311E-BBA1-C628-D79E-9FF973E0EF60}"/>
              </a:ext>
            </a:extLst>
          </p:cNvPr>
          <p:cNvSpPr/>
          <p:nvPr/>
        </p:nvSpPr>
        <p:spPr>
          <a:xfrm>
            <a:off x="5937331" y="5282506"/>
            <a:ext cx="166500" cy="168900"/>
          </a:xfrm>
          <a:prstGeom prst="rect">
            <a:avLst/>
          </a:prstGeom>
          <a:solidFill>
            <a:srgbClr val="674EA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1026;p47">
            <a:extLst>
              <a:ext uri="{FF2B5EF4-FFF2-40B4-BE49-F238E27FC236}">
                <a16:creationId xmlns:a16="http://schemas.microsoft.com/office/drawing/2014/main" id="{85D225E7-FE2E-4B85-D363-9CBFEE9DCC45}"/>
              </a:ext>
            </a:extLst>
          </p:cNvPr>
          <p:cNvSpPr/>
          <p:nvPr/>
        </p:nvSpPr>
        <p:spPr>
          <a:xfrm>
            <a:off x="6359151" y="5282506"/>
            <a:ext cx="166500" cy="168900"/>
          </a:xfrm>
          <a:prstGeom prst="rect">
            <a:avLst/>
          </a:prstGeom>
          <a:solidFill>
            <a:srgbClr val="674EA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1027;p47">
            <a:extLst>
              <a:ext uri="{FF2B5EF4-FFF2-40B4-BE49-F238E27FC236}">
                <a16:creationId xmlns:a16="http://schemas.microsoft.com/office/drawing/2014/main" id="{9F0882B9-1694-A329-6DFF-036DB0E55967}"/>
              </a:ext>
            </a:extLst>
          </p:cNvPr>
          <p:cNvSpPr/>
          <p:nvPr/>
        </p:nvSpPr>
        <p:spPr>
          <a:xfrm>
            <a:off x="5715131" y="5045962"/>
            <a:ext cx="810600" cy="182700"/>
          </a:xfrm>
          <a:prstGeom prst="rect">
            <a:avLst/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700">
                <a:solidFill>
                  <a:schemeClr val="dk1"/>
                </a:solidFill>
              </a:rPr>
              <a:t>xbar</a:t>
            </a:r>
            <a:endParaRPr/>
          </a:p>
        </p:txBody>
      </p:sp>
      <p:sp>
        <p:nvSpPr>
          <p:cNvPr id="71" name="Google Shape;1028;p47">
            <a:extLst>
              <a:ext uri="{FF2B5EF4-FFF2-40B4-BE49-F238E27FC236}">
                <a16:creationId xmlns:a16="http://schemas.microsoft.com/office/drawing/2014/main" id="{FA1721F2-1CDB-193A-D1EB-65E10C51203B}"/>
              </a:ext>
            </a:extLst>
          </p:cNvPr>
          <p:cNvSpPr/>
          <p:nvPr/>
        </p:nvSpPr>
        <p:spPr>
          <a:xfrm>
            <a:off x="5715131" y="4123187"/>
            <a:ext cx="810600" cy="182700"/>
          </a:xfrm>
          <a:prstGeom prst="rect">
            <a:avLst/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700">
                <a:solidFill>
                  <a:schemeClr val="dk1"/>
                </a:solidFill>
              </a:rPr>
              <a:t>xbar</a:t>
            </a:r>
            <a:endParaRPr sz="1500"/>
          </a:p>
        </p:txBody>
      </p:sp>
      <p:sp>
        <p:nvSpPr>
          <p:cNvPr id="72" name="Google Shape;1029;p47">
            <a:extLst>
              <a:ext uri="{FF2B5EF4-FFF2-40B4-BE49-F238E27FC236}">
                <a16:creationId xmlns:a16="http://schemas.microsoft.com/office/drawing/2014/main" id="{407F2656-C3FD-83A0-3FAA-245DCCCFB126}"/>
              </a:ext>
            </a:extLst>
          </p:cNvPr>
          <p:cNvSpPr/>
          <p:nvPr/>
        </p:nvSpPr>
        <p:spPr>
          <a:xfrm>
            <a:off x="6818481" y="4355713"/>
            <a:ext cx="810600" cy="624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73" name="Google Shape;1030;p47">
            <a:extLst>
              <a:ext uri="{FF2B5EF4-FFF2-40B4-BE49-F238E27FC236}">
                <a16:creationId xmlns:a16="http://schemas.microsoft.com/office/drawing/2014/main" id="{D37A2507-AACC-DA2B-A866-083ADA106CCD}"/>
              </a:ext>
            </a:extLst>
          </p:cNvPr>
          <p:cNvSpPr/>
          <p:nvPr/>
        </p:nvSpPr>
        <p:spPr>
          <a:xfrm>
            <a:off x="6818481" y="3904517"/>
            <a:ext cx="166500" cy="168900"/>
          </a:xfrm>
          <a:prstGeom prst="rect">
            <a:avLst/>
          </a:prstGeom>
          <a:solidFill>
            <a:srgbClr val="3C78D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74" name="Google Shape;1031;p47">
            <a:extLst>
              <a:ext uri="{FF2B5EF4-FFF2-40B4-BE49-F238E27FC236}">
                <a16:creationId xmlns:a16="http://schemas.microsoft.com/office/drawing/2014/main" id="{F1DD3094-6CFB-AD5A-78A9-2AFAC2884E28}"/>
              </a:ext>
            </a:extLst>
          </p:cNvPr>
          <p:cNvSpPr/>
          <p:nvPr/>
        </p:nvSpPr>
        <p:spPr>
          <a:xfrm>
            <a:off x="7040681" y="3904517"/>
            <a:ext cx="166500" cy="168900"/>
          </a:xfrm>
          <a:prstGeom prst="rect">
            <a:avLst/>
          </a:prstGeom>
          <a:solidFill>
            <a:srgbClr val="3C78D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75" name="Google Shape;1032;p47">
            <a:extLst>
              <a:ext uri="{FF2B5EF4-FFF2-40B4-BE49-F238E27FC236}">
                <a16:creationId xmlns:a16="http://schemas.microsoft.com/office/drawing/2014/main" id="{E5A91B61-5874-B65C-0ECF-17CEB202D758}"/>
              </a:ext>
            </a:extLst>
          </p:cNvPr>
          <p:cNvSpPr/>
          <p:nvPr/>
        </p:nvSpPr>
        <p:spPr>
          <a:xfrm>
            <a:off x="7462501" y="3904517"/>
            <a:ext cx="166500" cy="168900"/>
          </a:xfrm>
          <a:prstGeom prst="rect">
            <a:avLst/>
          </a:prstGeom>
          <a:solidFill>
            <a:srgbClr val="3C78D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76" name="Google Shape;1033;p47">
            <a:extLst>
              <a:ext uri="{FF2B5EF4-FFF2-40B4-BE49-F238E27FC236}">
                <a16:creationId xmlns:a16="http://schemas.microsoft.com/office/drawing/2014/main" id="{E91B7A03-B3CC-F75C-C63A-5EF7B811AC4E}"/>
              </a:ext>
            </a:extLst>
          </p:cNvPr>
          <p:cNvSpPr/>
          <p:nvPr/>
        </p:nvSpPr>
        <p:spPr>
          <a:xfrm>
            <a:off x="6818481" y="5282493"/>
            <a:ext cx="166500" cy="168900"/>
          </a:xfrm>
          <a:prstGeom prst="rect">
            <a:avLst/>
          </a:prstGeom>
          <a:solidFill>
            <a:srgbClr val="674EA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77" name="Google Shape;1034;p47">
            <a:extLst>
              <a:ext uri="{FF2B5EF4-FFF2-40B4-BE49-F238E27FC236}">
                <a16:creationId xmlns:a16="http://schemas.microsoft.com/office/drawing/2014/main" id="{E65A6316-D8D3-EE74-C58F-15F455A8FE05}"/>
              </a:ext>
            </a:extLst>
          </p:cNvPr>
          <p:cNvSpPr/>
          <p:nvPr/>
        </p:nvSpPr>
        <p:spPr>
          <a:xfrm>
            <a:off x="7040681" y="5282493"/>
            <a:ext cx="166500" cy="168900"/>
          </a:xfrm>
          <a:prstGeom prst="rect">
            <a:avLst/>
          </a:prstGeom>
          <a:solidFill>
            <a:srgbClr val="674EA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78" name="Google Shape;1035;p47">
            <a:extLst>
              <a:ext uri="{FF2B5EF4-FFF2-40B4-BE49-F238E27FC236}">
                <a16:creationId xmlns:a16="http://schemas.microsoft.com/office/drawing/2014/main" id="{FB78D099-6C38-1B8F-2D62-A131FA6F2D67}"/>
              </a:ext>
            </a:extLst>
          </p:cNvPr>
          <p:cNvSpPr/>
          <p:nvPr/>
        </p:nvSpPr>
        <p:spPr>
          <a:xfrm>
            <a:off x="7462501" y="5282493"/>
            <a:ext cx="166500" cy="168900"/>
          </a:xfrm>
          <a:prstGeom prst="rect">
            <a:avLst/>
          </a:prstGeom>
          <a:solidFill>
            <a:srgbClr val="674EA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79" name="Google Shape;1036;p47">
            <a:extLst>
              <a:ext uri="{FF2B5EF4-FFF2-40B4-BE49-F238E27FC236}">
                <a16:creationId xmlns:a16="http://schemas.microsoft.com/office/drawing/2014/main" id="{62428B89-294D-03A0-91FB-D60B9C624702}"/>
              </a:ext>
            </a:extLst>
          </p:cNvPr>
          <p:cNvSpPr/>
          <p:nvPr/>
        </p:nvSpPr>
        <p:spPr>
          <a:xfrm>
            <a:off x="6818481" y="5045950"/>
            <a:ext cx="810600" cy="182700"/>
          </a:xfrm>
          <a:prstGeom prst="rect">
            <a:avLst/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700">
                <a:solidFill>
                  <a:schemeClr val="dk1"/>
                </a:solidFill>
              </a:rPr>
              <a:t>xbar</a:t>
            </a:r>
            <a:endParaRPr b="1"/>
          </a:p>
        </p:txBody>
      </p:sp>
      <p:sp>
        <p:nvSpPr>
          <p:cNvPr id="80" name="Google Shape;1037;p47">
            <a:extLst>
              <a:ext uri="{FF2B5EF4-FFF2-40B4-BE49-F238E27FC236}">
                <a16:creationId xmlns:a16="http://schemas.microsoft.com/office/drawing/2014/main" id="{097D5412-4CBE-42DF-2B47-A5056EC7BE2E}"/>
              </a:ext>
            </a:extLst>
          </p:cNvPr>
          <p:cNvSpPr/>
          <p:nvPr/>
        </p:nvSpPr>
        <p:spPr>
          <a:xfrm>
            <a:off x="6818481" y="4123174"/>
            <a:ext cx="810600" cy="182700"/>
          </a:xfrm>
          <a:prstGeom prst="rect">
            <a:avLst/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700">
                <a:solidFill>
                  <a:schemeClr val="dk1"/>
                </a:solidFill>
              </a:rPr>
              <a:t>xbar</a:t>
            </a:r>
            <a:endParaRPr b="1"/>
          </a:p>
        </p:txBody>
      </p:sp>
      <p:sp>
        <p:nvSpPr>
          <p:cNvPr id="81" name="Google Shape;1038;p47">
            <a:extLst>
              <a:ext uri="{FF2B5EF4-FFF2-40B4-BE49-F238E27FC236}">
                <a16:creationId xmlns:a16="http://schemas.microsoft.com/office/drawing/2014/main" id="{58A78352-1CCA-EB0F-DAB6-401F2733792E}"/>
              </a:ext>
            </a:extLst>
          </p:cNvPr>
          <p:cNvSpPr/>
          <p:nvPr/>
        </p:nvSpPr>
        <p:spPr>
          <a:xfrm>
            <a:off x="8932081" y="4355725"/>
            <a:ext cx="810600" cy="624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1039;p47">
            <a:extLst>
              <a:ext uri="{FF2B5EF4-FFF2-40B4-BE49-F238E27FC236}">
                <a16:creationId xmlns:a16="http://schemas.microsoft.com/office/drawing/2014/main" id="{430BD9E2-2199-E980-020E-FE755BC3DAFF}"/>
              </a:ext>
            </a:extLst>
          </p:cNvPr>
          <p:cNvSpPr/>
          <p:nvPr/>
        </p:nvSpPr>
        <p:spPr>
          <a:xfrm>
            <a:off x="8932081" y="3904530"/>
            <a:ext cx="166500" cy="168900"/>
          </a:xfrm>
          <a:prstGeom prst="rect">
            <a:avLst/>
          </a:prstGeom>
          <a:solidFill>
            <a:srgbClr val="3C78D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1040;p47">
            <a:extLst>
              <a:ext uri="{FF2B5EF4-FFF2-40B4-BE49-F238E27FC236}">
                <a16:creationId xmlns:a16="http://schemas.microsoft.com/office/drawing/2014/main" id="{3BE2589E-DB5B-B62E-B0C4-428C3A2397F0}"/>
              </a:ext>
            </a:extLst>
          </p:cNvPr>
          <p:cNvSpPr/>
          <p:nvPr/>
        </p:nvSpPr>
        <p:spPr>
          <a:xfrm>
            <a:off x="9154281" y="3904530"/>
            <a:ext cx="166500" cy="168900"/>
          </a:xfrm>
          <a:prstGeom prst="rect">
            <a:avLst/>
          </a:prstGeom>
          <a:solidFill>
            <a:srgbClr val="3C78D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1041;p47">
            <a:extLst>
              <a:ext uri="{FF2B5EF4-FFF2-40B4-BE49-F238E27FC236}">
                <a16:creationId xmlns:a16="http://schemas.microsoft.com/office/drawing/2014/main" id="{E5CD826F-F0E8-F9C1-3D5A-BB904320AA17}"/>
              </a:ext>
            </a:extLst>
          </p:cNvPr>
          <p:cNvSpPr/>
          <p:nvPr/>
        </p:nvSpPr>
        <p:spPr>
          <a:xfrm>
            <a:off x="9576101" y="3904530"/>
            <a:ext cx="166500" cy="168900"/>
          </a:xfrm>
          <a:prstGeom prst="rect">
            <a:avLst/>
          </a:prstGeom>
          <a:solidFill>
            <a:srgbClr val="3C78D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500"/>
          </a:p>
        </p:txBody>
      </p:sp>
      <p:sp>
        <p:nvSpPr>
          <p:cNvPr id="85" name="Google Shape;1042;p47">
            <a:extLst>
              <a:ext uri="{FF2B5EF4-FFF2-40B4-BE49-F238E27FC236}">
                <a16:creationId xmlns:a16="http://schemas.microsoft.com/office/drawing/2014/main" id="{C65B7E72-6CC8-E795-3A8A-1C3446D517A6}"/>
              </a:ext>
            </a:extLst>
          </p:cNvPr>
          <p:cNvSpPr/>
          <p:nvPr/>
        </p:nvSpPr>
        <p:spPr>
          <a:xfrm>
            <a:off x="8932081" y="5282506"/>
            <a:ext cx="166500" cy="168900"/>
          </a:xfrm>
          <a:prstGeom prst="rect">
            <a:avLst/>
          </a:prstGeom>
          <a:solidFill>
            <a:srgbClr val="674EA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1043;p47">
            <a:extLst>
              <a:ext uri="{FF2B5EF4-FFF2-40B4-BE49-F238E27FC236}">
                <a16:creationId xmlns:a16="http://schemas.microsoft.com/office/drawing/2014/main" id="{FF876015-6869-99C4-E2DC-666038018D53}"/>
              </a:ext>
            </a:extLst>
          </p:cNvPr>
          <p:cNvSpPr/>
          <p:nvPr/>
        </p:nvSpPr>
        <p:spPr>
          <a:xfrm>
            <a:off x="9154281" y="5282506"/>
            <a:ext cx="166500" cy="168900"/>
          </a:xfrm>
          <a:prstGeom prst="rect">
            <a:avLst/>
          </a:prstGeom>
          <a:solidFill>
            <a:srgbClr val="674EA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1044;p47">
            <a:extLst>
              <a:ext uri="{FF2B5EF4-FFF2-40B4-BE49-F238E27FC236}">
                <a16:creationId xmlns:a16="http://schemas.microsoft.com/office/drawing/2014/main" id="{65AD5934-DF1C-5F0B-CEC9-2A085BC09934}"/>
              </a:ext>
            </a:extLst>
          </p:cNvPr>
          <p:cNvSpPr/>
          <p:nvPr/>
        </p:nvSpPr>
        <p:spPr>
          <a:xfrm>
            <a:off x="9576101" y="5282506"/>
            <a:ext cx="166500" cy="168900"/>
          </a:xfrm>
          <a:prstGeom prst="rect">
            <a:avLst/>
          </a:prstGeom>
          <a:solidFill>
            <a:srgbClr val="674EA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1045;p47">
            <a:extLst>
              <a:ext uri="{FF2B5EF4-FFF2-40B4-BE49-F238E27FC236}">
                <a16:creationId xmlns:a16="http://schemas.microsoft.com/office/drawing/2014/main" id="{EA9E78E7-AEEF-AA69-D31D-C800D1685134}"/>
              </a:ext>
            </a:extLst>
          </p:cNvPr>
          <p:cNvSpPr/>
          <p:nvPr/>
        </p:nvSpPr>
        <p:spPr>
          <a:xfrm>
            <a:off x="8932081" y="5045962"/>
            <a:ext cx="810600" cy="182700"/>
          </a:xfrm>
          <a:prstGeom prst="rect">
            <a:avLst/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700">
                <a:solidFill>
                  <a:schemeClr val="dk1"/>
                </a:solidFill>
              </a:rPr>
              <a:t>xbar</a:t>
            </a:r>
            <a:endParaRPr/>
          </a:p>
        </p:txBody>
      </p:sp>
      <p:sp>
        <p:nvSpPr>
          <p:cNvPr id="89" name="Google Shape;1046;p47">
            <a:extLst>
              <a:ext uri="{FF2B5EF4-FFF2-40B4-BE49-F238E27FC236}">
                <a16:creationId xmlns:a16="http://schemas.microsoft.com/office/drawing/2014/main" id="{231CD277-0390-4FED-B5C1-425811A4BEDB}"/>
              </a:ext>
            </a:extLst>
          </p:cNvPr>
          <p:cNvSpPr/>
          <p:nvPr/>
        </p:nvSpPr>
        <p:spPr>
          <a:xfrm>
            <a:off x="8932081" y="4123187"/>
            <a:ext cx="810600" cy="182700"/>
          </a:xfrm>
          <a:prstGeom prst="rect">
            <a:avLst/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700">
                <a:solidFill>
                  <a:schemeClr val="dk1"/>
                </a:solidFill>
              </a:rPr>
              <a:t>xbar</a:t>
            </a:r>
            <a:endParaRPr/>
          </a:p>
        </p:txBody>
      </p:sp>
      <p:sp>
        <p:nvSpPr>
          <p:cNvPr id="90" name="Google Shape;1047;p47">
            <a:extLst>
              <a:ext uri="{FF2B5EF4-FFF2-40B4-BE49-F238E27FC236}">
                <a16:creationId xmlns:a16="http://schemas.microsoft.com/office/drawing/2014/main" id="{71B1BC76-E6E3-EE75-1827-035E9697C55F}"/>
              </a:ext>
            </a:extLst>
          </p:cNvPr>
          <p:cNvSpPr/>
          <p:nvPr/>
        </p:nvSpPr>
        <p:spPr>
          <a:xfrm>
            <a:off x="3613206" y="3917905"/>
            <a:ext cx="266700" cy="270300"/>
          </a:xfrm>
          <a:prstGeom prst="rect">
            <a:avLst/>
          </a:prstGeom>
          <a:solidFill>
            <a:srgbClr val="E6913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00"/>
          </a:p>
        </p:txBody>
      </p:sp>
      <p:sp>
        <p:nvSpPr>
          <p:cNvPr id="91" name="Google Shape;1048;p47">
            <a:extLst>
              <a:ext uri="{FF2B5EF4-FFF2-40B4-BE49-F238E27FC236}">
                <a16:creationId xmlns:a16="http://schemas.microsoft.com/office/drawing/2014/main" id="{771B8058-A419-AFC8-650F-792E1742C340}"/>
              </a:ext>
            </a:extLst>
          </p:cNvPr>
          <p:cNvSpPr/>
          <p:nvPr/>
        </p:nvSpPr>
        <p:spPr>
          <a:xfrm>
            <a:off x="3911581" y="3917917"/>
            <a:ext cx="266700" cy="270300"/>
          </a:xfrm>
          <a:prstGeom prst="rect">
            <a:avLst/>
          </a:prstGeom>
          <a:solidFill>
            <a:srgbClr val="E6913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00"/>
          </a:p>
        </p:txBody>
      </p:sp>
      <p:sp>
        <p:nvSpPr>
          <p:cNvPr id="92" name="Google Shape;1049;p47">
            <a:extLst>
              <a:ext uri="{FF2B5EF4-FFF2-40B4-BE49-F238E27FC236}">
                <a16:creationId xmlns:a16="http://schemas.microsoft.com/office/drawing/2014/main" id="{65D06A74-76DA-751B-AD77-34231313B83C}"/>
              </a:ext>
            </a:extLst>
          </p:cNvPr>
          <p:cNvSpPr/>
          <p:nvPr/>
        </p:nvSpPr>
        <p:spPr>
          <a:xfrm>
            <a:off x="4209956" y="3917917"/>
            <a:ext cx="266700" cy="270300"/>
          </a:xfrm>
          <a:prstGeom prst="rect">
            <a:avLst/>
          </a:prstGeom>
          <a:solidFill>
            <a:srgbClr val="E6913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00"/>
          </a:p>
        </p:txBody>
      </p:sp>
      <p:sp>
        <p:nvSpPr>
          <p:cNvPr id="93" name="Google Shape;1050;p47">
            <a:extLst>
              <a:ext uri="{FF2B5EF4-FFF2-40B4-BE49-F238E27FC236}">
                <a16:creationId xmlns:a16="http://schemas.microsoft.com/office/drawing/2014/main" id="{547DFA10-30CD-AEB3-9F3B-C481C5C088C7}"/>
              </a:ext>
            </a:extLst>
          </p:cNvPr>
          <p:cNvSpPr/>
          <p:nvPr/>
        </p:nvSpPr>
        <p:spPr>
          <a:xfrm>
            <a:off x="4508331" y="3917905"/>
            <a:ext cx="266700" cy="270300"/>
          </a:xfrm>
          <a:prstGeom prst="rect">
            <a:avLst/>
          </a:prstGeom>
          <a:solidFill>
            <a:srgbClr val="E6913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00"/>
          </a:p>
        </p:txBody>
      </p:sp>
      <p:sp>
        <p:nvSpPr>
          <p:cNvPr id="94" name="Google Shape;1051;p47">
            <a:extLst>
              <a:ext uri="{FF2B5EF4-FFF2-40B4-BE49-F238E27FC236}">
                <a16:creationId xmlns:a16="http://schemas.microsoft.com/office/drawing/2014/main" id="{D9326ADA-7135-4366-1E97-EA5DCCB2BEA8}"/>
              </a:ext>
            </a:extLst>
          </p:cNvPr>
          <p:cNvSpPr/>
          <p:nvPr/>
        </p:nvSpPr>
        <p:spPr>
          <a:xfrm>
            <a:off x="3613206" y="4307967"/>
            <a:ext cx="266700" cy="270300"/>
          </a:xfrm>
          <a:prstGeom prst="rect">
            <a:avLst/>
          </a:prstGeom>
          <a:solidFill>
            <a:srgbClr val="E6913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00"/>
          </a:p>
        </p:txBody>
      </p:sp>
      <p:sp>
        <p:nvSpPr>
          <p:cNvPr id="95" name="Google Shape;1052;p47">
            <a:extLst>
              <a:ext uri="{FF2B5EF4-FFF2-40B4-BE49-F238E27FC236}">
                <a16:creationId xmlns:a16="http://schemas.microsoft.com/office/drawing/2014/main" id="{8BB422F4-B909-CA44-05D8-289967B84934}"/>
              </a:ext>
            </a:extLst>
          </p:cNvPr>
          <p:cNvSpPr/>
          <p:nvPr/>
        </p:nvSpPr>
        <p:spPr>
          <a:xfrm>
            <a:off x="3911581" y="4307980"/>
            <a:ext cx="266700" cy="270300"/>
          </a:xfrm>
          <a:prstGeom prst="rect">
            <a:avLst/>
          </a:prstGeom>
          <a:solidFill>
            <a:srgbClr val="E6913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00"/>
          </a:p>
        </p:txBody>
      </p:sp>
      <p:sp>
        <p:nvSpPr>
          <p:cNvPr id="96" name="Google Shape;1053;p47">
            <a:extLst>
              <a:ext uri="{FF2B5EF4-FFF2-40B4-BE49-F238E27FC236}">
                <a16:creationId xmlns:a16="http://schemas.microsoft.com/office/drawing/2014/main" id="{FDE92AA4-83FF-6266-B14B-D239A4A532DC}"/>
              </a:ext>
            </a:extLst>
          </p:cNvPr>
          <p:cNvSpPr/>
          <p:nvPr/>
        </p:nvSpPr>
        <p:spPr>
          <a:xfrm>
            <a:off x="4508331" y="4307967"/>
            <a:ext cx="266700" cy="270300"/>
          </a:xfrm>
          <a:prstGeom prst="rect">
            <a:avLst/>
          </a:prstGeom>
          <a:solidFill>
            <a:srgbClr val="E6913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00"/>
          </a:p>
        </p:txBody>
      </p:sp>
      <p:sp>
        <p:nvSpPr>
          <p:cNvPr id="97" name="Google Shape;1054;p47">
            <a:extLst>
              <a:ext uri="{FF2B5EF4-FFF2-40B4-BE49-F238E27FC236}">
                <a16:creationId xmlns:a16="http://schemas.microsoft.com/office/drawing/2014/main" id="{87C8BD41-A75D-5368-6627-0D0CCB3FF9A4}"/>
              </a:ext>
            </a:extLst>
          </p:cNvPr>
          <p:cNvSpPr txBox="1"/>
          <p:nvPr/>
        </p:nvSpPr>
        <p:spPr>
          <a:xfrm>
            <a:off x="3552169" y="3900967"/>
            <a:ext cx="388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/>
              <a:t>b1</a:t>
            </a:r>
            <a:endParaRPr sz="1000"/>
          </a:p>
        </p:txBody>
      </p:sp>
      <p:sp>
        <p:nvSpPr>
          <p:cNvPr id="98" name="Google Shape;1055;p47">
            <a:extLst>
              <a:ext uri="{FF2B5EF4-FFF2-40B4-BE49-F238E27FC236}">
                <a16:creationId xmlns:a16="http://schemas.microsoft.com/office/drawing/2014/main" id="{C1EFBDF8-DF8A-213C-94B3-61B78A091A1F}"/>
              </a:ext>
            </a:extLst>
          </p:cNvPr>
          <p:cNvSpPr txBox="1"/>
          <p:nvPr/>
        </p:nvSpPr>
        <p:spPr>
          <a:xfrm>
            <a:off x="3850544" y="3900967"/>
            <a:ext cx="388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99" name="Google Shape;1056;p47">
            <a:extLst>
              <a:ext uri="{FF2B5EF4-FFF2-40B4-BE49-F238E27FC236}">
                <a16:creationId xmlns:a16="http://schemas.microsoft.com/office/drawing/2014/main" id="{A6F8C872-8457-7EAD-0B2C-CFC5994E9CEF}"/>
              </a:ext>
            </a:extLst>
          </p:cNvPr>
          <p:cNvSpPr txBox="1"/>
          <p:nvPr/>
        </p:nvSpPr>
        <p:spPr>
          <a:xfrm>
            <a:off x="4148919" y="3900967"/>
            <a:ext cx="388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100" name="Google Shape;1057;p47">
            <a:extLst>
              <a:ext uri="{FF2B5EF4-FFF2-40B4-BE49-F238E27FC236}">
                <a16:creationId xmlns:a16="http://schemas.microsoft.com/office/drawing/2014/main" id="{4BDF44A9-B9A4-7A59-857D-6635C15CBBB2}"/>
              </a:ext>
            </a:extLst>
          </p:cNvPr>
          <p:cNvSpPr txBox="1"/>
          <p:nvPr/>
        </p:nvSpPr>
        <p:spPr>
          <a:xfrm>
            <a:off x="4447294" y="3900967"/>
            <a:ext cx="388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101" name="Google Shape;1058;p47">
            <a:extLst>
              <a:ext uri="{FF2B5EF4-FFF2-40B4-BE49-F238E27FC236}">
                <a16:creationId xmlns:a16="http://schemas.microsoft.com/office/drawing/2014/main" id="{998A5D33-C638-51A8-55CD-D84F73D07AD2}"/>
              </a:ext>
            </a:extLst>
          </p:cNvPr>
          <p:cNvSpPr txBox="1"/>
          <p:nvPr/>
        </p:nvSpPr>
        <p:spPr>
          <a:xfrm>
            <a:off x="3552169" y="4291030"/>
            <a:ext cx="388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102" name="Google Shape;1059;p47">
            <a:extLst>
              <a:ext uri="{FF2B5EF4-FFF2-40B4-BE49-F238E27FC236}">
                <a16:creationId xmlns:a16="http://schemas.microsoft.com/office/drawing/2014/main" id="{33037D47-2581-01E1-A249-C7915CE244D3}"/>
              </a:ext>
            </a:extLst>
          </p:cNvPr>
          <p:cNvSpPr txBox="1"/>
          <p:nvPr/>
        </p:nvSpPr>
        <p:spPr>
          <a:xfrm>
            <a:off x="3850544" y="4291030"/>
            <a:ext cx="388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103" name="Google Shape;1060;p47">
            <a:extLst>
              <a:ext uri="{FF2B5EF4-FFF2-40B4-BE49-F238E27FC236}">
                <a16:creationId xmlns:a16="http://schemas.microsoft.com/office/drawing/2014/main" id="{0F3FC05A-0BC8-482E-6095-0859A152EE2F}"/>
              </a:ext>
            </a:extLst>
          </p:cNvPr>
          <p:cNvSpPr txBox="1"/>
          <p:nvPr/>
        </p:nvSpPr>
        <p:spPr>
          <a:xfrm>
            <a:off x="4447294" y="4291030"/>
            <a:ext cx="388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/>
              <a:t>bB</a:t>
            </a:r>
            <a:endParaRPr sz="1000"/>
          </a:p>
        </p:txBody>
      </p:sp>
      <p:sp>
        <p:nvSpPr>
          <p:cNvPr id="104" name="Google Shape;1061;p47">
            <a:extLst>
              <a:ext uri="{FF2B5EF4-FFF2-40B4-BE49-F238E27FC236}">
                <a16:creationId xmlns:a16="http://schemas.microsoft.com/office/drawing/2014/main" id="{D85CAE68-3FD7-9B2B-1FF3-DFA34C226FCA}"/>
              </a:ext>
            </a:extLst>
          </p:cNvPr>
          <p:cNvSpPr txBox="1"/>
          <p:nvPr/>
        </p:nvSpPr>
        <p:spPr>
          <a:xfrm>
            <a:off x="3462581" y="2996080"/>
            <a:ext cx="4176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solidFill>
                  <a:schemeClr val="lt2"/>
                </a:solidFill>
              </a:rPr>
              <a:t>m1</a:t>
            </a:r>
            <a:endParaRPr sz="1000">
              <a:solidFill>
                <a:schemeClr val="lt2"/>
              </a:solidFill>
            </a:endParaRPr>
          </a:p>
        </p:txBody>
      </p:sp>
      <p:sp>
        <p:nvSpPr>
          <p:cNvPr id="105" name="Google Shape;1062;p47">
            <a:extLst>
              <a:ext uri="{FF2B5EF4-FFF2-40B4-BE49-F238E27FC236}">
                <a16:creationId xmlns:a16="http://schemas.microsoft.com/office/drawing/2014/main" id="{8A2A411A-0FC9-571C-A00C-23A6F1A8A167}"/>
              </a:ext>
            </a:extLst>
          </p:cNvPr>
          <p:cNvSpPr/>
          <p:nvPr/>
        </p:nvSpPr>
        <p:spPr>
          <a:xfrm>
            <a:off x="5884423" y="4584580"/>
            <a:ext cx="180300" cy="182700"/>
          </a:xfrm>
          <a:prstGeom prst="rect">
            <a:avLst/>
          </a:prstGeom>
          <a:solidFill>
            <a:srgbClr val="FF99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3;p47">
            <a:extLst>
              <a:ext uri="{FF2B5EF4-FFF2-40B4-BE49-F238E27FC236}">
                <a16:creationId xmlns:a16="http://schemas.microsoft.com/office/drawing/2014/main" id="{D63370B3-A988-0AF4-49EF-D82DCA166A1E}"/>
              </a:ext>
            </a:extLst>
          </p:cNvPr>
          <p:cNvSpPr/>
          <p:nvPr/>
        </p:nvSpPr>
        <p:spPr>
          <a:xfrm>
            <a:off x="3893781" y="3030292"/>
            <a:ext cx="266700" cy="270300"/>
          </a:xfrm>
          <a:prstGeom prst="rect">
            <a:avLst/>
          </a:prstGeom>
          <a:solidFill>
            <a:srgbClr val="3C78D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64;p47">
            <a:extLst>
              <a:ext uri="{FF2B5EF4-FFF2-40B4-BE49-F238E27FC236}">
                <a16:creationId xmlns:a16="http://schemas.microsoft.com/office/drawing/2014/main" id="{00E31805-966A-ADA4-0F2F-669CE157D5F7}"/>
              </a:ext>
            </a:extLst>
          </p:cNvPr>
          <p:cNvSpPr txBox="1"/>
          <p:nvPr/>
        </p:nvSpPr>
        <p:spPr>
          <a:xfrm>
            <a:off x="3836131" y="2996080"/>
            <a:ext cx="4176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lt2"/>
              </a:solidFill>
            </a:endParaRPr>
          </a:p>
        </p:txBody>
      </p:sp>
      <p:sp>
        <p:nvSpPr>
          <p:cNvPr id="108" name="Google Shape;1065;p47">
            <a:extLst>
              <a:ext uri="{FF2B5EF4-FFF2-40B4-BE49-F238E27FC236}">
                <a16:creationId xmlns:a16="http://schemas.microsoft.com/office/drawing/2014/main" id="{82BA1128-5661-A1ED-9227-F38EE1722E81}"/>
              </a:ext>
            </a:extLst>
          </p:cNvPr>
          <p:cNvSpPr/>
          <p:nvPr/>
        </p:nvSpPr>
        <p:spPr>
          <a:xfrm>
            <a:off x="3541631" y="5213367"/>
            <a:ext cx="266700" cy="270300"/>
          </a:xfrm>
          <a:prstGeom prst="rect">
            <a:avLst/>
          </a:prstGeom>
          <a:solidFill>
            <a:srgbClr val="674EA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66;p47">
            <a:extLst>
              <a:ext uri="{FF2B5EF4-FFF2-40B4-BE49-F238E27FC236}">
                <a16:creationId xmlns:a16="http://schemas.microsoft.com/office/drawing/2014/main" id="{A681A2BA-A2DC-F9AB-158F-3F070AC78383}"/>
              </a:ext>
            </a:extLst>
          </p:cNvPr>
          <p:cNvSpPr/>
          <p:nvPr/>
        </p:nvSpPr>
        <p:spPr>
          <a:xfrm>
            <a:off x="4579931" y="5213367"/>
            <a:ext cx="266700" cy="270300"/>
          </a:xfrm>
          <a:prstGeom prst="rect">
            <a:avLst/>
          </a:prstGeom>
          <a:solidFill>
            <a:srgbClr val="674EA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067;p47">
            <a:extLst>
              <a:ext uri="{FF2B5EF4-FFF2-40B4-BE49-F238E27FC236}">
                <a16:creationId xmlns:a16="http://schemas.microsoft.com/office/drawing/2014/main" id="{4F9937B1-B979-28D4-2077-205073CD309A}"/>
              </a:ext>
            </a:extLst>
          </p:cNvPr>
          <p:cNvSpPr txBox="1"/>
          <p:nvPr/>
        </p:nvSpPr>
        <p:spPr>
          <a:xfrm>
            <a:off x="4504481" y="5169592"/>
            <a:ext cx="4176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solidFill>
                  <a:schemeClr val="lt2"/>
                </a:solidFill>
              </a:rPr>
              <a:t>sS</a:t>
            </a:r>
            <a:endParaRPr sz="1000">
              <a:solidFill>
                <a:schemeClr val="lt2"/>
              </a:solidFill>
            </a:endParaRPr>
          </a:p>
        </p:txBody>
      </p:sp>
      <p:sp>
        <p:nvSpPr>
          <p:cNvPr id="111" name="Google Shape;1068;p47">
            <a:extLst>
              <a:ext uri="{FF2B5EF4-FFF2-40B4-BE49-F238E27FC236}">
                <a16:creationId xmlns:a16="http://schemas.microsoft.com/office/drawing/2014/main" id="{88C6B468-E796-2904-B598-CA47750BC43E}"/>
              </a:ext>
            </a:extLst>
          </p:cNvPr>
          <p:cNvSpPr txBox="1"/>
          <p:nvPr/>
        </p:nvSpPr>
        <p:spPr>
          <a:xfrm>
            <a:off x="3466181" y="5179155"/>
            <a:ext cx="4176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solidFill>
                  <a:schemeClr val="lt2"/>
                </a:solidFill>
              </a:rPr>
              <a:t>s1</a:t>
            </a:r>
            <a:endParaRPr sz="1000">
              <a:solidFill>
                <a:schemeClr val="lt2"/>
              </a:solidFill>
            </a:endParaRPr>
          </a:p>
        </p:txBody>
      </p:sp>
      <p:sp>
        <p:nvSpPr>
          <p:cNvPr id="112" name="Google Shape;1069;p47">
            <a:extLst>
              <a:ext uri="{FF2B5EF4-FFF2-40B4-BE49-F238E27FC236}">
                <a16:creationId xmlns:a16="http://schemas.microsoft.com/office/drawing/2014/main" id="{D5935003-1472-C4DB-14F3-2610E759A79A}"/>
              </a:ext>
            </a:extLst>
          </p:cNvPr>
          <p:cNvSpPr/>
          <p:nvPr/>
        </p:nvSpPr>
        <p:spPr>
          <a:xfrm>
            <a:off x="3897381" y="5213367"/>
            <a:ext cx="266700" cy="270300"/>
          </a:xfrm>
          <a:prstGeom prst="rect">
            <a:avLst/>
          </a:prstGeom>
          <a:solidFill>
            <a:srgbClr val="674EA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070;p47">
            <a:extLst>
              <a:ext uri="{FF2B5EF4-FFF2-40B4-BE49-F238E27FC236}">
                <a16:creationId xmlns:a16="http://schemas.microsoft.com/office/drawing/2014/main" id="{AAB5122B-673E-4416-8961-EFFF944110BF}"/>
              </a:ext>
            </a:extLst>
          </p:cNvPr>
          <p:cNvSpPr txBox="1"/>
          <p:nvPr/>
        </p:nvSpPr>
        <p:spPr>
          <a:xfrm>
            <a:off x="3839731" y="5179155"/>
            <a:ext cx="4176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lt2"/>
              </a:solidFill>
            </a:endParaRPr>
          </a:p>
        </p:txBody>
      </p:sp>
      <p:sp>
        <p:nvSpPr>
          <p:cNvPr id="114" name="Google Shape;1071;p47">
            <a:extLst>
              <a:ext uri="{FF2B5EF4-FFF2-40B4-BE49-F238E27FC236}">
                <a16:creationId xmlns:a16="http://schemas.microsoft.com/office/drawing/2014/main" id="{654E3CBC-AC9A-A220-626F-632ECC2A1E84}"/>
              </a:ext>
            </a:extLst>
          </p:cNvPr>
          <p:cNvSpPr/>
          <p:nvPr/>
        </p:nvSpPr>
        <p:spPr>
          <a:xfrm>
            <a:off x="6188398" y="4584580"/>
            <a:ext cx="180300" cy="182700"/>
          </a:xfrm>
          <a:prstGeom prst="rect">
            <a:avLst/>
          </a:prstGeom>
          <a:solidFill>
            <a:srgbClr val="FF99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072;p47">
            <a:extLst>
              <a:ext uri="{FF2B5EF4-FFF2-40B4-BE49-F238E27FC236}">
                <a16:creationId xmlns:a16="http://schemas.microsoft.com/office/drawing/2014/main" id="{0B1EB1A2-FFBE-AD2F-34BF-A0911AE20D12}"/>
              </a:ext>
            </a:extLst>
          </p:cNvPr>
          <p:cNvSpPr/>
          <p:nvPr/>
        </p:nvSpPr>
        <p:spPr>
          <a:xfrm>
            <a:off x="6981635" y="4584555"/>
            <a:ext cx="180300" cy="182700"/>
          </a:xfrm>
          <a:prstGeom prst="rect">
            <a:avLst/>
          </a:prstGeom>
          <a:solidFill>
            <a:srgbClr val="FF99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073;p47">
            <a:extLst>
              <a:ext uri="{FF2B5EF4-FFF2-40B4-BE49-F238E27FC236}">
                <a16:creationId xmlns:a16="http://schemas.microsoft.com/office/drawing/2014/main" id="{7AC2AA70-4E8B-6CF8-E1EA-1503D2EFD4E9}"/>
              </a:ext>
            </a:extLst>
          </p:cNvPr>
          <p:cNvSpPr/>
          <p:nvPr/>
        </p:nvSpPr>
        <p:spPr>
          <a:xfrm>
            <a:off x="7285610" y="4584555"/>
            <a:ext cx="180300" cy="182700"/>
          </a:xfrm>
          <a:prstGeom prst="rect">
            <a:avLst/>
          </a:prstGeom>
          <a:solidFill>
            <a:srgbClr val="FF99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074;p47">
            <a:extLst>
              <a:ext uri="{FF2B5EF4-FFF2-40B4-BE49-F238E27FC236}">
                <a16:creationId xmlns:a16="http://schemas.microsoft.com/office/drawing/2014/main" id="{62785362-E452-F4AF-64EE-8D621F90DB0C}"/>
              </a:ext>
            </a:extLst>
          </p:cNvPr>
          <p:cNvSpPr/>
          <p:nvPr/>
        </p:nvSpPr>
        <p:spPr>
          <a:xfrm>
            <a:off x="9095235" y="4584580"/>
            <a:ext cx="180300" cy="182700"/>
          </a:xfrm>
          <a:prstGeom prst="rect">
            <a:avLst/>
          </a:prstGeom>
          <a:solidFill>
            <a:srgbClr val="FF99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075;p47">
            <a:extLst>
              <a:ext uri="{FF2B5EF4-FFF2-40B4-BE49-F238E27FC236}">
                <a16:creationId xmlns:a16="http://schemas.microsoft.com/office/drawing/2014/main" id="{DBF05F4F-DCDE-4E0A-D339-A5EB492E23EE}"/>
              </a:ext>
            </a:extLst>
          </p:cNvPr>
          <p:cNvSpPr/>
          <p:nvPr/>
        </p:nvSpPr>
        <p:spPr>
          <a:xfrm>
            <a:off x="9399210" y="4584580"/>
            <a:ext cx="180300" cy="182700"/>
          </a:xfrm>
          <a:prstGeom prst="rect">
            <a:avLst/>
          </a:prstGeom>
          <a:solidFill>
            <a:srgbClr val="FF99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076;p47">
            <a:extLst>
              <a:ext uri="{FF2B5EF4-FFF2-40B4-BE49-F238E27FC236}">
                <a16:creationId xmlns:a16="http://schemas.microsoft.com/office/drawing/2014/main" id="{BDF649B4-66AA-A563-F920-CBF35959FCE8}"/>
              </a:ext>
            </a:extLst>
          </p:cNvPr>
          <p:cNvSpPr txBox="1"/>
          <p:nvPr/>
        </p:nvSpPr>
        <p:spPr>
          <a:xfrm>
            <a:off x="9476956" y="3842742"/>
            <a:ext cx="3648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700">
                <a:solidFill>
                  <a:schemeClr val="lt1"/>
                </a:solidFill>
              </a:rPr>
              <a:t>mM</a:t>
            </a:r>
            <a:endParaRPr sz="700">
              <a:solidFill>
                <a:schemeClr val="lt1"/>
              </a:solidFill>
            </a:endParaRPr>
          </a:p>
        </p:txBody>
      </p:sp>
      <p:sp>
        <p:nvSpPr>
          <p:cNvPr id="120" name="Google Shape;1077;p47">
            <a:extLst>
              <a:ext uri="{FF2B5EF4-FFF2-40B4-BE49-F238E27FC236}">
                <a16:creationId xmlns:a16="http://schemas.microsoft.com/office/drawing/2014/main" id="{4399AC72-5FC2-9A02-F831-7B92C988B7B7}"/>
              </a:ext>
            </a:extLst>
          </p:cNvPr>
          <p:cNvSpPr txBox="1"/>
          <p:nvPr/>
        </p:nvSpPr>
        <p:spPr>
          <a:xfrm>
            <a:off x="5615981" y="3842717"/>
            <a:ext cx="3648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700">
                <a:solidFill>
                  <a:schemeClr val="lt1"/>
                </a:solidFill>
              </a:rPr>
              <a:t>m1</a:t>
            </a:r>
            <a:endParaRPr sz="700">
              <a:solidFill>
                <a:schemeClr val="lt1"/>
              </a:solidFill>
            </a:endParaRPr>
          </a:p>
        </p:txBody>
      </p:sp>
      <p:sp>
        <p:nvSpPr>
          <p:cNvPr id="121" name="Google Shape;1078;p47">
            <a:extLst>
              <a:ext uri="{FF2B5EF4-FFF2-40B4-BE49-F238E27FC236}">
                <a16:creationId xmlns:a16="http://schemas.microsoft.com/office/drawing/2014/main" id="{176A2BDF-B82B-F9E5-6431-5D579EF00C16}"/>
              </a:ext>
            </a:extLst>
          </p:cNvPr>
          <p:cNvSpPr txBox="1"/>
          <p:nvPr/>
        </p:nvSpPr>
        <p:spPr>
          <a:xfrm>
            <a:off x="5615981" y="5216667"/>
            <a:ext cx="3648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700">
                <a:solidFill>
                  <a:schemeClr val="lt1"/>
                </a:solidFill>
              </a:rPr>
              <a:t>s1</a:t>
            </a:r>
            <a:endParaRPr sz="700">
              <a:solidFill>
                <a:schemeClr val="lt1"/>
              </a:solidFill>
            </a:endParaRPr>
          </a:p>
        </p:txBody>
      </p:sp>
      <p:sp>
        <p:nvSpPr>
          <p:cNvPr id="122" name="Google Shape;1079;p47">
            <a:extLst>
              <a:ext uri="{FF2B5EF4-FFF2-40B4-BE49-F238E27FC236}">
                <a16:creationId xmlns:a16="http://schemas.microsoft.com/office/drawing/2014/main" id="{C97D4D17-0C7D-00AA-4B3B-5791FA540D41}"/>
              </a:ext>
            </a:extLst>
          </p:cNvPr>
          <p:cNvSpPr txBox="1"/>
          <p:nvPr/>
        </p:nvSpPr>
        <p:spPr>
          <a:xfrm>
            <a:off x="9476956" y="5233980"/>
            <a:ext cx="3648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700">
                <a:solidFill>
                  <a:schemeClr val="lt1"/>
                </a:solidFill>
              </a:rPr>
              <a:t>sS</a:t>
            </a:r>
            <a:endParaRPr sz="700">
              <a:solidFill>
                <a:schemeClr val="lt1"/>
              </a:solidFill>
            </a:endParaRPr>
          </a:p>
        </p:txBody>
      </p:sp>
      <p:sp>
        <p:nvSpPr>
          <p:cNvPr id="123" name="Google Shape;1080;p47">
            <a:extLst>
              <a:ext uri="{FF2B5EF4-FFF2-40B4-BE49-F238E27FC236}">
                <a16:creationId xmlns:a16="http://schemas.microsoft.com/office/drawing/2014/main" id="{96A2E9B4-ECB6-AC09-0356-056D3EF9E908}"/>
              </a:ext>
            </a:extLst>
          </p:cNvPr>
          <p:cNvSpPr txBox="1"/>
          <p:nvPr/>
        </p:nvSpPr>
        <p:spPr>
          <a:xfrm>
            <a:off x="9306956" y="4538355"/>
            <a:ext cx="3648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700">
                <a:solidFill>
                  <a:schemeClr val="dk1"/>
                </a:solidFill>
              </a:rPr>
              <a:t>bB</a:t>
            </a:r>
            <a:endParaRPr sz="700">
              <a:solidFill>
                <a:schemeClr val="dk1"/>
              </a:solidFill>
            </a:endParaRPr>
          </a:p>
        </p:txBody>
      </p:sp>
      <p:sp>
        <p:nvSpPr>
          <p:cNvPr id="124" name="Google Shape;1081;p47">
            <a:extLst>
              <a:ext uri="{FF2B5EF4-FFF2-40B4-BE49-F238E27FC236}">
                <a16:creationId xmlns:a16="http://schemas.microsoft.com/office/drawing/2014/main" id="{CE5B5105-371D-3764-27BD-7670C8B402B4}"/>
              </a:ext>
            </a:extLst>
          </p:cNvPr>
          <p:cNvSpPr txBox="1"/>
          <p:nvPr/>
        </p:nvSpPr>
        <p:spPr>
          <a:xfrm>
            <a:off x="5792181" y="4529667"/>
            <a:ext cx="3648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700">
                <a:solidFill>
                  <a:schemeClr val="dk1"/>
                </a:solidFill>
              </a:rPr>
              <a:t>b1</a:t>
            </a:r>
            <a:endParaRPr sz="700">
              <a:solidFill>
                <a:schemeClr val="dk1"/>
              </a:solidFill>
            </a:endParaRPr>
          </a:p>
        </p:txBody>
      </p:sp>
      <p:cxnSp>
        <p:nvCxnSpPr>
          <p:cNvPr id="125" name="Google Shape;1082;p47">
            <a:extLst>
              <a:ext uri="{FF2B5EF4-FFF2-40B4-BE49-F238E27FC236}">
                <a16:creationId xmlns:a16="http://schemas.microsoft.com/office/drawing/2014/main" id="{1A2C987D-454D-BB91-1BC0-A917691CB9C4}"/>
              </a:ext>
            </a:extLst>
          </p:cNvPr>
          <p:cNvCxnSpPr/>
          <p:nvPr/>
        </p:nvCxnSpPr>
        <p:spPr>
          <a:xfrm>
            <a:off x="5225331" y="1775292"/>
            <a:ext cx="0" cy="384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6" name="Google Shape;1083;p47">
            <a:extLst>
              <a:ext uri="{FF2B5EF4-FFF2-40B4-BE49-F238E27FC236}">
                <a16:creationId xmlns:a16="http://schemas.microsoft.com/office/drawing/2014/main" id="{9B648324-288E-7C9E-E3E3-D15B98B69F29}"/>
              </a:ext>
            </a:extLst>
          </p:cNvPr>
          <p:cNvSpPr txBox="1"/>
          <p:nvPr/>
        </p:nvSpPr>
        <p:spPr>
          <a:xfrm>
            <a:off x="3372481" y="4563167"/>
            <a:ext cx="5391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700">
                <a:solidFill>
                  <a:schemeClr val="dk1"/>
                </a:solidFill>
              </a:rPr>
              <a:t>VRF</a:t>
            </a:r>
            <a:endParaRPr sz="900">
              <a:solidFill>
                <a:schemeClr val="dk1"/>
              </a:solidFill>
            </a:endParaRPr>
          </a:p>
        </p:txBody>
      </p:sp>
      <p:sp>
        <p:nvSpPr>
          <p:cNvPr id="127" name="Google Shape;1084;p47">
            <a:extLst>
              <a:ext uri="{FF2B5EF4-FFF2-40B4-BE49-F238E27FC236}">
                <a16:creationId xmlns:a16="http://schemas.microsoft.com/office/drawing/2014/main" id="{89347562-AEB8-C8C3-53BB-8F22894DE4FF}"/>
              </a:ext>
            </a:extLst>
          </p:cNvPr>
          <p:cNvSpPr txBox="1"/>
          <p:nvPr/>
        </p:nvSpPr>
        <p:spPr>
          <a:xfrm>
            <a:off x="5607631" y="4764867"/>
            <a:ext cx="7065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700">
                <a:solidFill>
                  <a:schemeClr val="dk1"/>
                </a:solidFill>
              </a:rPr>
              <a:t>VRF chunk</a:t>
            </a:r>
            <a:endParaRPr sz="900">
              <a:solidFill>
                <a:schemeClr val="dk1"/>
              </a:solidFill>
            </a:endParaRPr>
          </a:p>
        </p:txBody>
      </p:sp>
      <p:sp>
        <p:nvSpPr>
          <p:cNvPr id="128" name="Google Shape;1085;p47">
            <a:extLst>
              <a:ext uri="{FF2B5EF4-FFF2-40B4-BE49-F238E27FC236}">
                <a16:creationId xmlns:a16="http://schemas.microsoft.com/office/drawing/2014/main" id="{1EC14C5D-DC7E-141D-41A8-11D914C6ECEB}"/>
              </a:ext>
            </a:extLst>
          </p:cNvPr>
          <p:cNvSpPr txBox="1"/>
          <p:nvPr/>
        </p:nvSpPr>
        <p:spPr>
          <a:xfrm>
            <a:off x="6697719" y="4764867"/>
            <a:ext cx="7065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700">
                <a:solidFill>
                  <a:schemeClr val="dk1"/>
                </a:solidFill>
              </a:rPr>
              <a:t>VRF chunk</a:t>
            </a:r>
            <a:endParaRPr sz="900">
              <a:solidFill>
                <a:schemeClr val="dk1"/>
              </a:solidFill>
            </a:endParaRPr>
          </a:p>
        </p:txBody>
      </p:sp>
      <p:sp>
        <p:nvSpPr>
          <p:cNvPr id="129" name="Google Shape;1086;p47">
            <a:extLst>
              <a:ext uri="{FF2B5EF4-FFF2-40B4-BE49-F238E27FC236}">
                <a16:creationId xmlns:a16="http://schemas.microsoft.com/office/drawing/2014/main" id="{17B4FC8B-9586-A1F1-0E91-27A767013E37}"/>
              </a:ext>
            </a:extLst>
          </p:cNvPr>
          <p:cNvSpPr txBox="1"/>
          <p:nvPr/>
        </p:nvSpPr>
        <p:spPr>
          <a:xfrm>
            <a:off x="8820031" y="4748142"/>
            <a:ext cx="7065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700">
                <a:solidFill>
                  <a:schemeClr val="dk1"/>
                </a:solidFill>
              </a:rPr>
              <a:t>VRF chunk</a:t>
            </a:r>
            <a:endParaRPr sz="900">
              <a:solidFill>
                <a:schemeClr val="dk1"/>
              </a:solidFill>
            </a:endParaRPr>
          </a:p>
        </p:txBody>
      </p:sp>
      <p:sp>
        <p:nvSpPr>
          <p:cNvPr id="130" name="Google Shape;1087;p47">
            <a:extLst>
              <a:ext uri="{FF2B5EF4-FFF2-40B4-BE49-F238E27FC236}">
                <a16:creationId xmlns:a16="http://schemas.microsoft.com/office/drawing/2014/main" id="{BBBC5CC0-A7CF-8EB9-8365-B0333F679F86}"/>
              </a:ext>
            </a:extLst>
          </p:cNvPr>
          <p:cNvSpPr txBox="1"/>
          <p:nvPr/>
        </p:nvSpPr>
        <p:spPr>
          <a:xfrm>
            <a:off x="5652206" y="3562280"/>
            <a:ext cx="5391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700" b="1">
                <a:solidFill>
                  <a:schemeClr val="dk1"/>
                </a:solidFill>
              </a:rPr>
              <a:t>Lane1</a:t>
            </a:r>
            <a:endParaRPr sz="900" b="1">
              <a:solidFill>
                <a:schemeClr val="dk1"/>
              </a:solidFill>
            </a:endParaRPr>
          </a:p>
        </p:txBody>
      </p:sp>
      <p:sp>
        <p:nvSpPr>
          <p:cNvPr id="131" name="Google Shape;1088;p47">
            <a:extLst>
              <a:ext uri="{FF2B5EF4-FFF2-40B4-BE49-F238E27FC236}">
                <a16:creationId xmlns:a16="http://schemas.microsoft.com/office/drawing/2014/main" id="{29CE9599-19F9-F5EA-206E-E904D8F6040E}"/>
              </a:ext>
            </a:extLst>
          </p:cNvPr>
          <p:cNvSpPr txBox="1"/>
          <p:nvPr/>
        </p:nvSpPr>
        <p:spPr>
          <a:xfrm>
            <a:off x="8876606" y="3567680"/>
            <a:ext cx="5391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700" b="1">
                <a:solidFill>
                  <a:schemeClr val="dk1"/>
                </a:solidFill>
              </a:rPr>
              <a:t>LaneL</a:t>
            </a:r>
            <a:endParaRPr sz="900" b="1">
              <a:solidFill>
                <a:schemeClr val="dk1"/>
              </a:solidFill>
            </a:endParaRPr>
          </a:p>
        </p:txBody>
      </p:sp>
      <p:sp>
        <p:nvSpPr>
          <p:cNvPr id="132" name="Google Shape;1089;p47">
            <a:extLst>
              <a:ext uri="{FF2B5EF4-FFF2-40B4-BE49-F238E27FC236}">
                <a16:creationId xmlns:a16="http://schemas.microsoft.com/office/drawing/2014/main" id="{D87D671B-F075-184F-D5A5-4AFE4F7FC397}"/>
              </a:ext>
            </a:extLst>
          </p:cNvPr>
          <p:cNvSpPr txBox="1"/>
          <p:nvPr/>
        </p:nvSpPr>
        <p:spPr>
          <a:xfrm>
            <a:off x="3462581" y="2634755"/>
            <a:ext cx="5391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700" b="1">
                <a:solidFill>
                  <a:schemeClr val="dk1"/>
                </a:solidFill>
              </a:rPr>
              <a:t>Lane1</a:t>
            </a:r>
            <a:endParaRPr sz="900" b="1">
              <a:solidFill>
                <a:schemeClr val="dk1"/>
              </a:solidFill>
            </a:endParaRPr>
          </a:p>
        </p:txBody>
      </p:sp>
      <p:pic>
        <p:nvPicPr>
          <p:cNvPr id="133" name="Google Shape;1090;p47">
            <a:extLst>
              <a:ext uri="{FF2B5EF4-FFF2-40B4-BE49-F238E27FC236}">
                <a16:creationId xmlns:a16="http://schemas.microsoft.com/office/drawing/2014/main" id="{9768B71E-9429-B917-EE38-A1467D629EFB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408731" y="2187717"/>
            <a:ext cx="3282501" cy="29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091;p47">
            <a:extLst>
              <a:ext uri="{FF2B5EF4-FFF2-40B4-BE49-F238E27FC236}">
                <a16:creationId xmlns:a16="http://schemas.microsoft.com/office/drawing/2014/main" id="{03D2DFC8-EA2C-B0AC-2D54-9E03FA2D963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2681" y="2187729"/>
            <a:ext cx="3282501" cy="32707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5" name="Google Shape;1092;p47">
            <a:extLst>
              <a:ext uri="{FF2B5EF4-FFF2-40B4-BE49-F238E27FC236}">
                <a16:creationId xmlns:a16="http://schemas.microsoft.com/office/drawing/2014/main" id="{D25CFC07-2194-EACC-EB95-EB9D134EBA25}"/>
              </a:ext>
            </a:extLst>
          </p:cNvPr>
          <p:cNvCxnSpPr/>
          <p:nvPr/>
        </p:nvCxnSpPr>
        <p:spPr>
          <a:xfrm rot="10800000">
            <a:off x="1852256" y="2582742"/>
            <a:ext cx="1836000" cy="927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136" name="Google Shape;1093;p47">
            <a:extLst>
              <a:ext uri="{FF2B5EF4-FFF2-40B4-BE49-F238E27FC236}">
                <a16:creationId xmlns:a16="http://schemas.microsoft.com/office/drawing/2014/main" id="{E10AEDDB-C391-8C00-39D9-BD0C3FB9BFF6}"/>
              </a:ext>
            </a:extLst>
          </p:cNvPr>
          <p:cNvCxnSpPr>
            <a:endCxn id="141" idx="2"/>
          </p:cNvCxnSpPr>
          <p:nvPr/>
        </p:nvCxnSpPr>
        <p:spPr>
          <a:xfrm rot="10800000">
            <a:off x="6091793" y="3211205"/>
            <a:ext cx="243900" cy="93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137" name="Google Shape;1095;p47">
            <a:extLst>
              <a:ext uri="{FF2B5EF4-FFF2-40B4-BE49-F238E27FC236}">
                <a16:creationId xmlns:a16="http://schemas.microsoft.com/office/drawing/2014/main" id="{59DF7CC5-9614-8FC0-1A62-FBFDAAB189BA}"/>
              </a:ext>
            </a:extLst>
          </p:cNvPr>
          <p:cNvCxnSpPr/>
          <p:nvPr/>
        </p:nvCxnSpPr>
        <p:spPr>
          <a:xfrm rot="10800000">
            <a:off x="6235944" y="3216542"/>
            <a:ext cx="658200" cy="983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138" name="Google Shape;1096;p47">
            <a:extLst>
              <a:ext uri="{FF2B5EF4-FFF2-40B4-BE49-F238E27FC236}">
                <a16:creationId xmlns:a16="http://schemas.microsoft.com/office/drawing/2014/main" id="{D0EC868B-1A3A-DCFF-0D5E-50AF8DD4342F}"/>
              </a:ext>
            </a:extLst>
          </p:cNvPr>
          <p:cNvCxnSpPr/>
          <p:nvPr/>
        </p:nvCxnSpPr>
        <p:spPr>
          <a:xfrm rot="10800000">
            <a:off x="6343706" y="3144842"/>
            <a:ext cx="2654400" cy="1055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139" name="Google Shape;1097;p47">
            <a:extLst>
              <a:ext uri="{FF2B5EF4-FFF2-40B4-BE49-F238E27FC236}">
                <a16:creationId xmlns:a16="http://schemas.microsoft.com/office/drawing/2014/main" id="{C4F36B20-7342-72A1-A653-21E730CE0E03}"/>
              </a:ext>
            </a:extLst>
          </p:cNvPr>
          <p:cNvCxnSpPr/>
          <p:nvPr/>
        </p:nvCxnSpPr>
        <p:spPr>
          <a:xfrm rot="10800000">
            <a:off x="5792506" y="2520867"/>
            <a:ext cx="222300" cy="354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triangle" w="med" len="med"/>
          </a:ln>
        </p:spPr>
      </p:cxnSp>
      <p:sp>
        <p:nvSpPr>
          <p:cNvPr id="140" name="Google Shape;1098;p47">
            <a:extLst>
              <a:ext uri="{FF2B5EF4-FFF2-40B4-BE49-F238E27FC236}">
                <a16:creationId xmlns:a16="http://schemas.microsoft.com/office/drawing/2014/main" id="{1EDE8818-5043-9140-F85A-D8DE27088282}"/>
              </a:ext>
            </a:extLst>
          </p:cNvPr>
          <p:cNvSpPr/>
          <p:nvPr/>
        </p:nvSpPr>
        <p:spPr>
          <a:xfrm>
            <a:off x="5980781" y="2929155"/>
            <a:ext cx="222300" cy="222300"/>
          </a:xfrm>
          <a:prstGeom prst="ellipse">
            <a:avLst/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094;p47">
            <a:extLst>
              <a:ext uri="{FF2B5EF4-FFF2-40B4-BE49-F238E27FC236}">
                <a16:creationId xmlns:a16="http://schemas.microsoft.com/office/drawing/2014/main" id="{EBFC4E2D-B733-407E-F300-2FD70F9BEB5E}"/>
              </a:ext>
            </a:extLst>
          </p:cNvPr>
          <p:cNvSpPr txBox="1"/>
          <p:nvPr/>
        </p:nvSpPr>
        <p:spPr>
          <a:xfrm>
            <a:off x="5919293" y="2811005"/>
            <a:ext cx="345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b="1"/>
              <a:t>+</a:t>
            </a:r>
            <a:endParaRPr b="1"/>
          </a:p>
        </p:txBody>
      </p:sp>
      <p:sp>
        <p:nvSpPr>
          <p:cNvPr id="142" name="Google Shape;1099;p47">
            <a:extLst>
              <a:ext uri="{FF2B5EF4-FFF2-40B4-BE49-F238E27FC236}">
                <a16:creationId xmlns:a16="http://schemas.microsoft.com/office/drawing/2014/main" id="{1454E8AE-2345-3BCF-CE5C-2049942D4789}"/>
              </a:ext>
            </a:extLst>
          </p:cNvPr>
          <p:cNvSpPr/>
          <p:nvPr/>
        </p:nvSpPr>
        <p:spPr>
          <a:xfrm>
            <a:off x="3613206" y="2201667"/>
            <a:ext cx="1115700" cy="292500"/>
          </a:xfrm>
          <a:prstGeom prst="rect">
            <a:avLst/>
          </a:prstGeom>
          <a:noFill/>
          <a:ln w="1905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100;p47">
            <a:extLst>
              <a:ext uri="{FF2B5EF4-FFF2-40B4-BE49-F238E27FC236}">
                <a16:creationId xmlns:a16="http://schemas.microsoft.com/office/drawing/2014/main" id="{C674C8EB-5180-B028-BE08-E5C7FEF6F4AE}"/>
              </a:ext>
            </a:extLst>
          </p:cNvPr>
          <p:cNvSpPr/>
          <p:nvPr/>
        </p:nvSpPr>
        <p:spPr>
          <a:xfrm>
            <a:off x="7691631" y="2205017"/>
            <a:ext cx="1115700" cy="292500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1173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Google Shape;1106;p48"/>
          <p:cNvSpPr txBox="1">
            <a:spLocks noGrp="1"/>
          </p:cNvSpPr>
          <p:nvPr>
            <p:ph type="sldNum" idx="12"/>
          </p:nvPr>
        </p:nvSpPr>
        <p:spPr>
          <a:xfrm>
            <a:off x="11070776" y="6308660"/>
            <a:ext cx="355600" cy="468400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/>
          <a:p>
            <a:pPr>
              <a:buClr>
                <a:srgbClr val="000000"/>
              </a:buClr>
            </a:pPr>
            <a:fld id="{00000000-1234-1234-1234-123412341234}" type="slidenum">
              <a:rPr lang="it"/>
              <a:pPr>
                <a:buClr>
                  <a:srgbClr val="000000"/>
                </a:buClr>
              </a:pPr>
              <a:t>35</a:t>
            </a:fld>
            <a:endParaRPr/>
          </a:p>
        </p:txBody>
      </p:sp>
      <p:sp>
        <p:nvSpPr>
          <p:cNvPr id="1108" name="Google Shape;1108;p48"/>
          <p:cNvSpPr/>
          <p:nvPr/>
        </p:nvSpPr>
        <p:spPr>
          <a:xfrm>
            <a:off x="332901" y="2102756"/>
            <a:ext cx="415600" cy="200000"/>
          </a:xfrm>
          <a:prstGeom prst="rect">
            <a:avLst/>
          </a:prstGeom>
          <a:solidFill>
            <a:srgbClr val="A61C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109" name="Google Shape;1109;p48"/>
          <p:cNvSpPr/>
          <p:nvPr/>
        </p:nvSpPr>
        <p:spPr>
          <a:xfrm>
            <a:off x="740664" y="2102756"/>
            <a:ext cx="418000" cy="200000"/>
          </a:xfrm>
          <a:prstGeom prst="rect">
            <a:avLst/>
          </a:prstGeom>
          <a:solidFill>
            <a:srgbClr val="CC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110" name="Google Shape;1110;p48"/>
          <p:cNvSpPr/>
          <p:nvPr/>
        </p:nvSpPr>
        <p:spPr>
          <a:xfrm>
            <a:off x="1148443" y="2102756"/>
            <a:ext cx="410000" cy="200000"/>
          </a:xfrm>
          <a:prstGeom prst="rect">
            <a:avLst/>
          </a:prstGeom>
          <a:solidFill>
            <a:srgbClr val="E6913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111" name="Google Shape;1111;p48"/>
          <p:cNvSpPr/>
          <p:nvPr/>
        </p:nvSpPr>
        <p:spPr>
          <a:xfrm>
            <a:off x="1556212" y="2102756"/>
            <a:ext cx="407600" cy="200000"/>
          </a:xfrm>
          <a:prstGeom prst="rect">
            <a:avLst/>
          </a:prstGeom>
          <a:solidFill>
            <a:srgbClr val="FFD9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112" name="Google Shape;1112;p48"/>
          <p:cNvSpPr/>
          <p:nvPr/>
        </p:nvSpPr>
        <p:spPr>
          <a:xfrm>
            <a:off x="1963983" y="2102756"/>
            <a:ext cx="410800" cy="200000"/>
          </a:xfrm>
          <a:prstGeom prst="rect">
            <a:avLst/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113" name="Google Shape;1113;p48"/>
          <p:cNvSpPr/>
          <p:nvPr/>
        </p:nvSpPr>
        <p:spPr>
          <a:xfrm>
            <a:off x="2371753" y="2102756"/>
            <a:ext cx="413200" cy="2000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114" name="Google Shape;1114;p48"/>
          <p:cNvSpPr/>
          <p:nvPr/>
        </p:nvSpPr>
        <p:spPr>
          <a:xfrm>
            <a:off x="2779524" y="2102756"/>
            <a:ext cx="410800" cy="2000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115" name="Google Shape;1115;p48"/>
          <p:cNvSpPr/>
          <p:nvPr/>
        </p:nvSpPr>
        <p:spPr>
          <a:xfrm>
            <a:off x="3187293" y="2102756"/>
            <a:ext cx="393600" cy="200000"/>
          </a:xfrm>
          <a:prstGeom prst="rect">
            <a:avLst/>
          </a:prstGeom>
          <a:solidFill>
            <a:srgbClr val="C27BA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116" name="Google Shape;1116;p48"/>
          <p:cNvSpPr txBox="1"/>
          <p:nvPr/>
        </p:nvSpPr>
        <p:spPr>
          <a:xfrm>
            <a:off x="292800" y="1257433"/>
            <a:ext cx="3122400" cy="902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609585" indent="-372524">
              <a:buClr>
                <a:schemeClr val="accent1"/>
              </a:buClr>
              <a:buSzPts val="800"/>
              <a:buFont typeface="Ubuntu Mono"/>
              <a:buChar char="■"/>
            </a:pPr>
            <a:r>
              <a:rPr lang="it" sz="1600">
                <a:latin typeface="Ubuntu Mono"/>
                <a:ea typeface="Ubuntu Mono"/>
                <a:cs typeface="Ubuntu Mono"/>
                <a:sym typeface="Ubuntu Mono"/>
              </a:rPr>
              <a:t>Vector with 8 elements</a:t>
            </a:r>
            <a:endParaRPr sz="1600">
              <a:latin typeface="Ubuntu Mono"/>
              <a:ea typeface="Ubuntu Mono"/>
              <a:cs typeface="Ubuntu Mono"/>
              <a:sym typeface="Ubuntu Mono"/>
            </a:endParaRPr>
          </a:p>
          <a:p>
            <a:pPr marL="609585" indent="-372524">
              <a:buClr>
                <a:schemeClr val="accent1"/>
              </a:buClr>
              <a:buSzPts val="800"/>
              <a:buFont typeface="Ubuntu Mono"/>
              <a:buChar char="■"/>
            </a:pPr>
            <a:r>
              <a:rPr lang="it" sz="1600">
                <a:latin typeface="Ubuntu Mono"/>
                <a:ea typeface="Ubuntu Mono"/>
                <a:cs typeface="Ubuntu Mono"/>
                <a:sym typeface="Ubuntu Mono"/>
              </a:rPr>
              <a:t>2 Byte/element</a:t>
            </a:r>
            <a:endParaRPr sz="1600">
              <a:latin typeface="Ubuntu Mono"/>
              <a:ea typeface="Ubuntu Mono"/>
              <a:cs typeface="Ubuntu Mono"/>
              <a:sym typeface="Ubuntu Mono"/>
            </a:endParaRPr>
          </a:p>
          <a:p>
            <a:endParaRPr sz="1067"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EAE056E-A6DB-9C26-30AF-84F7CAB3C3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503" y="180326"/>
            <a:ext cx="10667548" cy="657050"/>
          </a:xfrm>
          <a:noFill/>
        </p:spPr>
        <p:txBody>
          <a:bodyPr vert="horz" lIns="0" tIns="0" rIns="0" bIns="0" rtlCol="0" anchor="ctr">
            <a:normAutofit/>
          </a:bodyPr>
          <a:lstStyle/>
          <a:p>
            <a:r>
              <a:rPr lang="en-US" sz="3800" b="0" i="0" kern="1200" spc="-106" baseline="0">
                <a:ln w="15875" cmpd="sng">
                  <a:noFill/>
                  <a:round/>
                </a:ln>
                <a:latin typeface="+mj-lt"/>
                <a:ea typeface="Roboto"/>
                <a:cs typeface="Roboto"/>
              </a:rPr>
              <a:t>Ara VRF</a:t>
            </a:r>
          </a:p>
        </p:txBody>
      </p:sp>
    </p:spTree>
    <p:extLst>
      <p:ext uri="{BB962C8B-B14F-4D97-AF65-F5344CB8AC3E}">
        <p14:creationId xmlns:p14="http://schemas.microsoft.com/office/powerpoint/2010/main" val="3543840758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p49"/>
          <p:cNvSpPr/>
          <p:nvPr/>
        </p:nvSpPr>
        <p:spPr>
          <a:xfrm>
            <a:off x="3931367" y="1647157"/>
            <a:ext cx="7767200" cy="11112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123" name="Google Shape;1123;p49"/>
          <p:cNvSpPr txBox="1">
            <a:spLocks noGrp="1"/>
          </p:cNvSpPr>
          <p:nvPr>
            <p:ph type="sldNum" idx="12"/>
          </p:nvPr>
        </p:nvSpPr>
        <p:spPr>
          <a:xfrm>
            <a:off x="11070776" y="6308660"/>
            <a:ext cx="355600" cy="468400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/>
          <a:p>
            <a:pPr>
              <a:buClr>
                <a:srgbClr val="000000"/>
              </a:buClr>
            </a:pPr>
            <a:fld id="{00000000-1234-1234-1234-123412341234}" type="slidenum">
              <a:rPr lang="it"/>
              <a:pPr>
                <a:buClr>
                  <a:srgbClr val="000000"/>
                </a:buClr>
              </a:pPr>
              <a:t>36</a:t>
            </a:fld>
            <a:endParaRPr/>
          </a:p>
        </p:txBody>
      </p:sp>
      <p:sp>
        <p:nvSpPr>
          <p:cNvPr id="1125" name="Google Shape;1125;p49"/>
          <p:cNvSpPr/>
          <p:nvPr/>
        </p:nvSpPr>
        <p:spPr>
          <a:xfrm>
            <a:off x="4753300" y="2099433"/>
            <a:ext cx="390800" cy="382800"/>
          </a:xfrm>
          <a:prstGeom prst="rect">
            <a:avLst/>
          </a:prstGeom>
          <a:solidFill>
            <a:srgbClr val="A61C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126" name="Google Shape;1126;p49"/>
          <p:cNvSpPr/>
          <p:nvPr/>
        </p:nvSpPr>
        <p:spPr>
          <a:xfrm>
            <a:off x="5144100" y="2099433"/>
            <a:ext cx="390800" cy="382800"/>
          </a:xfrm>
          <a:prstGeom prst="rect">
            <a:avLst/>
          </a:prstGeom>
          <a:solidFill>
            <a:srgbClr val="A61C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127" name="Google Shape;1127;p49"/>
          <p:cNvSpPr/>
          <p:nvPr/>
        </p:nvSpPr>
        <p:spPr>
          <a:xfrm>
            <a:off x="5534900" y="2099433"/>
            <a:ext cx="390800" cy="382800"/>
          </a:xfrm>
          <a:prstGeom prst="rect">
            <a:avLst/>
          </a:prstGeom>
          <a:solidFill>
            <a:srgbClr val="CC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128" name="Google Shape;1128;p49"/>
          <p:cNvSpPr/>
          <p:nvPr/>
        </p:nvSpPr>
        <p:spPr>
          <a:xfrm>
            <a:off x="5925700" y="2099433"/>
            <a:ext cx="390800" cy="382800"/>
          </a:xfrm>
          <a:prstGeom prst="rect">
            <a:avLst/>
          </a:prstGeom>
          <a:solidFill>
            <a:srgbClr val="CC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129" name="Google Shape;1129;p49"/>
          <p:cNvSpPr/>
          <p:nvPr/>
        </p:nvSpPr>
        <p:spPr>
          <a:xfrm>
            <a:off x="6316500" y="2099433"/>
            <a:ext cx="390800" cy="382800"/>
          </a:xfrm>
          <a:prstGeom prst="rect">
            <a:avLst/>
          </a:prstGeom>
          <a:solidFill>
            <a:srgbClr val="E6913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130" name="Google Shape;1130;p49"/>
          <p:cNvSpPr/>
          <p:nvPr/>
        </p:nvSpPr>
        <p:spPr>
          <a:xfrm>
            <a:off x="6707300" y="2099433"/>
            <a:ext cx="390800" cy="382800"/>
          </a:xfrm>
          <a:prstGeom prst="rect">
            <a:avLst/>
          </a:prstGeom>
          <a:solidFill>
            <a:srgbClr val="E6913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131" name="Google Shape;1131;p49"/>
          <p:cNvSpPr/>
          <p:nvPr/>
        </p:nvSpPr>
        <p:spPr>
          <a:xfrm>
            <a:off x="7098100" y="2099433"/>
            <a:ext cx="390800" cy="382800"/>
          </a:xfrm>
          <a:prstGeom prst="rect">
            <a:avLst/>
          </a:prstGeom>
          <a:solidFill>
            <a:srgbClr val="FFD9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132" name="Google Shape;1132;p49"/>
          <p:cNvSpPr/>
          <p:nvPr/>
        </p:nvSpPr>
        <p:spPr>
          <a:xfrm>
            <a:off x="7488900" y="2099433"/>
            <a:ext cx="390800" cy="382800"/>
          </a:xfrm>
          <a:prstGeom prst="rect">
            <a:avLst/>
          </a:prstGeom>
          <a:solidFill>
            <a:srgbClr val="FFD9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133" name="Google Shape;1133;p49"/>
          <p:cNvSpPr/>
          <p:nvPr/>
        </p:nvSpPr>
        <p:spPr>
          <a:xfrm>
            <a:off x="7879700" y="2099433"/>
            <a:ext cx="390800" cy="382800"/>
          </a:xfrm>
          <a:prstGeom prst="rect">
            <a:avLst/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134" name="Google Shape;1134;p49"/>
          <p:cNvSpPr/>
          <p:nvPr/>
        </p:nvSpPr>
        <p:spPr>
          <a:xfrm>
            <a:off x="8270500" y="2099433"/>
            <a:ext cx="390800" cy="382800"/>
          </a:xfrm>
          <a:prstGeom prst="rect">
            <a:avLst/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135" name="Google Shape;1135;p49"/>
          <p:cNvSpPr/>
          <p:nvPr/>
        </p:nvSpPr>
        <p:spPr>
          <a:xfrm>
            <a:off x="8661300" y="2099433"/>
            <a:ext cx="390800" cy="3828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136" name="Google Shape;1136;p49"/>
          <p:cNvSpPr/>
          <p:nvPr/>
        </p:nvSpPr>
        <p:spPr>
          <a:xfrm>
            <a:off x="9052100" y="2099433"/>
            <a:ext cx="390800" cy="3828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137" name="Google Shape;1137;p49"/>
          <p:cNvSpPr/>
          <p:nvPr/>
        </p:nvSpPr>
        <p:spPr>
          <a:xfrm>
            <a:off x="9442900" y="2099433"/>
            <a:ext cx="390800" cy="3828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138" name="Google Shape;1138;p49"/>
          <p:cNvSpPr/>
          <p:nvPr/>
        </p:nvSpPr>
        <p:spPr>
          <a:xfrm>
            <a:off x="9833700" y="2099433"/>
            <a:ext cx="390800" cy="3828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139" name="Google Shape;1139;p49"/>
          <p:cNvSpPr/>
          <p:nvPr/>
        </p:nvSpPr>
        <p:spPr>
          <a:xfrm>
            <a:off x="10224500" y="2099433"/>
            <a:ext cx="390800" cy="382800"/>
          </a:xfrm>
          <a:prstGeom prst="rect">
            <a:avLst/>
          </a:prstGeom>
          <a:solidFill>
            <a:srgbClr val="C27BA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140" name="Google Shape;1140;p49"/>
          <p:cNvSpPr/>
          <p:nvPr/>
        </p:nvSpPr>
        <p:spPr>
          <a:xfrm>
            <a:off x="10615300" y="2099433"/>
            <a:ext cx="390800" cy="382800"/>
          </a:xfrm>
          <a:prstGeom prst="rect">
            <a:avLst/>
          </a:prstGeom>
          <a:solidFill>
            <a:srgbClr val="C27BA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333"/>
          </a:p>
        </p:txBody>
      </p:sp>
      <p:sp>
        <p:nvSpPr>
          <p:cNvPr id="1141" name="Google Shape;1141;p49"/>
          <p:cNvSpPr txBox="1"/>
          <p:nvPr/>
        </p:nvSpPr>
        <p:spPr>
          <a:xfrm>
            <a:off x="10578300" y="2095818"/>
            <a:ext cx="464800" cy="38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933" b="1"/>
              <a:t>A0</a:t>
            </a:r>
            <a:endParaRPr sz="933" b="1"/>
          </a:p>
        </p:txBody>
      </p:sp>
      <p:sp>
        <p:nvSpPr>
          <p:cNvPr id="1142" name="Google Shape;1142;p49"/>
          <p:cNvSpPr txBox="1"/>
          <p:nvPr/>
        </p:nvSpPr>
        <p:spPr>
          <a:xfrm>
            <a:off x="10187500" y="2095818"/>
            <a:ext cx="464800" cy="38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933" b="1"/>
              <a:t>A1</a:t>
            </a:r>
            <a:endParaRPr sz="933" b="1"/>
          </a:p>
        </p:txBody>
      </p:sp>
      <p:sp>
        <p:nvSpPr>
          <p:cNvPr id="1143" name="Google Shape;1143;p49"/>
          <p:cNvSpPr txBox="1"/>
          <p:nvPr/>
        </p:nvSpPr>
        <p:spPr>
          <a:xfrm>
            <a:off x="9796700" y="2095818"/>
            <a:ext cx="464800" cy="38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933" b="1"/>
              <a:t>B0</a:t>
            </a:r>
            <a:endParaRPr sz="933" b="1"/>
          </a:p>
        </p:txBody>
      </p:sp>
      <p:sp>
        <p:nvSpPr>
          <p:cNvPr id="1144" name="Google Shape;1144;p49"/>
          <p:cNvSpPr txBox="1"/>
          <p:nvPr/>
        </p:nvSpPr>
        <p:spPr>
          <a:xfrm>
            <a:off x="9405900" y="2095818"/>
            <a:ext cx="464800" cy="38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933" b="1"/>
              <a:t>B1</a:t>
            </a:r>
            <a:endParaRPr sz="933" b="1"/>
          </a:p>
        </p:txBody>
      </p:sp>
      <p:sp>
        <p:nvSpPr>
          <p:cNvPr id="1145" name="Google Shape;1145;p49"/>
          <p:cNvSpPr txBox="1"/>
          <p:nvPr/>
        </p:nvSpPr>
        <p:spPr>
          <a:xfrm>
            <a:off x="9015100" y="2095818"/>
            <a:ext cx="464800" cy="38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933" b="1"/>
              <a:t>C0</a:t>
            </a:r>
            <a:endParaRPr sz="933" b="1"/>
          </a:p>
        </p:txBody>
      </p:sp>
      <p:sp>
        <p:nvSpPr>
          <p:cNvPr id="1146" name="Google Shape;1146;p49"/>
          <p:cNvSpPr txBox="1"/>
          <p:nvPr/>
        </p:nvSpPr>
        <p:spPr>
          <a:xfrm>
            <a:off x="8624300" y="2095818"/>
            <a:ext cx="464800" cy="38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933" b="1"/>
              <a:t>C1</a:t>
            </a:r>
            <a:endParaRPr sz="933" b="1"/>
          </a:p>
        </p:txBody>
      </p:sp>
      <p:sp>
        <p:nvSpPr>
          <p:cNvPr id="1147" name="Google Shape;1147;p49"/>
          <p:cNvSpPr txBox="1"/>
          <p:nvPr/>
        </p:nvSpPr>
        <p:spPr>
          <a:xfrm>
            <a:off x="8233500" y="2095818"/>
            <a:ext cx="464800" cy="38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933" b="1"/>
              <a:t>D0</a:t>
            </a:r>
            <a:endParaRPr sz="933" b="1"/>
          </a:p>
        </p:txBody>
      </p:sp>
      <p:sp>
        <p:nvSpPr>
          <p:cNvPr id="1148" name="Google Shape;1148;p49"/>
          <p:cNvSpPr txBox="1"/>
          <p:nvPr/>
        </p:nvSpPr>
        <p:spPr>
          <a:xfrm>
            <a:off x="7842700" y="2095818"/>
            <a:ext cx="464800" cy="38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933" b="1"/>
              <a:t>D1</a:t>
            </a:r>
            <a:endParaRPr sz="933" b="1"/>
          </a:p>
        </p:txBody>
      </p:sp>
      <p:sp>
        <p:nvSpPr>
          <p:cNvPr id="1149" name="Google Shape;1149;p49"/>
          <p:cNvSpPr txBox="1"/>
          <p:nvPr/>
        </p:nvSpPr>
        <p:spPr>
          <a:xfrm>
            <a:off x="7451900" y="2095818"/>
            <a:ext cx="464800" cy="38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933" b="1"/>
              <a:t>E0</a:t>
            </a:r>
            <a:endParaRPr sz="933" b="1"/>
          </a:p>
        </p:txBody>
      </p:sp>
      <p:sp>
        <p:nvSpPr>
          <p:cNvPr id="1150" name="Google Shape;1150;p49"/>
          <p:cNvSpPr txBox="1"/>
          <p:nvPr/>
        </p:nvSpPr>
        <p:spPr>
          <a:xfrm>
            <a:off x="7061100" y="2095818"/>
            <a:ext cx="464800" cy="38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933" b="1"/>
              <a:t>E1</a:t>
            </a:r>
            <a:endParaRPr sz="933" b="1"/>
          </a:p>
        </p:txBody>
      </p:sp>
      <p:sp>
        <p:nvSpPr>
          <p:cNvPr id="1151" name="Google Shape;1151;p49"/>
          <p:cNvSpPr txBox="1"/>
          <p:nvPr/>
        </p:nvSpPr>
        <p:spPr>
          <a:xfrm>
            <a:off x="6670300" y="2095818"/>
            <a:ext cx="464800" cy="38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933" b="1"/>
              <a:t>F0</a:t>
            </a:r>
            <a:endParaRPr sz="933" b="1"/>
          </a:p>
        </p:txBody>
      </p:sp>
      <p:sp>
        <p:nvSpPr>
          <p:cNvPr id="1152" name="Google Shape;1152;p49"/>
          <p:cNvSpPr txBox="1"/>
          <p:nvPr/>
        </p:nvSpPr>
        <p:spPr>
          <a:xfrm>
            <a:off x="6279500" y="2095818"/>
            <a:ext cx="464800" cy="38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933" b="1"/>
              <a:t>F1</a:t>
            </a:r>
            <a:endParaRPr sz="933" b="1"/>
          </a:p>
        </p:txBody>
      </p:sp>
      <p:sp>
        <p:nvSpPr>
          <p:cNvPr id="1153" name="Google Shape;1153;p49"/>
          <p:cNvSpPr txBox="1"/>
          <p:nvPr/>
        </p:nvSpPr>
        <p:spPr>
          <a:xfrm>
            <a:off x="5888700" y="2095818"/>
            <a:ext cx="464800" cy="38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933" b="1"/>
              <a:t>G0</a:t>
            </a:r>
            <a:endParaRPr sz="933" b="1"/>
          </a:p>
        </p:txBody>
      </p:sp>
      <p:sp>
        <p:nvSpPr>
          <p:cNvPr id="1154" name="Google Shape;1154;p49"/>
          <p:cNvSpPr txBox="1"/>
          <p:nvPr/>
        </p:nvSpPr>
        <p:spPr>
          <a:xfrm>
            <a:off x="5497900" y="2095818"/>
            <a:ext cx="464800" cy="38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933" b="1"/>
              <a:t>G1</a:t>
            </a:r>
            <a:endParaRPr sz="933" b="1"/>
          </a:p>
        </p:txBody>
      </p:sp>
      <p:sp>
        <p:nvSpPr>
          <p:cNvPr id="1155" name="Google Shape;1155;p49"/>
          <p:cNvSpPr txBox="1"/>
          <p:nvPr/>
        </p:nvSpPr>
        <p:spPr>
          <a:xfrm>
            <a:off x="5107100" y="2095818"/>
            <a:ext cx="464800" cy="38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933" b="1"/>
              <a:t>H0</a:t>
            </a:r>
            <a:endParaRPr sz="933" b="1"/>
          </a:p>
        </p:txBody>
      </p:sp>
      <p:sp>
        <p:nvSpPr>
          <p:cNvPr id="1156" name="Google Shape;1156;p49"/>
          <p:cNvSpPr txBox="1"/>
          <p:nvPr/>
        </p:nvSpPr>
        <p:spPr>
          <a:xfrm>
            <a:off x="4716300" y="2095818"/>
            <a:ext cx="464800" cy="38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933" b="1"/>
              <a:t>H1</a:t>
            </a:r>
            <a:endParaRPr sz="933" b="1"/>
          </a:p>
        </p:txBody>
      </p:sp>
      <p:sp>
        <p:nvSpPr>
          <p:cNvPr id="1157" name="Google Shape;1157;p49"/>
          <p:cNvSpPr txBox="1"/>
          <p:nvPr/>
        </p:nvSpPr>
        <p:spPr>
          <a:xfrm>
            <a:off x="10522767" y="1708617"/>
            <a:ext cx="6140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333" b="1"/>
              <a:t>B0</a:t>
            </a:r>
            <a:endParaRPr sz="1333" b="1"/>
          </a:p>
        </p:txBody>
      </p:sp>
      <p:sp>
        <p:nvSpPr>
          <p:cNvPr id="1158" name="Google Shape;1158;p49"/>
          <p:cNvSpPr txBox="1"/>
          <p:nvPr/>
        </p:nvSpPr>
        <p:spPr>
          <a:xfrm>
            <a:off x="10131967" y="1708617"/>
            <a:ext cx="6140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333" b="1"/>
              <a:t>B1</a:t>
            </a:r>
            <a:endParaRPr sz="1333" b="1"/>
          </a:p>
        </p:txBody>
      </p:sp>
      <p:sp>
        <p:nvSpPr>
          <p:cNvPr id="1159" name="Google Shape;1159;p49"/>
          <p:cNvSpPr txBox="1"/>
          <p:nvPr/>
        </p:nvSpPr>
        <p:spPr>
          <a:xfrm>
            <a:off x="9741167" y="1708617"/>
            <a:ext cx="6140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333" b="1"/>
              <a:t>B2</a:t>
            </a:r>
            <a:endParaRPr sz="1333" b="1"/>
          </a:p>
        </p:txBody>
      </p:sp>
      <p:sp>
        <p:nvSpPr>
          <p:cNvPr id="1160" name="Google Shape;1160;p49"/>
          <p:cNvSpPr txBox="1"/>
          <p:nvPr/>
        </p:nvSpPr>
        <p:spPr>
          <a:xfrm>
            <a:off x="9350367" y="1708617"/>
            <a:ext cx="6140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333" b="1"/>
              <a:t>B3</a:t>
            </a:r>
            <a:endParaRPr sz="1333" b="1"/>
          </a:p>
        </p:txBody>
      </p:sp>
      <p:sp>
        <p:nvSpPr>
          <p:cNvPr id="1161" name="Google Shape;1161;p49"/>
          <p:cNvSpPr txBox="1"/>
          <p:nvPr/>
        </p:nvSpPr>
        <p:spPr>
          <a:xfrm>
            <a:off x="8959567" y="1708617"/>
            <a:ext cx="6140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333" b="1"/>
              <a:t>B4</a:t>
            </a:r>
            <a:endParaRPr sz="1333" b="1"/>
          </a:p>
        </p:txBody>
      </p:sp>
      <p:sp>
        <p:nvSpPr>
          <p:cNvPr id="1162" name="Google Shape;1162;p49"/>
          <p:cNvSpPr txBox="1"/>
          <p:nvPr/>
        </p:nvSpPr>
        <p:spPr>
          <a:xfrm>
            <a:off x="8568767" y="1708617"/>
            <a:ext cx="6140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333" b="1"/>
              <a:t>B5</a:t>
            </a:r>
            <a:endParaRPr sz="1333" b="1"/>
          </a:p>
        </p:txBody>
      </p:sp>
      <p:sp>
        <p:nvSpPr>
          <p:cNvPr id="1163" name="Google Shape;1163;p49"/>
          <p:cNvSpPr txBox="1"/>
          <p:nvPr/>
        </p:nvSpPr>
        <p:spPr>
          <a:xfrm>
            <a:off x="8177967" y="1708617"/>
            <a:ext cx="6140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333" b="1"/>
              <a:t>B6</a:t>
            </a:r>
            <a:endParaRPr sz="1333" b="1"/>
          </a:p>
        </p:txBody>
      </p:sp>
      <p:sp>
        <p:nvSpPr>
          <p:cNvPr id="1164" name="Google Shape;1164;p49"/>
          <p:cNvSpPr txBox="1"/>
          <p:nvPr/>
        </p:nvSpPr>
        <p:spPr>
          <a:xfrm>
            <a:off x="7787167" y="1708617"/>
            <a:ext cx="6140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333" b="1"/>
              <a:t>B7</a:t>
            </a:r>
            <a:endParaRPr sz="1333" b="1"/>
          </a:p>
        </p:txBody>
      </p:sp>
      <p:sp>
        <p:nvSpPr>
          <p:cNvPr id="1165" name="Google Shape;1165;p49"/>
          <p:cNvSpPr txBox="1"/>
          <p:nvPr/>
        </p:nvSpPr>
        <p:spPr>
          <a:xfrm>
            <a:off x="7396367" y="1708617"/>
            <a:ext cx="6140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333" b="1"/>
              <a:t>B8</a:t>
            </a:r>
            <a:endParaRPr sz="1333" b="1"/>
          </a:p>
        </p:txBody>
      </p:sp>
      <p:sp>
        <p:nvSpPr>
          <p:cNvPr id="1166" name="Google Shape;1166;p49"/>
          <p:cNvSpPr txBox="1"/>
          <p:nvPr/>
        </p:nvSpPr>
        <p:spPr>
          <a:xfrm>
            <a:off x="7005567" y="1708617"/>
            <a:ext cx="6140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333" b="1"/>
              <a:t>B9</a:t>
            </a:r>
            <a:endParaRPr sz="1333" b="1"/>
          </a:p>
        </p:txBody>
      </p:sp>
      <p:sp>
        <p:nvSpPr>
          <p:cNvPr id="1167" name="Google Shape;1167;p49"/>
          <p:cNvSpPr txBox="1"/>
          <p:nvPr/>
        </p:nvSpPr>
        <p:spPr>
          <a:xfrm>
            <a:off x="6520333" y="1708617"/>
            <a:ext cx="8028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333" b="1"/>
              <a:t>B10</a:t>
            </a:r>
            <a:endParaRPr sz="1333" b="1"/>
          </a:p>
        </p:txBody>
      </p:sp>
      <p:sp>
        <p:nvSpPr>
          <p:cNvPr id="1168" name="Google Shape;1168;p49"/>
          <p:cNvSpPr txBox="1"/>
          <p:nvPr/>
        </p:nvSpPr>
        <p:spPr>
          <a:xfrm>
            <a:off x="6129567" y="1708617"/>
            <a:ext cx="8028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333" b="1"/>
              <a:t>B11</a:t>
            </a:r>
            <a:endParaRPr sz="1333" b="1"/>
          </a:p>
        </p:txBody>
      </p:sp>
      <p:sp>
        <p:nvSpPr>
          <p:cNvPr id="1169" name="Google Shape;1169;p49"/>
          <p:cNvSpPr txBox="1"/>
          <p:nvPr/>
        </p:nvSpPr>
        <p:spPr>
          <a:xfrm>
            <a:off x="5738767" y="1708617"/>
            <a:ext cx="8028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333" b="1"/>
              <a:t>B12</a:t>
            </a:r>
            <a:endParaRPr sz="1333" b="1"/>
          </a:p>
        </p:txBody>
      </p:sp>
      <p:sp>
        <p:nvSpPr>
          <p:cNvPr id="1170" name="Google Shape;1170;p49"/>
          <p:cNvSpPr txBox="1"/>
          <p:nvPr/>
        </p:nvSpPr>
        <p:spPr>
          <a:xfrm>
            <a:off x="5274767" y="1708617"/>
            <a:ext cx="9492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333" b="1"/>
              <a:t>B13</a:t>
            </a:r>
            <a:endParaRPr sz="1333" b="1"/>
          </a:p>
        </p:txBody>
      </p:sp>
      <p:sp>
        <p:nvSpPr>
          <p:cNvPr id="1171" name="Google Shape;1171;p49"/>
          <p:cNvSpPr txBox="1"/>
          <p:nvPr/>
        </p:nvSpPr>
        <p:spPr>
          <a:xfrm>
            <a:off x="4883967" y="1708617"/>
            <a:ext cx="9492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333" b="1"/>
              <a:t>B14</a:t>
            </a:r>
            <a:endParaRPr sz="1333" b="1"/>
          </a:p>
        </p:txBody>
      </p:sp>
      <p:sp>
        <p:nvSpPr>
          <p:cNvPr id="1172" name="Google Shape;1172;p49"/>
          <p:cNvSpPr txBox="1"/>
          <p:nvPr/>
        </p:nvSpPr>
        <p:spPr>
          <a:xfrm>
            <a:off x="4493167" y="1708617"/>
            <a:ext cx="9492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333" b="1"/>
              <a:t>B15</a:t>
            </a:r>
            <a:endParaRPr sz="1333" b="1"/>
          </a:p>
        </p:txBody>
      </p:sp>
      <p:sp>
        <p:nvSpPr>
          <p:cNvPr id="1173" name="Google Shape;1173;p49"/>
          <p:cNvSpPr txBox="1"/>
          <p:nvPr/>
        </p:nvSpPr>
        <p:spPr>
          <a:xfrm>
            <a:off x="3931366" y="1113567"/>
            <a:ext cx="3945007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it" sz="2400">
                <a:latin typeface="Ubuntu Mono"/>
                <a:ea typeface="Ubuntu Mono"/>
                <a:cs typeface="Ubuntu Mono"/>
                <a:sym typeface="Ubuntu Mono"/>
              </a:rPr>
              <a:t>Memory (outside Ara)</a:t>
            </a:r>
            <a:endParaRPr sz="2400"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1174" name="Google Shape;1174;p49"/>
          <p:cNvSpPr/>
          <p:nvPr/>
        </p:nvSpPr>
        <p:spPr>
          <a:xfrm>
            <a:off x="332901" y="2102756"/>
            <a:ext cx="415600" cy="200000"/>
          </a:xfrm>
          <a:prstGeom prst="rect">
            <a:avLst/>
          </a:prstGeom>
          <a:solidFill>
            <a:srgbClr val="A61C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175" name="Google Shape;1175;p49"/>
          <p:cNvSpPr/>
          <p:nvPr/>
        </p:nvSpPr>
        <p:spPr>
          <a:xfrm>
            <a:off x="740664" y="2102756"/>
            <a:ext cx="418000" cy="200000"/>
          </a:xfrm>
          <a:prstGeom prst="rect">
            <a:avLst/>
          </a:prstGeom>
          <a:solidFill>
            <a:srgbClr val="CC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176" name="Google Shape;1176;p49"/>
          <p:cNvSpPr/>
          <p:nvPr/>
        </p:nvSpPr>
        <p:spPr>
          <a:xfrm>
            <a:off x="1148443" y="2102756"/>
            <a:ext cx="410000" cy="200000"/>
          </a:xfrm>
          <a:prstGeom prst="rect">
            <a:avLst/>
          </a:prstGeom>
          <a:solidFill>
            <a:srgbClr val="E6913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177" name="Google Shape;1177;p49"/>
          <p:cNvSpPr/>
          <p:nvPr/>
        </p:nvSpPr>
        <p:spPr>
          <a:xfrm>
            <a:off x="1556212" y="2102756"/>
            <a:ext cx="407600" cy="200000"/>
          </a:xfrm>
          <a:prstGeom prst="rect">
            <a:avLst/>
          </a:prstGeom>
          <a:solidFill>
            <a:srgbClr val="FFD9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178" name="Google Shape;1178;p49"/>
          <p:cNvSpPr/>
          <p:nvPr/>
        </p:nvSpPr>
        <p:spPr>
          <a:xfrm>
            <a:off x="1963983" y="2102756"/>
            <a:ext cx="410800" cy="200000"/>
          </a:xfrm>
          <a:prstGeom prst="rect">
            <a:avLst/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179" name="Google Shape;1179;p49"/>
          <p:cNvSpPr/>
          <p:nvPr/>
        </p:nvSpPr>
        <p:spPr>
          <a:xfrm>
            <a:off x="2371753" y="2102756"/>
            <a:ext cx="413200" cy="2000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180" name="Google Shape;1180;p49"/>
          <p:cNvSpPr/>
          <p:nvPr/>
        </p:nvSpPr>
        <p:spPr>
          <a:xfrm>
            <a:off x="2779524" y="2102756"/>
            <a:ext cx="410800" cy="2000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181" name="Google Shape;1181;p49"/>
          <p:cNvSpPr/>
          <p:nvPr/>
        </p:nvSpPr>
        <p:spPr>
          <a:xfrm>
            <a:off x="3187293" y="2102756"/>
            <a:ext cx="393600" cy="200000"/>
          </a:xfrm>
          <a:prstGeom prst="rect">
            <a:avLst/>
          </a:prstGeom>
          <a:solidFill>
            <a:srgbClr val="C27BA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182" name="Google Shape;1182;p49"/>
          <p:cNvSpPr txBox="1"/>
          <p:nvPr/>
        </p:nvSpPr>
        <p:spPr>
          <a:xfrm>
            <a:off x="292800" y="1257433"/>
            <a:ext cx="3122400" cy="902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609585" indent="-372524">
              <a:buClr>
                <a:schemeClr val="accent1"/>
              </a:buClr>
              <a:buSzPts val="800"/>
              <a:buFont typeface="Ubuntu Mono"/>
              <a:buChar char="■"/>
            </a:pPr>
            <a:r>
              <a:rPr lang="it" sz="1600">
                <a:latin typeface="Ubuntu Mono"/>
                <a:ea typeface="Ubuntu Mono"/>
                <a:cs typeface="Ubuntu Mono"/>
                <a:sym typeface="Ubuntu Mono"/>
              </a:rPr>
              <a:t>Vector with 8 elements</a:t>
            </a:r>
            <a:endParaRPr sz="1600">
              <a:latin typeface="Ubuntu Mono"/>
              <a:ea typeface="Ubuntu Mono"/>
              <a:cs typeface="Ubuntu Mono"/>
              <a:sym typeface="Ubuntu Mono"/>
            </a:endParaRPr>
          </a:p>
          <a:p>
            <a:pPr marL="609585" indent="-372524">
              <a:buClr>
                <a:schemeClr val="accent1"/>
              </a:buClr>
              <a:buSzPts val="800"/>
              <a:buFont typeface="Ubuntu Mono"/>
              <a:buChar char="■"/>
            </a:pPr>
            <a:r>
              <a:rPr lang="it" sz="1600">
                <a:latin typeface="Ubuntu Mono"/>
                <a:ea typeface="Ubuntu Mono"/>
                <a:cs typeface="Ubuntu Mono"/>
                <a:sym typeface="Ubuntu Mono"/>
              </a:rPr>
              <a:t>2 Byte/element</a:t>
            </a:r>
            <a:endParaRPr sz="1600">
              <a:latin typeface="Ubuntu Mono"/>
              <a:ea typeface="Ubuntu Mono"/>
              <a:cs typeface="Ubuntu Mono"/>
              <a:sym typeface="Ubuntu Mono"/>
            </a:endParaRPr>
          </a:p>
          <a:p>
            <a:endParaRPr sz="1067"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64C7D74-072A-209D-4E09-667860C30E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503" y="180326"/>
            <a:ext cx="10667548" cy="657050"/>
          </a:xfrm>
          <a:noFill/>
        </p:spPr>
        <p:txBody>
          <a:bodyPr vert="horz" lIns="0" tIns="0" rIns="0" bIns="0" rtlCol="0" anchor="ctr">
            <a:normAutofit/>
          </a:bodyPr>
          <a:lstStyle/>
          <a:p>
            <a:r>
              <a:rPr lang="en-US" sz="3800" b="0" i="0" kern="1200" spc="-106" baseline="0">
                <a:ln w="15875" cmpd="sng">
                  <a:noFill/>
                  <a:round/>
                </a:ln>
                <a:latin typeface="+mj-lt"/>
                <a:ea typeface="Roboto"/>
                <a:cs typeface="Roboto"/>
              </a:rPr>
              <a:t>Ara VRF</a:t>
            </a:r>
          </a:p>
        </p:txBody>
      </p:sp>
    </p:spTree>
    <p:extLst>
      <p:ext uri="{BB962C8B-B14F-4D97-AF65-F5344CB8AC3E}">
        <p14:creationId xmlns:p14="http://schemas.microsoft.com/office/powerpoint/2010/main" val="37894707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8" name="Google Shape;1188;p50"/>
          <p:cNvSpPr/>
          <p:nvPr/>
        </p:nvSpPr>
        <p:spPr>
          <a:xfrm>
            <a:off x="3931367" y="1647157"/>
            <a:ext cx="7767200" cy="11112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189" name="Google Shape;1189;p50"/>
          <p:cNvSpPr txBox="1">
            <a:spLocks noGrp="1"/>
          </p:cNvSpPr>
          <p:nvPr>
            <p:ph type="sldNum" idx="12"/>
          </p:nvPr>
        </p:nvSpPr>
        <p:spPr>
          <a:xfrm>
            <a:off x="11070776" y="6308660"/>
            <a:ext cx="355600" cy="468400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/>
          <a:p>
            <a:pPr>
              <a:buClr>
                <a:srgbClr val="000000"/>
              </a:buClr>
            </a:pPr>
            <a:fld id="{00000000-1234-1234-1234-123412341234}" type="slidenum">
              <a:rPr lang="it"/>
              <a:pPr>
                <a:buClr>
                  <a:srgbClr val="000000"/>
                </a:buClr>
              </a:pPr>
              <a:t>37</a:t>
            </a:fld>
            <a:endParaRPr/>
          </a:p>
        </p:txBody>
      </p:sp>
      <p:sp>
        <p:nvSpPr>
          <p:cNvPr id="1191" name="Google Shape;1191;p50"/>
          <p:cNvSpPr/>
          <p:nvPr/>
        </p:nvSpPr>
        <p:spPr>
          <a:xfrm>
            <a:off x="4753300" y="2099433"/>
            <a:ext cx="390800" cy="382800"/>
          </a:xfrm>
          <a:prstGeom prst="rect">
            <a:avLst/>
          </a:prstGeom>
          <a:solidFill>
            <a:srgbClr val="A61C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192" name="Google Shape;1192;p50"/>
          <p:cNvSpPr/>
          <p:nvPr/>
        </p:nvSpPr>
        <p:spPr>
          <a:xfrm>
            <a:off x="5144100" y="2099433"/>
            <a:ext cx="390800" cy="382800"/>
          </a:xfrm>
          <a:prstGeom prst="rect">
            <a:avLst/>
          </a:prstGeom>
          <a:solidFill>
            <a:srgbClr val="A61C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193" name="Google Shape;1193;p50"/>
          <p:cNvSpPr/>
          <p:nvPr/>
        </p:nvSpPr>
        <p:spPr>
          <a:xfrm>
            <a:off x="5534900" y="2099433"/>
            <a:ext cx="390800" cy="382800"/>
          </a:xfrm>
          <a:prstGeom prst="rect">
            <a:avLst/>
          </a:prstGeom>
          <a:solidFill>
            <a:srgbClr val="CC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194" name="Google Shape;1194;p50"/>
          <p:cNvSpPr/>
          <p:nvPr/>
        </p:nvSpPr>
        <p:spPr>
          <a:xfrm>
            <a:off x="5925700" y="2099433"/>
            <a:ext cx="390800" cy="382800"/>
          </a:xfrm>
          <a:prstGeom prst="rect">
            <a:avLst/>
          </a:prstGeom>
          <a:solidFill>
            <a:srgbClr val="CC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195" name="Google Shape;1195;p50"/>
          <p:cNvSpPr/>
          <p:nvPr/>
        </p:nvSpPr>
        <p:spPr>
          <a:xfrm>
            <a:off x="6316500" y="2099433"/>
            <a:ext cx="390800" cy="382800"/>
          </a:xfrm>
          <a:prstGeom prst="rect">
            <a:avLst/>
          </a:prstGeom>
          <a:solidFill>
            <a:srgbClr val="E6913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196" name="Google Shape;1196;p50"/>
          <p:cNvSpPr/>
          <p:nvPr/>
        </p:nvSpPr>
        <p:spPr>
          <a:xfrm>
            <a:off x="6707300" y="2099433"/>
            <a:ext cx="390800" cy="382800"/>
          </a:xfrm>
          <a:prstGeom prst="rect">
            <a:avLst/>
          </a:prstGeom>
          <a:solidFill>
            <a:srgbClr val="E6913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197" name="Google Shape;1197;p50"/>
          <p:cNvSpPr/>
          <p:nvPr/>
        </p:nvSpPr>
        <p:spPr>
          <a:xfrm>
            <a:off x="7098100" y="2099433"/>
            <a:ext cx="390800" cy="382800"/>
          </a:xfrm>
          <a:prstGeom prst="rect">
            <a:avLst/>
          </a:prstGeom>
          <a:solidFill>
            <a:srgbClr val="FFD9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198" name="Google Shape;1198;p50"/>
          <p:cNvSpPr/>
          <p:nvPr/>
        </p:nvSpPr>
        <p:spPr>
          <a:xfrm>
            <a:off x="7488900" y="2099433"/>
            <a:ext cx="390800" cy="382800"/>
          </a:xfrm>
          <a:prstGeom prst="rect">
            <a:avLst/>
          </a:prstGeom>
          <a:solidFill>
            <a:srgbClr val="FFD9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199" name="Google Shape;1199;p50"/>
          <p:cNvSpPr/>
          <p:nvPr/>
        </p:nvSpPr>
        <p:spPr>
          <a:xfrm>
            <a:off x="7879700" y="2099433"/>
            <a:ext cx="390800" cy="382800"/>
          </a:xfrm>
          <a:prstGeom prst="rect">
            <a:avLst/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200" name="Google Shape;1200;p50"/>
          <p:cNvSpPr/>
          <p:nvPr/>
        </p:nvSpPr>
        <p:spPr>
          <a:xfrm>
            <a:off x="8270500" y="2099433"/>
            <a:ext cx="390800" cy="382800"/>
          </a:xfrm>
          <a:prstGeom prst="rect">
            <a:avLst/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201" name="Google Shape;1201;p50"/>
          <p:cNvSpPr/>
          <p:nvPr/>
        </p:nvSpPr>
        <p:spPr>
          <a:xfrm>
            <a:off x="8661300" y="2099433"/>
            <a:ext cx="390800" cy="3828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202" name="Google Shape;1202;p50"/>
          <p:cNvSpPr/>
          <p:nvPr/>
        </p:nvSpPr>
        <p:spPr>
          <a:xfrm>
            <a:off x="9052100" y="2099433"/>
            <a:ext cx="390800" cy="3828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203" name="Google Shape;1203;p50"/>
          <p:cNvSpPr/>
          <p:nvPr/>
        </p:nvSpPr>
        <p:spPr>
          <a:xfrm>
            <a:off x="9442900" y="2099433"/>
            <a:ext cx="390800" cy="3828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204" name="Google Shape;1204;p50"/>
          <p:cNvSpPr/>
          <p:nvPr/>
        </p:nvSpPr>
        <p:spPr>
          <a:xfrm>
            <a:off x="9833700" y="2099433"/>
            <a:ext cx="390800" cy="3828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205" name="Google Shape;1205;p50"/>
          <p:cNvSpPr/>
          <p:nvPr/>
        </p:nvSpPr>
        <p:spPr>
          <a:xfrm>
            <a:off x="10224500" y="2099433"/>
            <a:ext cx="390800" cy="382800"/>
          </a:xfrm>
          <a:prstGeom prst="rect">
            <a:avLst/>
          </a:prstGeom>
          <a:solidFill>
            <a:srgbClr val="C27BA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206" name="Google Shape;1206;p50"/>
          <p:cNvSpPr/>
          <p:nvPr/>
        </p:nvSpPr>
        <p:spPr>
          <a:xfrm>
            <a:off x="10615300" y="2099433"/>
            <a:ext cx="390800" cy="382800"/>
          </a:xfrm>
          <a:prstGeom prst="rect">
            <a:avLst/>
          </a:prstGeom>
          <a:solidFill>
            <a:srgbClr val="C27BA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333"/>
          </a:p>
        </p:txBody>
      </p:sp>
      <p:sp>
        <p:nvSpPr>
          <p:cNvPr id="1207" name="Google Shape;1207;p50"/>
          <p:cNvSpPr txBox="1"/>
          <p:nvPr/>
        </p:nvSpPr>
        <p:spPr>
          <a:xfrm>
            <a:off x="10578300" y="2095818"/>
            <a:ext cx="464800" cy="38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933" b="1"/>
              <a:t>A0</a:t>
            </a:r>
            <a:endParaRPr sz="933" b="1"/>
          </a:p>
        </p:txBody>
      </p:sp>
      <p:sp>
        <p:nvSpPr>
          <p:cNvPr id="1208" name="Google Shape;1208;p50"/>
          <p:cNvSpPr txBox="1"/>
          <p:nvPr/>
        </p:nvSpPr>
        <p:spPr>
          <a:xfrm>
            <a:off x="10187500" y="2095818"/>
            <a:ext cx="464800" cy="38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933" b="1"/>
              <a:t>A1</a:t>
            </a:r>
            <a:endParaRPr sz="933" b="1"/>
          </a:p>
        </p:txBody>
      </p:sp>
      <p:sp>
        <p:nvSpPr>
          <p:cNvPr id="1209" name="Google Shape;1209;p50"/>
          <p:cNvSpPr txBox="1"/>
          <p:nvPr/>
        </p:nvSpPr>
        <p:spPr>
          <a:xfrm>
            <a:off x="9796700" y="2095818"/>
            <a:ext cx="464800" cy="38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933" b="1"/>
              <a:t>B0</a:t>
            </a:r>
            <a:endParaRPr sz="933" b="1"/>
          </a:p>
        </p:txBody>
      </p:sp>
      <p:sp>
        <p:nvSpPr>
          <p:cNvPr id="1210" name="Google Shape;1210;p50"/>
          <p:cNvSpPr txBox="1"/>
          <p:nvPr/>
        </p:nvSpPr>
        <p:spPr>
          <a:xfrm>
            <a:off x="9405900" y="2095818"/>
            <a:ext cx="464800" cy="38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933" b="1"/>
              <a:t>B1</a:t>
            </a:r>
            <a:endParaRPr sz="933" b="1"/>
          </a:p>
        </p:txBody>
      </p:sp>
      <p:sp>
        <p:nvSpPr>
          <p:cNvPr id="1211" name="Google Shape;1211;p50"/>
          <p:cNvSpPr txBox="1"/>
          <p:nvPr/>
        </p:nvSpPr>
        <p:spPr>
          <a:xfrm>
            <a:off x="9015100" y="2095818"/>
            <a:ext cx="464800" cy="38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933" b="1"/>
              <a:t>C0</a:t>
            </a:r>
            <a:endParaRPr sz="933" b="1"/>
          </a:p>
        </p:txBody>
      </p:sp>
      <p:sp>
        <p:nvSpPr>
          <p:cNvPr id="1212" name="Google Shape;1212;p50"/>
          <p:cNvSpPr txBox="1"/>
          <p:nvPr/>
        </p:nvSpPr>
        <p:spPr>
          <a:xfrm>
            <a:off x="8624300" y="2095818"/>
            <a:ext cx="464800" cy="38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933" b="1"/>
              <a:t>C1</a:t>
            </a:r>
            <a:endParaRPr sz="933" b="1"/>
          </a:p>
        </p:txBody>
      </p:sp>
      <p:sp>
        <p:nvSpPr>
          <p:cNvPr id="1213" name="Google Shape;1213;p50"/>
          <p:cNvSpPr txBox="1"/>
          <p:nvPr/>
        </p:nvSpPr>
        <p:spPr>
          <a:xfrm>
            <a:off x="8233500" y="2095818"/>
            <a:ext cx="464800" cy="38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933" b="1"/>
              <a:t>D0</a:t>
            </a:r>
            <a:endParaRPr sz="933" b="1"/>
          </a:p>
        </p:txBody>
      </p:sp>
      <p:sp>
        <p:nvSpPr>
          <p:cNvPr id="1214" name="Google Shape;1214;p50"/>
          <p:cNvSpPr txBox="1"/>
          <p:nvPr/>
        </p:nvSpPr>
        <p:spPr>
          <a:xfrm>
            <a:off x="7842700" y="2095818"/>
            <a:ext cx="464800" cy="38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933" b="1"/>
              <a:t>D1</a:t>
            </a:r>
            <a:endParaRPr sz="933" b="1"/>
          </a:p>
        </p:txBody>
      </p:sp>
      <p:sp>
        <p:nvSpPr>
          <p:cNvPr id="1215" name="Google Shape;1215;p50"/>
          <p:cNvSpPr txBox="1"/>
          <p:nvPr/>
        </p:nvSpPr>
        <p:spPr>
          <a:xfrm>
            <a:off x="7451900" y="2095818"/>
            <a:ext cx="464800" cy="38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933" b="1"/>
              <a:t>E0</a:t>
            </a:r>
            <a:endParaRPr sz="933" b="1"/>
          </a:p>
        </p:txBody>
      </p:sp>
      <p:sp>
        <p:nvSpPr>
          <p:cNvPr id="1216" name="Google Shape;1216;p50"/>
          <p:cNvSpPr txBox="1"/>
          <p:nvPr/>
        </p:nvSpPr>
        <p:spPr>
          <a:xfrm>
            <a:off x="7061100" y="2095818"/>
            <a:ext cx="464800" cy="38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933" b="1"/>
              <a:t>E1</a:t>
            </a:r>
            <a:endParaRPr sz="933" b="1"/>
          </a:p>
        </p:txBody>
      </p:sp>
      <p:sp>
        <p:nvSpPr>
          <p:cNvPr id="1217" name="Google Shape;1217;p50"/>
          <p:cNvSpPr txBox="1"/>
          <p:nvPr/>
        </p:nvSpPr>
        <p:spPr>
          <a:xfrm>
            <a:off x="6670300" y="2095818"/>
            <a:ext cx="464800" cy="38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933" b="1"/>
              <a:t>F0</a:t>
            </a:r>
            <a:endParaRPr sz="933" b="1"/>
          </a:p>
        </p:txBody>
      </p:sp>
      <p:sp>
        <p:nvSpPr>
          <p:cNvPr id="1218" name="Google Shape;1218;p50"/>
          <p:cNvSpPr txBox="1"/>
          <p:nvPr/>
        </p:nvSpPr>
        <p:spPr>
          <a:xfrm>
            <a:off x="6279500" y="2095818"/>
            <a:ext cx="464800" cy="38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933" b="1"/>
              <a:t>F1</a:t>
            </a:r>
            <a:endParaRPr sz="933" b="1"/>
          </a:p>
        </p:txBody>
      </p:sp>
      <p:sp>
        <p:nvSpPr>
          <p:cNvPr id="1219" name="Google Shape;1219;p50"/>
          <p:cNvSpPr txBox="1"/>
          <p:nvPr/>
        </p:nvSpPr>
        <p:spPr>
          <a:xfrm>
            <a:off x="5888700" y="2095818"/>
            <a:ext cx="464800" cy="38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933" b="1"/>
              <a:t>G0</a:t>
            </a:r>
            <a:endParaRPr sz="933" b="1"/>
          </a:p>
        </p:txBody>
      </p:sp>
      <p:sp>
        <p:nvSpPr>
          <p:cNvPr id="1220" name="Google Shape;1220;p50"/>
          <p:cNvSpPr txBox="1"/>
          <p:nvPr/>
        </p:nvSpPr>
        <p:spPr>
          <a:xfrm>
            <a:off x="5497900" y="2095818"/>
            <a:ext cx="464800" cy="38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933" b="1"/>
              <a:t>G1</a:t>
            </a:r>
            <a:endParaRPr sz="933" b="1"/>
          </a:p>
        </p:txBody>
      </p:sp>
      <p:sp>
        <p:nvSpPr>
          <p:cNvPr id="1221" name="Google Shape;1221;p50"/>
          <p:cNvSpPr txBox="1"/>
          <p:nvPr/>
        </p:nvSpPr>
        <p:spPr>
          <a:xfrm>
            <a:off x="5107100" y="2095818"/>
            <a:ext cx="464800" cy="38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933" b="1"/>
              <a:t>H0</a:t>
            </a:r>
            <a:endParaRPr sz="933" b="1"/>
          </a:p>
        </p:txBody>
      </p:sp>
      <p:sp>
        <p:nvSpPr>
          <p:cNvPr id="1222" name="Google Shape;1222;p50"/>
          <p:cNvSpPr txBox="1"/>
          <p:nvPr/>
        </p:nvSpPr>
        <p:spPr>
          <a:xfrm>
            <a:off x="4716300" y="2095818"/>
            <a:ext cx="464800" cy="38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933" b="1"/>
              <a:t>H1</a:t>
            </a:r>
            <a:endParaRPr sz="933" b="1"/>
          </a:p>
        </p:txBody>
      </p:sp>
      <p:sp>
        <p:nvSpPr>
          <p:cNvPr id="1223" name="Google Shape;1223;p50"/>
          <p:cNvSpPr txBox="1"/>
          <p:nvPr/>
        </p:nvSpPr>
        <p:spPr>
          <a:xfrm>
            <a:off x="10522767" y="1708617"/>
            <a:ext cx="6140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333" b="1"/>
              <a:t>B0</a:t>
            </a:r>
            <a:endParaRPr sz="1333" b="1"/>
          </a:p>
        </p:txBody>
      </p:sp>
      <p:sp>
        <p:nvSpPr>
          <p:cNvPr id="1224" name="Google Shape;1224;p50"/>
          <p:cNvSpPr txBox="1"/>
          <p:nvPr/>
        </p:nvSpPr>
        <p:spPr>
          <a:xfrm>
            <a:off x="10131967" y="1708617"/>
            <a:ext cx="6140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333" b="1"/>
              <a:t>B1</a:t>
            </a:r>
            <a:endParaRPr sz="1333" b="1"/>
          </a:p>
        </p:txBody>
      </p:sp>
      <p:sp>
        <p:nvSpPr>
          <p:cNvPr id="1225" name="Google Shape;1225;p50"/>
          <p:cNvSpPr txBox="1"/>
          <p:nvPr/>
        </p:nvSpPr>
        <p:spPr>
          <a:xfrm>
            <a:off x="9741167" y="1708617"/>
            <a:ext cx="6140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333" b="1"/>
              <a:t>B2</a:t>
            </a:r>
            <a:endParaRPr sz="1333" b="1"/>
          </a:p>
        </p:txBody>
      </p:sp>
      <p:sp>
        <p:nvSpPr>
          <p:cNvPr id="1226" name="Google Shape;1226;p50"/>
          <p:cNvSpPr txBox="1"/>
          <p:nvPr/>
        </p:nvSpPr>
        <p:spPr>
          <a:xfrm>
            <a:off x="9350367" y="1708617"/>
            <a:ext cx="6140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333" b="1"/>
              <a:t>B3</a:t>
            </a:r>
            <a:endParaRPr sz="1333" b="1"/>
          </a:p>
        </p:txBody>
      </p:sp>
      <p:sp>
        <p:nvSpPr>
          <p:cNvPr id="1227" name="Google Shape;1227;p50"/>
          <p:cNvSpPr txBox="1"/>
          <p:nvPr/>
        </p:nvSpPr>
        <p:spPr>
          <a:xfrm>
            <a:off x="8959567" y="1708617"/>
            <a:ext cx="6140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333" b="1"/>
              <a:t>B4</a:t>
            </a:r>
            <a:endParaRPr sz="1333" b="1"/>
          </a:p>
        </p:txBody>
      </p:sp>
      <p:sp>
        <p:nvSpPr>
          <p:cNvPr id="1228" name="Google Shape;1228;p50"/>
          <p:cNvSpPr txBox="1"/>
          <p:nvPr/>
        </p:nvSpPr>
        <p:spPr>
          <a:xfrm>
            <a:off x="8568767" y="1708617"/>
            <a:ext cx="6140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333" b="1"/>
              <a:t>B5</a:t>
            </a:r>
            <a:endParaRPr sz="1333" b="1"/>
          </a:p>
        </p:txBody>
      </p:sp>
      <p:sp>
        <p:nvSpPr>
          <p:cNvPr id="1229" name="Google Shape;1229;p50"/>
          <p:cNvSpPr txBox="1"/>
          <p:nvPr/>
        </p:nvSpPr>
        <p:spPr>
          <a:xfrm>
            <a:off x="8177967" y="1708617"/>
            <a:ext cx="6140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333" b="1"/>
              <a:t>B6</a:t>
            </a:r>
            <a:endParaRPr sz="1333" b="1"/>
          </a:p>
        </p:txBody>
      </p:sp>
      <p:sp>
        <p:nvSpPr>
          <p:cNvPr id="1230" name="Google Shape;1230;p50"/>
          <p:cNvSpPr txBox="1"/>
          <p:nvPr/>
        </p:nvSpPr>
        <p:spPr>
          <a:xfrm>
            <a:off x="7787167" y="1708617"/>
            <a:ext cx="6140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333" b="1"/>
              <a:t>B7</a:t>
            </a:r>
            <a:endParaRPr sz="1333" b="1"/>
          </a:p>
        </p:txBody>
      </p:sp>
      <p:sp>
        <p:nvSpPr>
          <p:cNvPr id="1231" name="Google Shape;1231;p50"/>
          <p:cNvSpPr txBox="1"/>
          <p:nvPr/>
        </p:nvSpPr>
        <p:spPr>
          <a:xfrm>
            <a:off x="7396367" y="1708617"/>
            <a:ext cx="6140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333" b="1"/>
              <a:t>B8</a:t>
            </a:r>
            <a:endParaRPr sz="1333" b="1"/>
          </a:p>
        </p:txBody>
      </p:sp>
      <p:sp>
        <p:nvSpPr>
          <p:cNvPr id="1232" name="Google Shape;1232;p50"/>
          <p:cNvSpPr txBox="1"/>
          <p:nvPr/>
        </p:nvSpPr>
        <p:spPr>
          <a:xfrm>
            <a:off x="7005567" y="1708617"/>
            <a:ext cx="6140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333" b="1"/>
              <a:t>B9</a:t>
            </a:r>
            <a:endParaRPr sz="1333" b="1"/>
          </a:p>
        </p:txBody>
      </p:sp>
      <p:sp>
        <p:nvSpPr>
          <p:cNvPr id="1233" name="Google Shape;1233;p50"/>
          <p:cNvSpPr txBox="1"/>
          <p:nvPr/>
        </p:nvSpPr>
        <p:spPr>
          <a:xfrm>
            <a:off x="6520333" y="1708617"/>
            <a:ext cx="8028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333" b="1"/>
              <a:t>B10</a:t>
            </a:r>
            <a:endParaRPr sz="1333" b="1"/>
          </a:p>
        </p:txBody>
      </p:sp>
      <p:sp>
        <p:nvSpPr>
          <p:cNvPr id="1234" name="Google Shape;1234;p50"/>
          <p:cNvSpPr txBox="1"/>
          <p:nvPr/>
        </p:nvSpPr>
        <p:spPr>
          <a:xfrm>
            <a:off x="6129567" y="1708617"/>
            <a:ext cx="8028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333" b="1"/>
              <a:t>B11</a:t>
            </a:r>
            <a:endParaRPr sz="1333" b="1"/>
          </a:p>
        </p:txBody>
      </p:sp>
      <p:sp>
        <p:nvSpPr>
          <p:cNvPr id="1235" name="Google Shape;1235;p50"/>
          <p:cNvSpPr txBox="1"/>
          <p:nvPr/>
        </p:nvSpPr>
        <p:spPr>
          <a:xfrm>
            <a:off x="5738767" y="1708617"/>
            <a:ext cx="8028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333" b="1"/>
              <a:t>B12</a:t>
            </a:r>
            <a:endParaRPr sz="1333" b="1"/>
          </a:p>
        </p:txBody>
      </p:sp>
      <p:sp>
        <p:nvSpPr>
          <p:cNvPr id="1236" name="Google Shape;1236;p50"/>
          <p:cNvSpPr txBox="1"/>
          <p:nvPr/>
        </p:nvSpPr>
        <p:spPr>
          <a:xfrm>
            <a:off x="5274767" y="1708617"/>
            <a:ext cx="9492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333" b="1"/>
              <a:t>B13</a:t>
            </a:r>
            <a:endParaRPr sz="1333" b="1"/>
          </a:p>
        </p:txBody>
      </p:sp>
      <p:sp>
        <p:nvSpPr>
          <p:cNvPr id="1237" name="Google Shape;1237;p50"/>
          <p:cNvSpPr txBox="1"/>
          <p:nvPr/>
        </p:nvSpPr>
        <p:spPr>
          <a:xfrm>
            <a:off x="4883967" y="1708617"/>
            <a:ext cx="9492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333" b="1"/>
              <a:t>B14</a:t>
            </a:r>
            <a:endParaRPr sz="1333" b="1"/>
          </a:p>
        </p:txBody>
      </p:sp>
      <p:sp>
        <p:nvSpPr>
          <p:cNvPr id="1238" name="Google Shape;1238;p50"/>
          <p:cNvSpPr txBox="1"/>
          <p:nvPr/>
        </p:nvSpPr>
        <p:spPr>
          <a:xfrm>
            <a:off x="4493167" y="1708617"/>
            <a:ext cx="9492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333" b="1"/>
              <a:t>B15</a:t>
            </a:r>
            <a:endParaRPr sz="1333" b="1"/>
          </a:p>
        </p:txBody>
      </p:sp>
      <p:sp>
        <p:nvSpPr>
          <p:cNvPr id="1239" name="Google Shape;1239;p50"/>
          <p:cNvSpPr txBox="1"/>
          <p:nvPr/>
        </p:nvSpPr>
        <p:spPr>
          <a:xfrm>
            <a:off x="3931366" y="1113567"/>
            <a:ext cx="3630733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it" sz="2400">
                <a:latin typeface="Ubuntu Mono"/>
                <a:ea typeface="Ubuntu Mono"/>
                <a:cs typeface="Ubuntu Mono"/>
                <a:sym typeface="Ubuntu Mono"/>
              </a:rPr>
              <a:t>Memory (outside </a:t>
            </a:r>
            <a:r>
              <a:rPr lang="it" sz="2400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Ara</a:t>
            </a:r>
            <a:r>
              <a:rPr lang="it" sz="2400">
                <a:latin typeface="Ubuntu Mono"/>
                <a:ea typeface="Ubuntu Mono"/>
                <a:cs typeface="Ubuntu Mono"/>
                <a:sym typeface="Ubuntu Mono"/>
              </a:rPr>
              <a:t>)</a:t>
            </a:r>
            <a:endParaRPr sz="2400"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1240" name="Google Shape;1240;p50"/>
          <p:cNvSpPr/>
          <p:nvPr/>
        </p:nvSpPr>
        <p:spPr>
          <a:xfrm>
            <a:off x="332901" y="2102756"/>
            <a:ext cx="415600" cy="200000"/>
          </a:xfrm>
          <a:prstGeom prst="rect">
            <a:avLst/>
          </a:prstGeom>
          <a:solidFill>
            <a:srgbClr val="A61C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241" name="Google Shape;1241;p50"/>
          <p:cNvSpPr/>
          <p:nvPr/>
        </p:nvSpPr>
        <p:spPr>
          <a:xfrm>
            <a:off x="740664" y="2102756"/>
            <a:ext cx="418000" cy="200000"/>
          </a:xfrm>
          <a:prstGeom prst="rect">
            <a:avLst/>
          </a:prstGeom>
          <a:solidFill>
            <a:srgbClr val="CC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242" name="Google Shape;1242;p50"/>
          <p:cNvSpPr/>
          <p:nvPr/>
        </p:nvSpPr>
        <p:spPr>
          <a:xfrm>
            <a:off x="1148443" y="2102756"/>
            <a:ext cx="410000" cy="200000"/>
          </a:xfrm>
          <a:prstGeom prst="rect">
            <a:avLst/>
          </a:prstGeom>
          <a:solidFill>
            <a:srgbClr val="E6913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243" name="Google Shape;1243;p50"/>
          <p:cNvSpPr/>
          <p:nvPr/>
        </p:nvSpPr>
        <p:spPr>
          <a:xfrm>
            <a:off x="1556212" y="2102756"/>
            <a:ext cx="407600" cy="200000"/>
          </a:xfrm>
          <a:prstGeom prst="rect">
            <a:avLst/>
          </a:prstGeom>
          <a:solidFill>
            <a:srgbClr val="FFD9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244" name="Google Shape;1244;p50"/>
          <p:cNvSpPr/>
          <p:nvPr/>
        </p:nvSpPr>
        <p:spPr>
          <a:xfrm>
            <a:off x="1963983" y="2102756"/>
            <a:ext cx="410800" cy="200000"/>
          </a:xfrm>
          <a:prstGeom prst="rect">
            <a:avLst/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245" name="Google Shape;1245;p50"/>
          <p:cNvSpPr/>
          <p:nvPr/>
        </p:nvSpPr>
        <p:spPr>
          <a:xfrm>
            <a:off x="2371753" y="2102756"/>
            <a:ext cx="413200" cy="2000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246" name="Google Shape;1246;p50"/>
          <p:cNvSpPr/>
          <p:nvPr/>
        </p:nvSpPr>
        <p:spPr>
          <a:xfrm>
            <a:off x="2779524" y="2102756"/>
            <a:ext cx="410800" cy="2000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247" name="Google Shape;1247;p50"/>
          <p:cNvSpPr/>
          <p:nvPr/>
        </p:nvSpPr>
        <p:spPr>
          <a:xfrm>
            <a:off x="3187293" y="2102756"/>
            <a:ext cx="393600" cy="200000"/>
          </a:xfrm>
          <a:prstGeom prst="rect">
            <a:avLst/>
          </a:prstGeom>
          <a:solidFill>
            <a:srgbClr val="C27BA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248" name="Google Shape;1248;p50"/>
          <p:cNvSpPr txBox="1"/>
          <p:nvPr/>
        </p:nvSpPr>
        <p:spPr>
          <a:xfrm>
            <a:off x="292800" y="1257433"/>
            <a:ext cx="3122400" cy="902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609585" indent="-372524">
              <a:buClr>
                <a:schemeClr val="accent1"/>
              </a:buClr>
              <a:buSzPts val="800"/>
              <a:buFont typeface="Ubuntu Mono"/>
              <a:buChar char="■"/>
            </a:pPr>
            <a:r>
              <a:rPr lang="it" sz="1600">
                <a:latin typeface="Ubuntu Mono"/>
                <a:ea typeface="Ubuntu Mono"/>
                <a:cs typeface="Ubuntu Mono"/>
                <a:sym typeface="Ubuntu Mono"/>
              </a:rPr>
              <a:t>Vector with 8 elements</a:t>
            </a:r>
            <a:endParaRPr sz="1600">
              <a:latin typeface="Ubuntu Mono"/>
              <a:ea typeface="Ubuntu Mono"/>
              <a:cs typeface="Ubuntu Mono"/>
              <a:sym typeface="Ubuntu Mono"/>
            </a:endParaRPr>
          </a:p>
          <a:p>
            <a:pPr marL="609585" indent="-372524">
              <a:buClr>
                <a:schemeClr val="accent1"/>
              </a:buClr>
              <a:buSzPts val="800"/>
              <a:buFont typeface="Ubuntu Mono"/>
              <a:buChar char="■"/>
            </a:pPr>
            <a:r>
              <a:rPr lang="it" sz="1600">
                <a:latin typeface="Ubuntu Mono"/>
                <a:ea typeface="Ubuntu Mono"/>
                <a:cs typeface="Ubuntu Mono"/>
                <a:sym typeface="Ubuntu Mono"/>
              </a:rPr>
              <a:t>2 Byte/element</a:t>
            </a:r>
            <a:endParaRPr sz="1600">
              <a:latin typeface="Ubuntu Mono"/>
              <a:ea typeface="Ubuntu Mono"/>
              <a:cs typeface="Ubuntu Mono"/>
              <a:sym typeface="Ubuntu Mono"/>
            </a:endParaRPr>
          </a:p>
          <a:p>
            <a:endParaRPr sz="1067"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1249" name="Google Shape;1249;p50"/>
          <p:cNvSpPr/>
          <p:nvPr/>
        </p:nvSpPr>
        <p:spPr>
          <a:xfrm>
            <a:off x="741633" y="2758367"/>
            <a:ext cx="2079600" cy="1111200"/>
          </a:xfrm>
          <a:prstGeom prst="verticalScroll">
            <a:avLst>
              <a:gd name="adj" fmla="val 1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250" name="Google Shape;1250;p50"/>
          <p:cNvSpPr txBox="1"/>
          <p:nvPr/>
        </p:nvSpPr>
        <p:spPr>
          <a:xfrm>
            <a:off x="1009467" y="2916267"/>
            <a:ext cx="2185200" cy="861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it" sz="1333">
                <a:latin typeface="Ubuntu Mono"/>
                <a:ea typeface="Ubuntu Mono"/>
                <a:cs typeface="Ubuntu Mono"/>
                <a:sym typeface="Ubuntu Mono"/>
              </a:rPr>
              <a:t>…</a:t>
            </a:r>
            <a:endParaRPr sz="1333">
              <a:latin typeface="Ubuntu Mono"/>
              <a:ea typeface="Ubuntu Mono"/>
              <a:cs typeface="Ubuntu Mono"/>
              <a:sym typeface="Ubuntu Mono"/>
            </a:endParaRPr>
          </a:p>
          <a:p>
            <a:r>
              <a:rPr lang="it" sz="1333">
                <a:latin typeface="Ubuntu Mono"/>
                <a:ea typeface="Ubuntu Mono"/>
                <a:cs typeface="Ubuntu Mono"/>
                <a:sym typeface="Ubuntu Mono"/>
              </a:rPr>
              <a:t>vld v0, (Memory)</a:t>
            </a:r>
            <a:endParaRPr sz="1333">
              <a:latin typeface="Ubuntu Mono"/>
              <a:ea typeface="Ubuntu Mono"/>
              <a:cs typeface="Ubuntu Mono"/>
              <a:sym typeface="Ubuntu Mono"/>
            </a:endParaRPr>
          </a:p>
          <a:p>
            <a:r>
              <a:rPr lang="it" sz="1333">
                <a:latin typeface="Ubuntu Mono"/>
                <a:ea typeface="Ubuntu Mono"/>
                <a:cs typeface="Ubuntu Mono"/>
                <a:sym typeface="Ubuntu Mono"/>
              </a:rPr>
              <a:t>…</a:t>
            </a:r>
            <a:endParaRPr sz="1333"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E17E36E-1D53-F435-AF1E-6ABB550D69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503" y="180326"/>
            <a:ext cx="10667548" cy="657050"/>
          </a:xfrm>
          <a:noFill/>
        </p:spPr>
        <p:txBody>
          <a:bodyPr vert="horz" lIns="0" tIns="0" rIns="0" bIns="0" rtlCol="0" anchor="ctr">
            <a:normAutofit/>
          </a:bodyPr>
          <a:lstStyle/>
          <a:p>
            <a:r>
              <a:rPr lang="en-US" sz="3800" b="0" i="0" kern="1200" spc="-106" baseline="0">
                <a:ln w="15875" cmpd="sng">
                  <a:noFill/>
                  <a:round/>
                </a:ln>
                <a:latin typeface="+mj-lt"/>
                <a:ea typeface="Roboto"/>
                <a:cs typeface="Roboto"/>
              </a:rPr>
              <a:t>Ara VRF</a:t>
            </a:r>
          </a:p>
        </p:txBody>
      </p:sp>
    </p:spTree>
    <p:extLst>
      <p:ext uri="{BB962C8B-B14F-4D97-AF65-F5344CB8AC3E}">
        <p14:creationId xmlns:p14="http://schemas.microsoft.com/office/powerpoint/2010/main" val="346525042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51"/>
          <p:cNvSpPr/>
          <p:nvPr/>
        </p:nvSpPr>
        <p:spPr>
          <a:xfrm>
            <a:off x="3931367" y="1647157"/>
            <a:ext cx="7767200" cy="11112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257" name="Google Shape;1257;p51"/>
          <p:cNvSpPr/>
          <p:nvPr/>
        </p:nvSpPr>
        <p:spPr>
          <a:xfrm>
            <a:off x="3931367" y="3420700"/>
            <a:ext cx="7767200" cy="29664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258" name="Google Shape;1258;p51"/>
          <p:cNvSpPr txBox="1">
            <a:spLocks noGrp="1"/>
          </p:cNvSpPr>
          <p:nvPr>
            <p:ph type="sldNum" idx="12"/>
          </p:nvPr>
        </p:nvSpPr>
        <p:spPr>
          <a:xfrm>
            <a:off x="11070776" y="6308660"/>
            <a:ext cx="355600" cy="468400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/>
          <a:p>
            <a:pPr>
              <a:buClr>
                <a:srgbClr val="000000"/>
              </a:buClr>
            </a:pPr>
            <a:fld id="{00000000-1234-1234-1234-123412341234}" type="slidenum">
              <a:rPr lang="it"/>
              <a:pPr>
                <a:buClr>
                  <a:srgbClr val="000000"/>
                </a:buClr>
              </a:pPr>
              <a:t>38</a:t>
            </a:fld>
            <a:endParaRPr/>
          </a:p>
        </p:txBody>
      </p:sp>
      <p:sp>
        <p:nvSpPr>
          <p:cNvPr id="1260" name="Google Shape;1260;p51"/>
          <p:cNvSpPr/>
          <p:nvPr/>
        </p:nvSpPr>
        <p:spPr>
          <a:xfrm>
            <a:off x="4775067" y="39536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261" name="Google Shape;1261;p51"/>
          <p:cNvSpPr/>
          <p:nvPr/>
        </p:nvSpPr>
        <p:spPr>
          <a:xfrm>
            <a:off x="5165867" y="39536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262" name="Google Shape;1262;p51"/>
          <p:cNvSpPr/>
          <p:nvPr/>
        </p:nvSpPr>
        <p:spPr>
          <a:xfrm>
            <a:off x="5556667" y="39536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263" name="Google Shape;1263;p51"/>
          <p:cNvSpPr/>
          <p:nvPr/>
        </p:nvSpPr>
        <p:spPr>
          <a:xfrm>
            <a:off x="5947467" y="39536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264" name="Google Shape;1264;p51"/>
          <p:cNvSpPr/>
          <p:nvPr/>
        </p:nvSpPr>
        <p:spPr>
          <a:xfrm>
            <a:off x="7901467" y="45451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265" name="Google Shape;1265;p51"/>
          <p:cNvSpPr/>
          <p:nvPr/>
        </p:nvSpPr>
        <p:spPr>
          <a:xfrm>
            <a:off x="8292267" y="45451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266" name="Google Shape;1266;p51"/>
          <p:cNvSpPr/>
          <p:nvPr/>
        </p:nvSpPr>
        <p:spPr>
          <a:xfrm>
            <a:off x="8683067" y="45451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267" name="Google Shape;1267;p51"/>
          <p:cNvSpPr/>
          <p:nvPr/>
        </p:nvSpPr>
        <p:spPr>
          <a:xfrm>
            <a:off x="9073867" y="45451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268" name="Google Shape;1268;p51"/>
          <p:cNvSpPr/>
          <p:nvPr/>
        </p:nvSpPr>
        <p:spPr>
          <a:xfrm>
            <a:off x="9464667" y="4545133"/>
            <a:ext cx="390800" cy="382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269" name="Google Shape;1269;p51"/>
          <p:cNvSpPr/>
          <p:nvPr/>
        </p:nvSpPr>
        <p:spPr>
          <a:xfrm>
            <a:off x="9855467" y="4545133"/>
            <a:ext cx="390800" cy="382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270" name="Google Shape;1270;p51"/>
          <p:cNvSpPr/>
          <p:nvPr/>
        </p:nvSpPr>
        <p:spPr>
          <a:xfrm>
            <a:off x="10246267" y="4545133"/>
            <a:ext cx="390800" cy="382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271" name="Google Shape;1271;p51"/>
          <p:cNvSpPr/>
          <p:nvPr/>
        </p:nvSpPr>
        <p:spPr>
          <a:xfrm>
            <a:off x="10637067" y="4545133"/>
            <a:ext cx="390800" cy="382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272" name="Google Shape;1272;p51"/>
          <p:cNvSpPr/>
          <p:nvPr/>
        </p:nvSpPr>
        <p:spPr>
          <a:xfrm>
            <a:off x="6338267" y="39536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273" name="Google Shape;1273;p51"/>
          <p:cNvSpPr/>
          <p:nvPr/>
        </p:nvSpPr>
        <p:spPr>
          <a:xfrm>
            <a:off x="6729067" y="39536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274" name="Google Shape;1274;p51"/>
          <p:cNvSpPr/>
          <p:nvPr/>
        </p:nvSpPr>
        <p:spPr>
          <a:xfrm>
            <a:off x="7119867" y="39536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275" name="Google Shape;1275;p51"/>
          <p:cNvSpPr/>
          <p:nvPr/>
        </p:nvSpPr>
        <p:spPr>
          <a:xfrm>
            <a:off x="7510667" y="39536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276" name="Google Shape;1276;p51"/>
          <p:cNvSpPr/>
          <p:nvPr/>
        </p:nvSpPr>
        <p:spPr>
          <a:xfrm>
            <a:off x="7901467" y="39536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277" name="Google Shape;1277;p51"/>
          <p:cNvSpPr/>
          <p:nvPr/>
        </p:nvSpPr>
        <p:spPr>
          <a:xfrm>
            <a:off x="8292267" y="39536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278" name="Google Shape;1278;p51"/>
          <p:cNvSpPr/>
          <p:nvPr/>
        </p:nvSpPr>
        <p:spPr>
          <a:xfrm>
            <a:off x="8683067" y="39536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279" name="Google Shape;1279;p51"/>
          <p:cNvSpPr/>
          <p:nvPr/>
        </p:nvSpPr>
        <p:spPr>
          <a:xfrm>
            <a:off x="9073867" y="39536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280" name="Google Shape;1280;p51"/>
          <p:cNvSpPr/>
          <p:nvPr/>
        </p:nvSpPr>
        <p:spPr>
          <a:xfrm>
            <a:off x="9464667" y="3953633"/>
            <a:ext cx="390800" cy="382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281" name="Google Shape;1281;p51"/>
          <p:cNvSpPr/>
          <p:nvPr/>
        </p:nvSpPr>
        <p:spPr>
          <a:xfrm>
            <a:off x="9855467" y="3953633"/>
            <a:ext cx="390800" cy="382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282" name="Google Shape;1282;p51"/>
          <p:cNvSpPr/>
          <p:nvPr/>
        </p:nvSpPr>
        <p:spPr>
          <a:xfrm>
            <a:off x="10246267" y="3953633"/>
            <a:ext cx="390800" cy="382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283" name="Google Shape;1283;p51"/>
          <p:cNvSpPr/>
          <p:nvPr/>
        </p:nvSpPr>
        <p:spPr>
          <a:xfrm>
            <a:off x="10637067" y="3953633"/>
            <a:ext cx="390800" cy="382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284" name="Google Shape;1284;p51"/>
          <p:cNvSpPr/>
          <p:nvPr/>
        </p:nvSpPr>
        <p:spPr>
          <a:xfrm>
            <a:off x="4775067" y="45451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285" name="Google Shape;1285;p51"/>
          <p:cNvSpPr/>
          <p:nvPr/>
        </p:nvSpPr>
        <p:spPr>
          <a:xfrm>
            <a:off x="5165867" y="45451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286" name="Google Shape;1286;p51"/>
          <p:cNvSpPr/>
          <p:nvPr/>
        </p:nvSpPr>
        <p:spPr>
          <a:xfrm>
            <a:off x="5556667" y="45451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287" name="Google Shape;1287;p51"/>
          <p:cNvSpPr/>
          <p:nvPr/>
        </p:nvSpPr>
        <p:spPr>
          <a:xfrm>
            <a:off x="5947467" y="45451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288" name="Google Shape;1288;p51"/>
          <p:cNvSpPr/>
          <p:nvPr/>
        </p:nvSpPr>
        <p:spPr>
          <a:xfrm>
            <a:off x="6338267" y="45451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289" name="Google Shape;1289;p51"/>
          <p:cNvSpPr/>
          <p:nvPr/>
        </p:nvSpPr>
        <p:spPr>
          <a:xfrm>
            <a:off x="6729067" y="45451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290" name="Google Shape;1290;p51"/>
          <p:cNvSpPr/>
          <p:nvPr/>
        </p:nvSpPr>
        <p:spPr>
          <a:xfrm>
            <a:off x="7119867" y="45451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291" name="Google Shape;1291;p51"/>
          <p:cNvSpPr/>
          <p:nvPr/>
        </p:nvSpPr>
        <p:spPr>
          <a:xfrm>
            <a:off x="7510667" y="45451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292" name="Google Shape;1292;p51"/>
          <p:cNvSpPr/>
          <p:nvPr/>
        </p:nvSpPr>
        <p:spPr>
          <a:xfrm>
            <a:off x="4775067" y="51366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293" name="Google Shape;1293;p51"/>
          <p:cNvSpPr/>
          <p:nvPr/>
        </p:nvSpPr>
        <p:spPr>
          <a:xfrm>
            <a:off x="5165867" y="51366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294" name="Google Shape;1294;p51"/>
          <p:cNvSpPr/>
          <p:nvPr/>
        </p:nvSpPr>
        <p:spPr>
          <a:xfrm>
            <a:off x="5556667" y="51366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295" name="Google Shape;1295;p51"/>
          <p:cNvSpPr/>
          <p:nvPr/>
        </p:nvSpPr>
        <p:spPr>
          <a:xfrm>
            <a:off x="5947467" y="51366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296" name="Google Shape;1296;p51"/>
          <p:cNvSpPr/>
          <p:nvPr/>
        </p:nvSpPr>
        <p:spPr>
          <a:xfrm>
            <a:off x="7901467" y="57281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297" name="Google Shape;1297;p51"/>
          <p:cNvSpPr/>
          <p:nvPr/>
        </p:nvSpPr>
        <p:spPr>
          <a:xfrm>
            <a:off x="8292267" y="57281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298" name="Google Shape;1298;p51"/>
          <p:cNvSpPr/>
          <p:nvPr/>
        </p:nvSpPr>
        <p:spPr>
          <a:xfrm>
            <a:off x="8683067" y="57281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299" name="Google Shape;1299;p51"/>
          <p:cNvSpPr/>
          <p:nvPr/>
        </p:nvSpPr>
        <p:spPr>
          <a:xfrm>
            <a:off x="9073867" y="57281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300" name="Google Shape;1300;p51"/>
          <p:cNvSpPr/>
          <p:nvPr/>
        </p:nvSpPr>
        <p:spPr>
          <a:xfrm>
            <a:off x="9464667" y="5728133"/>
            <a:ext cx="390800" cy="382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301" name="Google Shape;1301;p51"/>
          <p:cNvSpPr/>
          <p:nvPr/>
        </p:nvSpPr>
        <p:spPr>
          <a:xfrm>
            <a:off x="9855467" y="5728133"/>
            <a:ext cx="390800" cy="382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302" name="Google Shape;1302;p51"/>
          <p:cNvSpPr/>
          <p:nvPr/>
        </p:nvSpPr>
        <p:spPr>
          <a:xfrm>
            <a:off x="10246267" y="5728133"/>
            <a:ext cx="390800" cy="382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303" name="Google Shape;1303;p51"/>
          <p:cNvSpPr/>
          <p:nvPr/>
        </p:nvSpPr>
        <p:spPr>
          <a:xfrm>
            <a:off x="10637067" y="5728133"/>
            <a:ext cx="390800" cy="382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304" name="Google Shape;1304;p51"/>
          <p:cNvSpPr/>
          <p:nvPr/>
        </p:nvSpPr>
        <p:spPr>
          <a:xfrm>
            <a:off x="6338267" y="51366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305" name="Google Shape;1305;p51"/>
          <p:cNvSpPr/>
          <p:nvPr/>
        </p:nvSpPr>
        <p:spPr>
          <a:xfrm>
            <a:off x="6729067" y="51366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306" name="Google Shape;1306;p51"/>
          <p:cNvSpPr/>
          <p:nvPr/>
        </p:nvSpPr>
        <p:spPr>
          <a:xfrm>
            <a:off x="7119867" y="51366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307" name="Google Shape;1307;p51"/>
          <p:cNvSpPr/>
          <p:nvPr/>
        </p:nvSpPr>
        <p:spPr>
          <a:xfrm>
            <a:off x="7510667" y="51366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308" name="Google Shape;1308;p51"/>
          <p:cNvSpPr/>
          <p:nvPr/>
        </p:nvSpPr>
        <p:spPr>
          <a:xfrm>
            <a:off x="7901467" y="51366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309" name="Google Shape;1309;p51"/>
          <p:cNvSpPr/>
          <p:nvPr/>
        </p:nvSpPr>
        <p:spPr>
          <a:xfrm>
            <a:off x="8292267" y="51366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310" name="Google Shape;1310;p51"/>
          <p:cNvSpPr/>
          <p:nvPr/>
        </p:nvSpPr>
        <p:spPr>
          <a:xfrm>
            <a:off x="8683067" y="51366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311" name="Google Shape;1311;p51"/>
          <p:cNvSpPr/>
          <p:nvPr/>
        </p:nvSpPr>
        <p:spPr>
          <a:xfrm>
            <a:off x="9073867" y="51366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312" name="Google Shape;1312;p51"/>
          <p:cNvSpPr/>
          <p:nvPr/>
        </p:nvSpPr>
        <p:spPr>
          <a:xfrm>
            <a:off x="9464667" y="5136633"/>
            <a:ext cx="390800" cy="382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313" name="Google Shape;1313;p51"/>
          <p:cNvSpPr/>
          <p:nvPr/>
        </p:nvSpPr>
        <p:spPr>
          <a:xfrm>
            <a:off x="9855467" y="5136633"/>
            <a:ext cx="390800" cy="382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314" name="Google Shape;1314;p51"/>
          <p:cNvSpPr/>
          <p:nvPr/>
        </p:nvSpPr>
        <p:spPr>
          <a:xfrm>
            <a:off x="10246267" y="5136633"/>
            <a:ext cx="390800" cy="382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315" name="Google Shape;1315;p51"/>
          <p:cNvSpPr/>
          <p:nvPr/>
        </p:nvSpPr>
        <p:spPr>
          <a:xfrm>
            <a:off x="10637067" y="5136633"/>
            <a:ext cx="390800" cy="382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316" name="Google Shape;1316;p51"/>
          <p:cNvSpPr/>
          <p:nvPr/>
        </p:nvSpPr>
        <p:spPr>
          <a:xfrm>
            <a:off x="4775067" y="57281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317" name="Google Shape;1317;p51"/>
          <p:cNvSpPr/>
          <p:nvPr/>
        </p:nvSpPr>
        <p:spPr>
          <a:xfrm>
            <a:off x="5165867" y="57281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318" name="Google Shape;1318;p51"/>
          <p:cNvSpPr/>
          <p:nvPr/>
        </p:nvSpPr>
        <p:spPr>
          <a:xfrm>
            <a:off x="5556667" y="57281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319" name="Google Shape;1319;p51"/>
          <p:cNvSpPr/>
          <p:nvPr/>
        </p:nvSpPr>
        <p:spPr>
          <a:xfrm>
            <a:off x="5947467" y="57281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320" name="Google Shape;1320;p51"/>
          <p:cNvSpPr/>
          <p:nvPr/>
        </p:nvSpPr>
        <p:spPr>
          <a:xfrm>
            <a:off x="6338267" y="57281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321" name="Google Shape;1321;p51"/>
          <p:cNvSpPr/>
          <p:nvPr/>
        </p:nvSpPr>
        <p:spPr>
          <a:xfrm>
            <a:off x="6729067" y="57281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322" name="Google Shape;1322;p51"/>
          <p:cNvSpPr/>
          <p:nvPr/>
        </p:nvSpPr>
        <p:spPr>
          <a:xfrm>
            <a:off x="7119867" y="57281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323" name="Google Shape;1323;p51"/>
          <p:cNvSpPr/>
          <p:nvPr/>
        </p:nvSpPr>
        <p:spPr>
          <a:xfrm>
            <a:off x="7510667" y="57281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324" name="Google Shape;1324;p51"/>
          <p:cNvSpPr txBox="1"/>
          <p:nvPr/>
        </p:nvSpPr>
        <p:spPr>
          <a:xfrm>
            <a:off x="4161067" y="3887201"/>
            <a:ext cx="6140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2400" b="1"/>
              <a:t>L0</a:t>
            </a:r>
            <a:endParaRPr sz="2400" b="1"/>
          </a:p>
        </p:txBody>
      </p:sp>
      <p:sp>
        <p:nvSpPr>
          <p:cNvPr id="1325" name="Google Shape;1325;p51"/>
          <p:cNvSpPr txBox="1"/>
          <p:nvPr/>
        </p:nvSpPr>
        <p:spPr>
          <a:xfrm>
            <a:off x="4161067" y="4478701"/>
            <a:ext cx="6140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2400" b="1"/>
              <a:t>L1</a:t>
            </a:r>
            <a:endParaRPr sz="2400" b="1"/>
          </a:p>
        </p:txBody>
      </p:sp>
      <p:sp>
        <p:nvSpPr>
          <p:cNvPr id="1326" name="Google Shape;1326;p51"/>
          <p:cNvSpPr txBox="1"/>
          <p:nvPr/>
        </p:nvSpPr>
        <p:spPr>
          <a:xfrm>
            <a:off x="4161067" y="5070201"/>
            <a:ext cx="6140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2400" b="1"/>
              <a:t>L2</a:t>
            </a:r>
            <a:endParaRPr sz="2400" b="1"/>
          </a:p>
        </p:txBody>
      </p:sp>
      <p:sp>
        <p:nvSpPr>
          <p:cNvPr id="1327" name="Google Shape;1327;p51"/>
          <p:cNvSpPr txBox="1"/>
          <p:nvPr/>
        </p:nvSpPr>
        <p:spPr>
          <a:xfrm>
            <a:off x="4161067" y="5661701"/>
            <a:ext cx="6140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2400" b="1"/>
              <a:t>L3</a:t>
            </a:r>
            <a:endParaRPr sz="2400" b="1"/>
          </a:p>
        </p:txBody>
      </p:sp>
      <p:sp>
        <p:nvSpPr>
          <p:cNvPr id="1328" name="Google Shape;1328;p51"/>
          <p:cNvSpPr txBox="1"/>
          <p:nvPr/>
        </p:nvSpPr>
        <p:spPr>
          <a:xfrm>
            <a:off x="10525467" y="3521633"/>
            <a:ext cx="6140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333" b="1"/>
              <a:t>B0</a:t>
            </a:r>
            <a:endParaRPr sz="1333" b="1"/>
          </a:p>
        </p:txBody>
      </p:sp>
      <p:sp>
        <p:nvSpPr>
          <p:cNvPr id="1329" name="Google Shape;1329;p51"/>
          <p:cNvSpPr txBox="1"/>
          <p:nvPr/>
        </p:nvSpPr>
        <p:spPr>
          <a:xfrm>
            <a:off x="10134667" y="3521633"/>
            <a:ext cx="6140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333" b="1"/>
              <a:t>B1</a:t>
            </a:r>
            <a:endParaRPr sz="1333" b="1"/>
          </a:p>
        </p:txBody>
      </p:sp>
      <p:sp>
        <p:nvSpPr>
          <p:cNvPr id="1330" name="Google Shape;1330;p51"/>
          <p:cNvSpPr txBox="1"/>
          <p:nvPr/>
        </p:nvSpPr>
        <p:spPr>
          <a:xfrm>
            <a:off x="9743867" y="3521633"/>
            <a:ext cx="6140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333" b="1"/>
              <a:t>B2</a:t>
            </a:r>
            <a:endParaRPr sz="1333" b="1"/>
          </a:p>
        </p:txBody>
      </p:sp>
      <p:sp>
        <p:nvSpPr>
          <p:cNvPr id="1331" name="Google Shape;1331;p51"/>
          <p:cNvSpPr txBox="1"/>
          <p:nvPr/>
        </p:nvSpPr>
        <p:spPr>
          <a:xfrm>
            <a:off x="9353067" y="3521633"/>
            <a:ext cx="6140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333" b="1"/>
              <a:t>B3</a:t>
            </a:r>
            <a:endParaRPr sz="1333" b="1"/>
          </a:p>
        </p:txBody>
      </p:sp>
      <p:sp>
        <p:nvSpPr>
          <p:cNvPr id="1332" name="Google Shape;1332;p51"/>
          <p:cNvSpPr txBox="1"/>
          <p:nvPr/>
        </p:nvSpPr>
        <p:spPr>
          <a:xfrm>
            <a:off x="8962267" y="3521633"/>
            <a:ext cx="6140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333" b="1"/>
              <a:t>B4</a:t>
            </a:r>
            <a:endParaRPr sz="1333" b="1"/>
          </a:p>
        </p:txBody>
      </p:sp>
      <p:sp>
        <p:nvSpPr>
          <p:cNvPr id="1333" name="Google Shape;1333;p51"/>
          <p:cNvSpPr txBox="1"/>
          <p:nvPr/>
        </p:nvSpPr>
        <p:spPr>
          <a:xfrm>
            <a:off x="8571467" y="3521633"/>
            <a:ext cx="6140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333" b="1"/>
              <a:t>B5</a:t>
            </a:r>
            <a:endParaRPr sz="1333" b="1"/>
          </a:p>
        </p:txBody>
      </p:sp>
      <p:sp>
        <p:nvSpPr>
          <p:cNvPr id="1334" name="Google Shape;1334;p51"/>
          <p:cNvSpPr txBox="1"/>
          <p:nvPr/>
        </p:nvSpPr>
        <p:spPr>
          <a:xfrm>
            <a:off x="8180667" y="3521633"/>
            <a:ext cx="6140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333" b="1"/>
              <a:t>B6</a:t>
            </a:r>
            <a:endParaRPr sz="1333" b="1"/>
          </a:p>
        </p:txBody>
      </p:sp>
      <p:sp>
        <p:nvSpPr>
          <p:cNvPr id="1335" name="Google Shape;1335;p51"/>
          <p:cNvSpPr txBox="1"/>
          <p:nvPr/>
        </p:nvSpPr>
        <p:spPr>
          <a:xfrm>
            <a:off x="7789867" y="3521633"/>
            <a:ext cx="6140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333" b="1"/>
              <a:t>B7</a:t>
            </a:r>
            <a:endParaRPr sz="1333" b="1"/>
          </a:p>
        </p:txBody>
      </p:sp>
      <p:sp>
        <p:nvSpPr>
          <p:cNvPr id="1336" name="Google Shape;1336;p51"/>
          <p:cNvSpPr txBox="1"/>
          <p:nvPr/>
        </p:nvSpPr>
        <p:spPr>
          <a:xfrm>
            <a:off x="7399067" y="3521633"/>
            <a:ext cx="6140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333" b="1"/>
              <a:t>B8</a:t>
            </a:r>
            <a:endParaRPr sz="1333" b="1"/>
          </a:p>
        </p:txBody>
      </p:sp>
      <p:sp>
        <p:nvSpPr>
          <p:cNvPr id="1337" name="Google Shape;1337;p51"/>
          <p:cNvSpPr txBox="1"/>
          <p:nvPr/>
        </p:nvSpPr>
        <p:spPr>
          <a:xfrm>
            <a:off x="7008267" y="3521633"/>
            <a:ext cx="6140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333" b="1"/>
              <a:t>B9</a:t>
            </a:r>
            <a:endParaRPr sz="1333" b="1"/>
          </a:p>
        </p:txBody>
      </p:sp>
      <p:sp>
        <p:nvSpPr>
          <p:cNvPr id="1338" name="Google Shape;1338;p51"/>
          <p:cNvSpPr txBox="1"/>
          <p:nvPr/>
        </p:nvSpPr>
        <p:spPr>
          <a:xfrm>
            <a:off x="6523033" y="3521633"/>
            <a:ext cx="8028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333" b="1"/>
              <a:t>B10</a:t>
            </a:r>
            <a:endParaRPr sz="1333" b="1"/>
          </a:p>
        </p:txBody>
      </p:sp>
      <p:sp>
        <p:nvSpPr>
          <p:cNvPr id="1339" name="Google Shape;1339;p51"/>
          <p:cNvSpPr txBox="1"/>
          <p:nvPr/>
        </p:nvSpPr>
        <p:spPr>
          <a:xfrm>
            <a:off x="6132267" y="3521633"/>
            <a:ext cx="8028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333" b="1"/>
              <a:t>B11</a:t>
            </a:r>
            <a:endParaRPr sz="1333" b="1"/>
          </a:p>
        </p:txBody>
      </p:sp>
      <p:sp>
        <p:nvSpPr>
          <p:cNvPr id="1340" name="Google Shape;1340;p51"/>
          <p:cNvSpPr txBox="1"/>
          <p:nvPr/>
        </p:nvSpPr>
        <p:spPr>
          <a:xfrm>
            <a:off x="5741467" y="3521633"/>
            <a:ext cx="8028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333" b="1"/>
              <a:t>B12</a:t>
            </a:r>
            <a:endParaRPr sz="1333" b="1"/>
          </a:p>
        </p:txBody>
      </p:sp>
      <p:sp>
        <p:nvSpPr>
          <p:cNvPr id="1341" name="Google Shape;1341;p51"/>
          <p:cNvSpPr txBox="1"/>
          <p:nvPr/>
        </p:nvSpPr>
        <p:spPr>
          <a:xfrm>
            <a:off x="5277467" y="3521633"/>
            <a:ext cx="9492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333" b="1"/>
              <a:t>B13</a:t>
            </a:r>
            <a:endParaRPr sz="1333" b="1"/>
          </a:p>
        </p:txBody>
      </p:sp>
      <p:sp>
        <p:nvSpPr>
          <p:cNvPr id="1342" name="Google Shape;1342;p51"/>
          <p:cNvSpPr txBox="1"/>
          <p:nvPr/>
        </p:nvSpPr>
        <p:spPr>
          <a:xfrm>
            <a:off x="4886667" y="3521633"/>
            <a:ext cx="9492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333" b="1"/>
              <a:t>B14</a:t>
            </a:r>
            <a:endParaRPr sz="1333" b="1"/>
          </a:p>
        </p:txBody>
      </p:sp>
      <p:sp>
        <p:nvSpPr>
          <p:cNvPr id="1343" name="Google Shape;1343;p51"/>
          <p:cNvSpPr txBox="1"/>
          <p:nvPr/>
        </p:nvSpPr>
        <p:spPr>
          <a:xfrm>
            <a:off x="4495867" y="3521633"/>
            <a:ext cx="9492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333" b="1"/>
              <a:t>B15</a:t>
            </a:r>
            <a:endParaRPr sz="1333" b="1"/>
          </a:p>
        </p:txBody>
      </p:sp>
      <p:sp>
        <p:nvSpPr>
          <p:cNvPr id="1344" name="Google Shape;1344;p51"/>
          <p:cNvSpPr/>
          <p:nvPr/>
        </p:nvSpPr>
        <p:spPr>
          <a:xfrm>
            <a:off x="4753300" y="2099433"/>
            <a:ext cx="390800" cy="382800"/>
          </a:xfrm>
          <a:prstGeom prst="rect">
            <a:avLst/>
          </a:prstGeom>
          <a:solidFill>
            <a:srgbClr val="A61C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345" name="Google Shape;1345;p51"/>
          <p:cNvSpPr/>
          <p:nvPr/>
        </p:nvSpPr>
        <p:spPr>
          <a:xfrm>
            <a:off x="5144100" y="2099433"/>
            <a:ext cx="390800" cy="382800"/>
          </a:xfrm>
          <a:prstGeom prst="rect">
            <a:avLst/>
          </a:prstGeom>
          <a:solidFill>
            <a:srgbClr val="A61C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346" name="Google Shape;1346;p51"/>
          <p:cNvSpPr/>
          <p:nvPr/>
        </p:nvSpPr>
        <p:spPr>
          <a:xfrm>
            <a:off x="5534900" y="2099433"/>
            <a:ext cx="390800" cy="382800"/>
          </a:xfrm>
          <a:prstGeom prst="rect">
            <a:avLst/>
          </a:prstGeom>
          <a:solidFill>
            <a:srgbClr val="CC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347" name="Google Shape;1347;p51"/>
          <p:cNvSpPr/>
          <p:nvPr/>
        </p:nvSpPr>
        <p:spPr>
          <a:xfrm>
            <a:off x="5925700" y="2099433"/>
            <a:ext cx="390800" cy="382800"/>
          </a:xfrm>
          <a:prstGeom prst="rect">
            <a:avLst/>
          </a:prstGeom>
          <a:solidFill>
            <a:srgbClr val="CC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348" name="Google Shape;1348;p51"/>
          <p:cNvSpPr/>
          <p:nvPr/>
        </p:nvSpPr>
        <p:spPr>
          <a:xfrm>
            <a:off x="6316500" y="2099433"/>
            <a:ext cx="390800" cy="382800"/>
          </a:xfrm>
          <a:prstGeom prst="rect">
            <a:avLst/>
          </a:prstGeom>
          <a:solidFill>
            <a:srgbClr val="E6913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349" name="Google Shape;1349;p51"/>
          <p:cNvSpPr/>
          <p:nvPr/>
        </p:nvSpPr>
        <p:spPr>
          <a:xfrm>
            <a:off x="6707300" y="2099433"/>
            <a:ext cx="390800" cy="382800"/>
          </a:xfrm>
          <a:prstGeom prst="rect">
            <a:avLst/>
          </a:prstGeom>
          <a:solidFill>
            <a:srgbClr val="E6913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350" name="Google Shape;1350;p51"/>
          <p:cNvSpPr/>
          <p:nvPr/>
        </p:nvSpPr>
        <p:spPr>
          <a:xfrm>
            <a:off x="7098100" y="2099433"/>
            <a:ext cx="390800" cy="382800"/>
          </a:xfrm>
          <a:prstGeom prst="rect">
            <a:avLst/>
          </a:prstGeom>
          <a:solidFill>
            <a:srgbClr val="FFD9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351" name="Google Shape;1351;p51"/>
          <p:cNvSpPr/>
          <p:nvPr/>
        </p:nvSpPr>
        <p:spPr>
          <a:xfrm>
            <a:off x="7488900" y="2099433"/>
            <a:ext cx="390800" cy="382800"/>
          </a:xfrm>
          <a:prstGeom prst="rect">
            <a:avLst/>
          </a:prstGeom>
          <a:solidFill>
            <a:srgbClr val="FFD9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352" name="Google Shape;1352;p51"/>
          <p:cNvSpPr/>
          <p:nvPr/>
        </p:nvSpPr>
        <p:spPr>
          <a:xfrm>
            <a:off x="7879700" y="2099433"/>
            <a:ext cx="390800" cy="382800"/>
          </a:xfrm>
          <a:prstGeom prst="rect">
            <a:avLst/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353" name="Google Shape;1353;p51"/>
          <p:cNvSpPr/>
          <p:nvPr/>
        </p:nvSpPr>
        <p:spPr>
          <a:xfrm>
            <a:off x="8270500" y="2099433"/>
            <a:ext cx="390800" cy="382800"/>
          </a:xfrm>
          <a:prstGeom prst="rect">
            <a:avLst/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354" name="Google Shape;1354;p51"/>
          <p:cNvSpPr/>
          <p:nvPr/>
        </p:nvSpPr>
        <p:spPr>
          <a:xfrm>
            <a:off x="8661300" y="2099433"/>
            <a:ext cx="390800" cy="3828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355" name="Google Shape;1355;p51"/>
          <p:cNvSpPr/>
          <p:nvPr/>
        </p:nvSpPr>
        <p:spPr>
          <a:xfrm>
            <a:off x="9052100" y="2099433"/>
            <a:ext cx="390800" cy="3828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356" name="Google Shape;1356;p51"/>
          <p:cNvSpPr/>
          <p:nvPr/>
        </p:nvSpPr>
        <p:spPr>
          <a:xfrm>
            <a:off x="9442900" y="2099433"/>
            <a:ext cx="390800" cy="3828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357" name="Google Shape;1357;p51"/>
          <p:cNvSpPr/>
          <p:nvPr/>
        </p:nvSpPr>
        <p:spPr>
          <a:xfrm>
            <a:off x="9833700" y="2099433"/>
            <a:ext cx="390800" cy="3828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358" name="Google Shape;1358;p51"/>
          <p:cNvSpPr/>
          <p:nvPr/>
        </p:nvSpPr>
        <p:spPr>
          <a:xfrm>
            <a:off x="10224500" y="2099433"/>
            <a:ext cx="390800" cy="382800"/>
          </a:xfrm>
          <a:prstGeom prst="rect">
            <a:avLst/>
          </a:prstGeom>
          <a:solidFill>
            <a:srgbClr val="C27BA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359" name="Google Shape;1359;p51"/>
          <p:cNvSpPr/>
          <p:nvPr/>
        </p:nvSpPr>
        <p:spPr>
          <a:xfrm>
            <a:off x="10615300" y="2099433"/>
            <a:ext cx="390800" cy="382800"/>
          </a:xfrm>
          <a:prstGeom prst="rect">
            <a:avLst/>
          </a:prstGeom>
          <a:solidFill>
            <a:srgbClr val="C27BA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333"/>
          </a:p>
        </p:txBody>
      </p:sp>
      <p:sp>
        <p:nvSpPr>
          <p:cNvPr id="1360" name="Google Shape;1360;p51"/>
          <p:cNvSpPr txBox="1"/>
          <p:nvPr/>
        </p:nvSpPr>
        <p:spPr>
          <a:xfrm>
            <a:off x="3931366" y="2887101"/>
            <a:ext cx="4302133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it" sz="2400">
                <a:latin typeface="Ubuntu Mono"/>
                <a:ea typeface="Ubuntu Mono"/>
                <a:cs typeface="Ubuntu Mono"/>
                <a:sym typeface="Ubuntu Mono"/>
              </a:rPr>
              <a:t>v0 (VRF, inside </a:t>
            </a:r>
            <a:r>
              <a:rPr lang="it" sz="2400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Ara</a:t>
            </a:r>
            <a:r>
              <a:rPr lang="it" sz="2400">
                <a:latin typeface="Ubuntu Mono"/>
                <a:ea typeface="Ubuntu Mono"/>
                <a:cs typeface="Ubuntu Mono"/>
                <a:sym typeface="Ubuntu Mono"/>
              </a:rPr>
              <a:t>)</a:t>
            </a:r>
            <a:endParaRPr sz="2400"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1361" name="Google Shape;1361;p51"/>
          <p:cNvSpPr txBox="1"/>
          <p:nvPr/>
        </p:nvSpPr>
        <p:spPr>
          <a:xfrm>
            <a:off x="10578300" y="2095818"/>
            <a:ext cx="464800" cy="38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933" b="1"/>
              <a:t>A0</a:t>
            </a:r>
            <a:endParaRPr sz="933" b="1"/>
          </a:p>
        </p:txBody>
      </p:sp>
      <p:sp>
        <p:nvSpPr>
          <p:cNvPr id="1362" name="Google Shape;1362;p51"/>
          <p:cNvSpPr txBox="1"/>
          <p:nvPr/>
        </p:nvSpPr>
        <p:spPr>
          <a:xfrm>
            <a:off x="10187500" y="2095818"/>
            <a:ext cx="464800" cy="38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933" b="1"/>
              <a:t>A1</a:t>
            </a:r>
            <a:endParaRPr sz="933" b="1"/>
          </a:p>
        </p:txBody>
      </p:sp>
      <p:sp>
        <p:nvSpPr>
          <p:cNvPr id="1363" name="Google Shape;1363;p51"/>
          <p:cNvSpPr txBox="1"/>
          <p:nvPr/>
        </p:nvSpPr>
        <p:spPr>
          <a:xfrm>
            <a:off x="9796700" y="2095818"/>
            <a:ext cx="464800" cy="38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933" b="1"/>
              <a:t>B0</a:t>
            </a:r>
            <a:endParaRPr sz="933" b="1"/>
          </a:p>
        </p:txBody>
      </p:sp>
      <p:sp>
        <p:nvSpPr>
          <p:cNvPr id="1364" name="Google Shape;1364;p51"/>
          <p:cNvSpPr txBox="1"/>
          <p:nvPr/>
        </p:nvSpPr>
        <p:spPr>
          <a:xfrm>
            <a:off x="9405900" y="2095818"/>
            <a:ext cx="464800" cy="38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933" b="1"/>
              <a:t>B1</a:t>
            </a:r>
            <a:endParaRPr sz="933" b="1"/>
          </a:p>
        </p:txBody>
      </p:sp>
      <p:sp>
        <p:nvSpPr>
          <p:cNvPr id="1365" name="Google Shape;1365;p51"/>
          <p:cNvSpPr txBox="1"/>
          <p:nvPr/>
        </p:nvSpPr>
        <p:spPr>
          <a:xfrm>
            <a:off x="9015100" y="2095818"/>
            <a:ext cx="464800" cy="38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933" b="1"/>
              <a:t>C0</a:t>
            </a:r>
            <a:endParaRPr sz="933" b="1"/>
          </a:p>
        </p:txBody>
      </p:sp>
      <p:sp>
        <p:nvSpPr>
          <p:cNvPr id="1366" name="Google Shape;1366;p51"/>
          <p:cNvSpPr txBox="1"/>
          <p:nvPr/>
        </p:nvSpPr>
        <p:spPr>
          <a:xfrm>
            <a:off x="8624300" y="2095818"/>
            <a:ext cx="464800" cy="38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933" b="1"/>
              <a:t>C1</a:t>
            </a:r>
            <a:endParaRPr sz="933" b="1"/>
          </a:p>
        </p:txBody>
      </p:sp>
      <p:sp>
        <p:nvSpPr>
          <p:cNvPr id="1367" name="Google Shape;1367;p51"/>
          <p:cNvSpPr txBox="1"/>
          <p:nvPr/>
        </p:nvSpPr>
        <p:spPr>
          <a:xfrm>
            <a:off x="8233500" y="2095818"/>
            <a:ext cx="464800" cy="38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933" b="1"/>
              <a:t>D0</a:t>
            </a:r>
            <a:endParaRPr sz="933" b="1"/>
          </a:p>
        </p:txBody>
      </p:sp>
      <p:sp>
        <p:nvSpPr>
          <p:cNvPr id="1368" name="Google Shape;1368;p51"/>
          <p:cNvSpPr txBox="1"/>
          <p:nvPr/>
        </p:nvSpPr>
        <p:spPr>
          <a:xfrm>
            <a:off x="7842700" y="2095818"/>
            <a:ext cx="464800" cy="38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933" b="1"/>
              <a:t>D1</a:t>
            </a:r>
            <a:endParaRPr sz="933" b="1"/>
          </a:p>
        </p:txBody>
      </p:sp>
      <p:sp>
        <p:nvSpPr>
          <p:cNvPr id="1369" name="Google Shape;1369;p51"/>
          <p:cNvSpPr txBox="1"/>
          <p:nvPr/>
        </p:nvSpPr>
        <p:spPr>
          <a:xfrm>
            <a:off x="7451900" y="2095818"/>
            <a:ext cx="464800" cy="38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933" b="1"/>
              <a:t>E0</a:t>
            </a:r>
            <a:endParaRPr sz="933" b="1"/>
          </a:p>
        </p:txBody>
      </p:sp>
      <p:sp>
        <p:nvSpPr>
          <p:cNvPr id="1370" name="Google Shape;1370;p51"/>
          <p:cNvSpPr txBox="1"/>
          <p:nvPr/>
        </p:nvSpPr>
        <p:spPr>
          <a:xfrm>
            <a:off x="7061100" y="2095818"/>
            <a:ext cx="464800" cy="38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933" b="1"/>
              <a:t>E1</a:t>
            </a:r>
            <a:endParaRPr sz="933" b="1"/>
          </a:p>
        </p:txBody>
      </p:sp>
      <p:sp>
        <p:nvSpPr>
          <p:cNvPr id="1371" name="Google Shape;1371;p51"/>
          <p:cNvSpPr txBox="1"/>
          <p:nvPr/>
        </p:nvSpPr>
        <p:spPr>
          <a:xfrm>
            <a:off x="6670300" y="2095818"/>
            <a:ext cx="464800" cy="38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933" b="1"/>
              <a:t>F0</a:t>
            </a:r>
            <a:endParaRPr sz="933" b="1"/>
          </a:p>
        </p:txBody>
      </p:sp>
      <p:sp>
        <p:nvSpPr>
          <p:cNvPr id="1372" name="Google Shape;1372;p51"/>
          <p:cNvSpPr txBox="1"/>
          <p:nvPr/>
        </p:nvSpPr>
        <p:spPr>
          <a:xfrm>
            <a:off x="6279500" y="2095818"/>
            <a:ext cx="464800" cy="38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933" b="1"/>
              <a:t>F1</a:t>
            </a:r>
            <a:endParaRPr sz="933" b="1"/>
          </a:p>
        </p:txBody>
      </p:sp>
      <p:sp>
        <p:nvSpPr>
          <p:cNvPr id="1373" name="Google Shape;1373;p51"/>
          <p:cNvSpPr txBox="1"/>
          <p:nvPr/>
        </p:nvSpPr>
        <p:spPr>
          <a:xfrm>
            <a:off x="5888700" y="2095818"/>
            <a:ext cx="464800" cy="38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933" b="1"/>
              <a:t>G0</a:t>
            </a:r>
            <a:endParaRPr sz="933" b="1"/>
          </a:p>
        </p:txBody>
      </p:sp>
      <p:sp>
        <p:nvSpPr>
          <p:cNvPr id="1374" name="Google Shape;1374;p51"/>
          <p:cNvSpPr txBox="1"/>
          <p:nvPr/>
        </p:nvSpPr>
        <p:spPr>
          <a:xfrm>
            <a:off x="5497900" y="2095818"/>
            <a:ext cx="464800" cy="38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933" b="1"/>
              <a:t>G1</a:t>
            </a:r>
            <a:endParaRPr sz="933" b="1"/>
          </a:p>
        </p:txBody>
      </p:sp>
      <p:sp>
        <p:nvSpPr>
          <p:cNvPr id="1375" name="Google Shape;1375;p51"/>
          <p:cNvSpPr txBox="1"/>
          <p:nvPr/>
        </p:nvSpPr>
        <p:spPr>
          <a:xfrm>
            <a:off x="5107100" y="2095818"/>
            <a:ext cx="464800" cy="38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933" b="1"/>
              <a:t>H0</a:t>
            </a:r>
            <a:endParaRPr sz="933" b="1"/>
          </a:p>
        </p:txBody>
      </p:sp>
      <p:sp>
        <p:nvSpPr>
          <p:cNvPr id="1376" name="Google Shape;1376;p51"/>
          <p:cNvSpPr txBox="1"/>
          <p:nvPr/>
        </p:nvSpPr>
        <p:spPr>
          <a:xfrm>
            <a:off x="4716300" y="2095818"/>
            <a:ext cx="464800" cy="38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933" b="1"/>
              <a:t>H1</a:t>
            </a:r>
            <a:endParaRPr sz="933" b="1"/>
          </a:p>
        </p:txBody>
      </p:sp>
      <p:sp>
        <p:nvSpPr>
          <p:cNvPr id="1377" name="Google Shape;1377;p51"/>
          <p:cNvSpPr txBox="1"/>
          <p:nvPr/>
        </p:nvSpPr>
        <p:spPr>
          <a:xfrm>
            <a:off x="10522767" y="1708617"/>
            <a:ext cx="6140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333" b="1"/>
              <a:t>B0</a:t>
            </a:r>
            <a:endParaRPr sz="1333" b="1"/>
          </a:p>
        </p:txBody>
      </p:sp>
      <p:sp>
        <p:nvSpPr>
          <p:cNvPr id="1378" name="Google Shape;1378;p51"/>
          <p:cNvSpPr txBox="1"/>
          <p:nvPr/>
        </p:nvSpPr>
        <p:spPr>
          <a:xfrm>
            <a:off x="10131967" y="1708617"/>
            <a:ext cx="6140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333" b="1"/>
              <a:t>B1</a:t>
            </a:r>
            <a:endParaRPr sz="1333" b="1"/>
          </a:p>
        </p:txBody>
      </p:sp>
      <p:sp>
        <p:nvSpPr>
          <p:cNvPr id="1379" name="Google Shape;1379;p51"/>
          <p:cNvSpPr txBox="1"/>
          <p:nvPr/>
        </p:nvSpPr>
        <p:spPr>
          <a:xfrm>
            <a:off x="9741167" y="1708617"/>
            <a:ext cx="6140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333" b="1"/>
              <a:t>B2</a:t>
            </a:r>
            <a:endParaRPr sz="1333" b="1"/>
          </a:p>
        </p:txBody>
      </p:sp>
      <p:sp>
        <p:nvSpPr>
          <p:cNvPr id="1380" name="Google Shape;1380;p51"/>
          <p:cNvSpPr txBox="1"/>
          <p:nvPr/>
        </p:nvSpPr>
        <p:spPr>
          <a:xfrm>
            <a:off x="9350367" y="1708617"/>
            <a:ext cx="6140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333" b="1"/>
              <a:t>B3</a:t>
            </a:r>
            <a:endParaRPr sz="1333" b="1"/>
          </a:p>
        </p:txBody>
      </p:sp>
      <p:sp>
        <p:nvSpPr>
          <p:cNvPr id="1381" name="Google Shape;1381;p51"/>
          <p:cNvSpPr txBox="1"/>
          <p:nvPr/>
        </p:nvSpPr>
        <p:spPr>
          <a:xfrm>
            <a:off x="8959567" y="1708617"/>
            <a:ext cx="6140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333" b="1"/>
              <a:t>B4</a:t>
            </a:r>
            <a:endParaRPr sz="1333" b="1"/>
          </a:p>
        </p:txBody>
      </p:sp>
      <p:sp>
        <p:nvSpPr>
          <p:cNvPr id="1382" name="Google Shape;1382;p51"/>
          <p:cNvSpPr txBox="1"/>
          <p:nvPr/>
        </p:nvSpPr>
        <p:spPr>
          <a:xfrm>
            <a:off x="8568767" y="1708617"/>
            <a:ext cx="6140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333" b="1"/>
              <a:t>B5</a:t>
            </a:r>
            <a:endParaRPr sz="1333" b="1"/>
          </a:p>
        </p:txBody>
      </p:sp>
      <p:sp>
        <p:nvSpPr>
          <p:cNvPr id="1383" name="Google Shape;1383;p51"/>
          <p:cNvSpPr txBox="1"/>
          <p:nvPr/>
        </p:nvSpPr>
        <p:spPr>
          <a:xfrm>
            <a:off x="8177967" y="1708617"/>
            <a:ext cx="6140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333" b="1"/>
              <a:t>B6</a:t>
            </a:r>
            <a:endParaRPr sz="1333" b="1"/>
          </a:p>
        </p:txBody>
      </p:sp>
      <p:sp>
        <p:nvSpPr>
          <p:cNvPr id="1384" name="Google Shape;1384;p51"/>
          <p:cNvSpPr txBox="1"/>
          <p:nvPr/>
        </p:nvSpPr>
        <p:spPr>
          <a:xfrm>
            <a:off x="7787167" y="1708617"/>
            <a:ext cx="6140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333" b="1"/>
              <a:t>B7</a:t>
            </a:r>
            <a:endParaRPr sz="1333" b="1"/>
          </a:p>
        </p:txBody>
      </p:sp>
      <p:sp>
        <p:nvSpPr>
          <p:cNvPr id="1385" name="Google Shape;1385;p51"/>
          <p:cNvSpPr txBox="1"/>
          <p:nvPr/>
        </p:nvSpPr>
        <p:spPr>
          <a:xfrm>
            <a:off x="7396367" y="1708617"/>
            <a:ext cx="6140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333" b="1"/>
              <a:t>B8</a:t>
            </a:r>
            <a:endParaRPr sz="1333" b="1"/>
          </a:p>
        </p:txBody>
      </p:sp>
      <p:sp>
        <p:nvSpPr>
          <p:cNvPr id="1386" name="Google Shape;1386;p51"/>
          <p:cNvSpPr txBox="1"/>
          <p:nvPr/>
        </p:nvSpPr>
        <p:spPr>
          <a:xfrm>
            <a:off x="7005567" y="1708617"/>
            <a:ext cx="6140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333" b="1"/>
              <a:t>B9</a:t>
            </a:r>
            <a:endParaRPr sz="1333" b="1"/>
          </a:p>
        </p:txBody>
      </p:sp>
      <p:sp>
        <p:nvSpPr>
          <p:cNvPr id="1387" name="Google Shape;1387;p51"/>
          <p:cNvSpPr txBox="1"/>
          <p:nvPr/>
        </p:nvSpPr>
        <p:spPr>
          <a:xfrm>
            <a:off x="6520333" y="1708617"/>
            <a:ext cx="8028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333" b="1"/>
              <a:t>B10</a:t>
            </a:r>
            <a:endParaRPr sz="1333" b="1"/>
          </a:p>
        </p:txBody>
      </p:sp>
      <p:sp>
        <p:nvSpPr>
          <p:cNvPr id="1388" name="Google Shape;1388;p51"/>
          <p:cNvSpPr txBox="1"/>
          <p:nvPr/>
        </p:nvSpPr>
        <p:spPr>
          <a:xfrm>
            <a:off x="6129567" y="1708617"/>
            <a:ext cx="8028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333" b="1"/>
              <a:t>B11</a:t>
            </a:r>
            <a:endParaRPr sz="1333" b="1"/>
          </a:p>
        </p:txBody>
      </p:sp>
      <p:sp>
        <p:nvSpPr>
          <p:cNvPr id="1389" name="Google Shape;1389;p51"/>
          <p:cNvSpPr txBox="1"/>
          <p:nvPr/>
        </p:nvSpPr>
        <p:spPr>
          <a:xfrm>
            <a:off x="5738767" y="1708617"/>
            <a:ext cx="8028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333" b="1"/>
              <a:t>B12</a:t>
            </a:r>
            <a:endParaRPr sz="1333" b="1"/>
          </a:p>
        </p:txBody>
      </p:sp>
      <p:sp>
        <p:nvSpPr>
          <p:cNvPr id="1390" name="Google Shape;1390;p51"/>
          <p:cNvSpPr txBox="1"/>
          <p:nvPr/>
        </p:nvSpPr>
        <p:spPr>
          <a:xfrm>
            <a:off x="5274767" y="1708617"/>
            <a:ext cx="9492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333" b="1"/>
              <a:t>B13</a:t>
            </a:r>
            <a:endParaRPr sz="1333" b="1"/>
          </a:p>
        </p:txBody>
      </p:sp>
      <p:sp>
        <p:nvSpPr>
          <p:cNvPr id="1391" name="Google Shape;1391;p51"/>
          <p:cNvSpPr txBox="1"/>
          <p:nvPr/>
        </p:nvSpPr>
        <p:spPr>
          <a:xfrm>
            <a:off x="4883967" y="1708617"/>
            <a:ext cx="9492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333" b="1"/>
              <a:t>B14</a:t>
            </a:r>
            <a:endParaRPr sz="1333" b="1"/>
          </a:p>
        </p:txBody>
      </p:sp>
      <p:sp>
        <p:nvSpPr>
          <p:cNvPr id="1392" name="Google Shape;1392;p51"/>
          <p:cNvSpPr txBox="1"/>
          <p:nvPr/>
        </p:nvSpPr>
        <p:spPr>
          <a:xfrm>
            <a:off x="4493167" y="1708617"/>
            <a:ext cx="9492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333" b="1"/>
              <a:t>B15</a:t>
            </a:r>
            <a:endParaRPr sz="1333" b="1"/>
          </a:p>
        </p:txBody>
      </p:sp>
      <p:sp>
        <p:nvSpPr>
          <p:cNvPr id="1393" name="Google Shape;1393;p51"/>
          <p:cNvSpPr/>
          <p:nvPr/>
        </p:nvSpPr>
        <p:spPr>
          <a:xfrm>
            <a:off x="332901" y="2102756"/>
            <a:ext cx="415600" cy="200000"/>
          </a:xfrm>
          <a:prstGeom prst="rect">
            <a:avLst/>
          </a:prstGeom>
          <a:solidFill>
            <a:srgbClr val="A61C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394" name="Google Shape;1394;p51"/>
          <p:cNvSpPr/>
          <p:nvPr/>
        </p:nvSpPr>
        <p:spPr>
          <a:xfrm>
            <a:off x="740664" y="2102756"/>
            <a:ext cx="418000" cy="200000"/>
          </a:xfrm>
          <a:prstGeom prst="rect">
            <a:avLst/>
          </a:prstGeom>
          <a:solidFill>
            <a:srgbClr val="CC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395" name="Google Shape;1395;p51"/>
          <p:cNvSpPr/>
          <p:nvPr/>
        </p:nvSpPr>
        <p:spPr>
          <a:xfrm>
            <a:off x="1148443" y="2102756"/>
            <a:ext cx="410000" cy="200000"/>
          </a:xfrm>
          <a:prstGeom prst="rect">
            <a:avLst/>
          </a:prstGeom>
          <a:solidFill>
            <a:srgbClr val="E6913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396" name="Google Shape;1396;p51"/>
          <p:cNvSpPr/>
          <p:nvPr/>
        </p:nvSpPr>
        <p:spPr>
          <a:xfrm>
            <a:off x="1556212" y="2102756"/>
            <a:ext cx="407600" cy="200000"/>
          </a:xfrm>
          <a:prstGeom prst="rect">
            <a:avLst/>
          </a:prstGeom>
          <a:solidFill>
            <a:srgbClr val="FFD9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397" name="Google Shape;1397;p51"/>
          <p:cNvSpPr/>
          <p:nvPr/>
        </p:nvSpPr>
        <p:spPr>
          <a:xfrm>
            <a:off x="1963983" y="2102756"/>
            <a:ext cx="410800" cy="200000"/>
          </a:xfrm>
          <a:prstGeom prst="rect">
            <a:avLst/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398" name="Google Shape;1398;p51"/>
          <p:cNvSpPr/>
          <p:nvPr/>
        </p:nvSpPr>
        <p:spPr>
          <a:xfrm>
            <a:off x="2371753" y="2102756"/>
            <a:ext cx="413200" cy="2000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399" name="Google Shape;1399;p51"/>
          <p:cNvSpPr/>
          <p:nvPr/>
        </p:nvSpPr>
        <p:spPr>
          <a:xfrm>
            <a:off x="2779524" y="2102756"/>
            <a:ext cx="410800" cy="2000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400" name="Google Shape;1400;p51"/>
          <p:cNvSpPr/>
          <p:nvPr/>
        </p:nvSpPr>
        <p:spPr>
          <a:xfrm>
            <a:off x="3187293" y="2102756"/>
            <a:ext cx="393600" cy="200000"/>
          </a:xfrm>
          <a:prstGeom prst="rect">
            <a:avLst/>
          </a:prstGeom>
          <a:solidFill>
            <a:srgbClr val="C27BA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401" name="Google Shape;1401;p51"/>
          <p:cNvSpPr txBox="1"/>
          <p:nvPr/>
        </p:nvSpPr>
        <p:spPr>
          <a:xfrm>
            <a:off x="292800" y="1257433"/>
            <a:ext cx="3122400" cy="902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609585" indent="-372524">
              <a:buClr>
                <a:schemeClr val="accent1"/>
              </a:buClr>
              <a:buSzPts val="800"/>
              <a:buFont typeface="Ubuntu Mono"/>
              <a:buChar char="■"/>
            </a:pPr>
            <a:r>
              <a:rPr lang="it" sz="1600">
                <a:latin typeface="Ubuntu Mono"/>
                <a:ea typeface="Ubuntu Mono"/>
                <a:cs typeface="Ubuntu Mono"/>
                <a:sym typeface="Ubuntu Mono"/>
              </a:rPr>
              <a:t>Vector with 8 elements</a:t>
            </a:r>
            <a:endParaRPr sz="1600">
              <a:latin typeface="Ubuntu Mono"/>
              <a:ea typeface="Ubuntu Mono"/>
              <a:cs typeface="Ubuntu Mono"/>
              <a:sym typeface="Ubuntu Mono"/>
            </a:endParaRPr>
          </a:p>
          <a:p>
            <a:pPr marL="609585" indent="-372524">
              <a:buClr>
                <a:schemeClr val="accent1"/>
              </a:buClr>
              <a:buSzPts val="800"/>
              <a:buFont typeface="Ubuntu Mono"/>
              <a:buChar char="■"/>
            </a:pPr>
            <a:r>
              <a:rPr lang="it" sz="1600">
                <a:latin typeface="Ubuntu Mono"/>
                <a:ea typeface="Ubuntu Mono"/>
                <a:cs typeface="Ubuntu Mono"/>
                <a:sym typeface="Ubuntu Mono"/>
              </a:rPr>
              <a:t>2 Byte/element</a:t>
            </a:r>
            <a:endParaRPr sz="1600">
              <a:latin typeface="Ubuntu Mono"/>
              <a:ea typeface="Ubuntu Mono"/>
              <a:cs typeface="Ubuntu Mono"/>
              <a:sym typeface="Ubuntu Mono"/>
            </a:endParaRPr>
          </a:p>
          <a:p>
            <a:endParaRPr sz="1067"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1402" name="Google Shape;1402;p51"/>
          <p:cNvSpPr/>
          <p:nvPr/>
        </p:nvSpPr>
        <p:spPr>
          <a:xfrm>
            <a:off x="741633" y="2758367"/>
            <a:ext cx="2079600" cy="1111200"/>
          </a:xfrm>
          <a:prstGeom prst="verticalScroll">
            <a:avLst>
              <a:gd name="adj" fmla="val 1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403" name="Google Shape;1403;p51"/>
          <p:cNvSpPr txBox="1"/>
          <p:nvPr/>
        </p:nvSpPr>
        <p:spPr>
          <a:xfrm>
            <a:off x="1009467" y="2916267"/>
            <a:ext cx="2185200" cy="861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it" sz="1333">
                <a:latin typeface="Ubuntu Mono"/>
                <a:ea typeface="Ubuntu Mono"/>
                <a:cs typeface="Ubuntu Mono"/>
                <a:sym typeface="Ubuntu Mono"/>
              </a:rPr>
              <a:t>…</a:t>
            </a:r>
            <a:endParaRPr sz="1333">
              <a:latin typeface="Ubuntu Mono"/>
              <a:ea typeface="Ubuntu Mono"/>
              <a:cs typeface="Ubuntu Mono"/>
              <a:sym typeface="Ubuntu Mono"/>
            </a:endParaRPr>
          </a:p>
          <a:p>
            <a:r>
              <a:rPr lang="it" sz="1333">
                <a:latin typeface="Ubuntu Mono"/>
                <a:ea typeface="Ubuntu Mono"/>
                <a:cs typeface="Ubuntu Mono"/>
                <a:sym typeface="Ubuntu Mono"/>
              </a:rPr>
              <a:t>vld v0, (Memory)</a:t>
            </a:r>
            <a:endParaRPr sz="1333">
              <a:latin typeface="Ubuntu Mono"/>
              <a:ea typeface="Ubuntu Mono"/>
              <a:cs typeface="Ubuntu Mono"/>
              <a:sym typeface="Ubuntu Mono"/>
            </a:endParaRPr>
          </a:p>
          <a:p>
            <a:r>
              <a:rPr lang="it" sz="1333">
                <a:latin typeface="Ubuntu Mono"/>
                <a:ea typeface="Ubuntu Mono"/>
                <a:cs typeface="Ubuntu Mono"/>
                <a:sym typeface="Ubuntu Mono"/>
              </a:rPr>
              <a:t>…</a:t>
            </a:r>
            <a:endParaRPr sz="1333"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1405" name="Google Shape;1405;p51"/>
          <p:cNvSpPr txBox="1"/>
          <p:nvPr/>
        </p:nvSpPr>
        <p:spPr>
          <a:xfrm>
            <a:off x="3931366" y="1113567"/>
            <a:ext cx="4131133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it" sz="2400">
                <a:latin typeface="Ubuntu Mono"/>
                <a:ea typeface="Ubuntu Mono"/>
                <a:cs typeface="Ubuntu Mono"/>
                <a:sym typeface="Ubuntu Mono"/>
              </a:rPr>
              <a:t>Memory (outside </a:t>
            </a:r>
            <a:r>
              <a:rPr lang="it" sz="2400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Ara</a:t>
            </a:r>
            <a:r>
              <a:rPr lang="it" sz="2400">
                <a:latin typeface="Ubuntu Mono"/>
                <a:ea typeface="Ubuntu Mono"/>
                <a:cs typeface="Ubuntu Mono"/>
                <a:sym typeface="Ubuntu Mono"/>
              </a:rPr>
              <a:t>)</a:t>
            </a:r>
            <a:endParaRPr sz="2400"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8ADA840-1642-43B8-F5D0-2857EFCA0C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503" y="180326"/>
            <a:ext cx="10667548" cy="657050"/>
          </a:xfrm>
          <a:noFill/>
        </p:spPr>
        <p:txBody>
          <a:bodyPr vert="horz" lIns="0" tIns="0" rIns="0" bIns="0" rtlCol="0" anchor="ctr">
            <a:normAutofit/>
          </a:bodyPr>
          <a:lstStyle/>
          <a:p>
            <a:r>
              <a:rPr lang="en-US" sz="3800" b="0" i="0" kern="1200" spc="-106" baseline="0">
                <a:ln w="15875" cmpd="sng">
                  <a:noFill/>
                  <a:round/>
                </a:ln>
                <a:latin typeface="+mj-lt"/>
                <a:ea typeface="Roboto"/>
                <a:cs typeface="Roboto"/>
              </a:rPr>
              <a:t>Ara VRF</a:t>
            </a:r>
          </a:p>
        </p:txBody>
      </p:sp>
      <p:grpSp>
        <p:nvGrpSpPr>
          <p:cNvPr id="1243" name="Gruppo 1242">
            <a:extLst>
              <a:ext uri="{FF2B5EF4-FFF2-40B4-BE49-F238E27FC236}">
                <a16:creationId xmlns:a16="http://schemas.microsoft.com/office/drawing/2014/main" id="{2774F748-6CDF-1359-3FC2-A39C0B774273}"/>
              </a:ext>
            </a:extLst>
          </p:cNvPr>
          <p:cNvGrpSpPr/>
          <p:nvPr/>
        </p:nvGrpSpPr>
        <p:grpSpPr>
          <a:xfrm>
            <a:off x="492530" y="4323747"/>
            <a:ext cx="2942563" cy="1704863"/>
            <a:chOff x="1070329" y="3370224"/>
            <a:chExt cx="5474498" cy="3215420"/>
          </a:xfrm>
        </p:grpSpPr>
        <p:sp>
          <p:nvSpPr>
            <p:cNvPr id="1244" name="Rectangle 4">
              <a:extLst>
                <a:ext uri="{FF2B5EF4-FFF2-40B4-BE49-F238E27FC236}">
                  <a16:creationId xmlns:a16="http://schemas.microsoft.com/office/drawing/2014/main" id="{F5F295A3-07D4-4960-423F-C93C33322903}"/>
                </a:ext>
              </a:extLst>
            </p:cNvPr>
            <p:cNvSpPr/>
            <p:nvPr/>
          </p:nvSpPr>
          <p:spPr>
            <a:xfrm>
              <a:off x="2469703" y="3982023"/>
              <a:ext cx="3526312" cy="1972928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de-CH" b="1" i="0" cap="none" spc="0">
                <a:ln>
                  <a:noFill/>
                </a:ln>
                <a:solidFill>
                  <a:schemeClr val="bg2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1245" name="TextBox 6">
              <a:extLst>
                <a:ext uri="{FF2B5EF4-FFF2-40B4-BE49-F238E27FC236}">
                  <a16:creationId xmlns:a16="http://schemas.microsoft.com/office/drawing/2014/main" id="{5149A0B0-1E30-B40F-E35B-B76C27461343}"/>
                </a:ext>
              </a:extLst>
            </p:cNvPr>
            <p:cNvSpPr txBox="1"/>
            <p:nvPr/>
          </p:nvSpPr>
          <p:spPr>
            <a:xfrm>
              <a:off x="1070329" y="4644383"/>
              <a:ext cx="914400" cy="91440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 defTabSz="720000"/>
              <a:r>
                <a:rPr lang="en-US" sz="1200" b="0" i="0">
                  <a:solidFill>
                    <a:schemeClr val="tx2"/>
                  </a:solidFill>
                  <a:latin typeface="+mj-lt"/>
                  <a:cs typeface="Arial Narrow" panose="020B0604020202020204" pitchFamily="34" charset="0"/>
                </a:rPr>
                <a:t>32 </a:t>
              </a:r>
              <a:r>
                <a:rPr lang="en-US" sz="1200" b="0" i="0" err="1">
                  <a:solidFill>
                    <a:schemeClr val="tx2"/>
                  </a:solidFill>
                  <a:latin typeface="+mj-lt"/>
                  <a:cs typeface="Arial Narrow" panose="020B0604020202020204" pitchFamily="34" charset="0"/>
                </a:rPr>
                <a:t>vregs</a:t>
              </a:r>
              <a:endParaRPr lang="de-CH" sz="1200" b="0" i="0">
                <a:solidFill>
                  <a:schemeClr val="tx2"/>
                </a:solidFill>
                <a:latin typeface="+mj-lt"/>
                <a:cs typeface="Arial Narrow" panose="020B0604020202020204" pitchFamily="34" charset="0"/>
              </a:endParaRPr>
            </a:p>
          </p:txBody>
        </p:sp>
        <p:cxnSp>
          <p:nvCxnSpPr>
            <p:cNvPr id="1246" name="Straight Connector 10">
              <a:extLst>
                <a:ext uri="{FF2B5EF4-FFF2-40B4-BE49-F238E27FC236}">
                  <a16:creationId xmlns:a16="http://schemas.microsoft.com/office/drawing/2014/main" id="{997BAA11-46B3-8097-A6D8-90F78CAB9EB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24486" y="3730027"/>
              <a:ext cx="8373" cy="2441750"/>
            </a:xfrm>
            <a:prstGeom prst="line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7" name="Straight Connector 11">
              <a:extLst>
                <a:ext uri="{FF2B5EF4-FFF2-40B4-BE49-F238E27FC236}">
                  <a16:creationId xmlns:a16="http://schemas.microsoft.com/office/drawing/2014/main" id="{281FED45-228A-AA38-7FE1-0EB21E8A8AB0}"/>
                </a:ext>
              </a:extLst>
            </p:cNvPr>
            <p:cNvCxnSpPr>
              <a:cxnSpLocks/>
            </p:cNvCxnSpPr>
            <p:nvPr/>
          </p:nvCxnSpPr>
          <p:spPr>
            <a:xfrm>
              <a:off x="5088644" y="3730027"/>
              <a:ext cx="0" cy="2423007"/>
            </a:xfrm>
            <a:prstGeom prst="line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8" name="Straight Connector 12">
              <a:extLst>
                <a:ext uri="{FF2B5EF4-FFF2-40B4-BE49-F238E27FC236}">
                  <a16:creationId xmlns:a16="http://schemas.microsoft.com/office/drawing/2014/main" id="{F3D8B659-0DE5-F39C-9E1D-6DB32B258B7B}"/>
                </a:ext>
              </a:extLst>
            </p:cNvPr>
            <p:cNvCxnSpPr>
              <a:cxnSpLocks/>
            </p:cNvCxnSpPr>
            <p:nvPr/>
          </p:nvCxnSpPr>
          <p:spPr>
            <a:xfrm>
              <a:off x="3318459" y="3730027"/>
              <a:ext cx="21771" cy="2441750"/>
            </a:xfrm>
            <a:prstGeom prst="line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9" name="Straight Connector 13">
              <a:extLst>
                <a:ext uri="{FF2B5EF4-FFF2-40B4-BE49-F238E27FC236}">
                  <a16:creationId xmlns:a16="http://schemas.microsoft.com/office/drawing/2014/main" id="{507732B0-4633-66B7-78C6-A86D55C54882}"/>
                </a:ext>
              </a:extLst>
            </p:cNvPr>
            <p:cNvCxnSpPr>
              <a:cxnSpLocks/>
            </p:cNvCxnSpPr>
            <p:nvPr/>
          </p:nvCxnSpPr>
          <p:spPr>
            <a:xfrm>
              <a:off x="2469703" y="4068273"/>
              <a:ext cx="3526312" cy="0"/>
            </a:xfrm>
            <a:prstGeom prst="line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0" name="Straight Connector 15">
              <a:extLst>
                <a:ext uri="{FF2B5EF4-FFF2-40B4-BE49-F238E27FC236}">
                  <a16:creationId xmlns:a16="http://schemas.microsoft.com/office/drawing/2014/main" id="{851A6713-A8E0-0C2B-A028-3A90BD417B87}"/>
                </a:ext>
              </a:extLst>
            </p:cNvPr>
            <p:cNvCxnSpPr>
              <a:cxnSpLocks/>
            </p:cNvCxnSpPr>
            <p:nvPr/>
          </p:nvCxnSpPr>
          <p:spPr>
            <a:xfrm>
              <a:off x="2469703" y="4170431"/>
              <a:ext cx="3526312" cy="0"/>
            </a:xfrm>
            <a:prstGeom prst="line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1" name="Straight Connector 16">
              <a:extLst>
                <a:ext uri="{FF2B5EF4-FFF2-40B4-BE49-F238E27FC236}">
                  <a16:creationId xmlns:a16="http://schemas.microsoft.com/office/drawing/2014/main" id="{68983B98-32AD-A986-3FF6-99A38F6D7F04}"/>
                </a:ext>
              </a:extLst>
            </p:cNvPr>
            <p:cNvCxnSpPr>
              <a:cxnSpLocks/>
            </p:cNvCxnSpPr>
            <p:nvPr/>
          </p:nvCxnSpPr>
          <p:spPr>
            <a:xfrm>
              <a:off x="2469703" y="4260866"/>
              <a:ext cx="3526312" cy="0"/>
            </a:xfrm>
            <a:prstGeom prst="line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2" name="Straight Connector 17">
              <a:extLst>
                <a:ext uri="{FF2B5EF4-FFF2-40B4-BE49-F238E27FC236}">
                  <a16:creationId xmlns:a16="http://schemas.microsoft.com/office/drawing/2014/main" id="{246FB316-4782-B9F7-2A7D-AFBBFB1231FE}"/>
                </a:ext>
              </a:extLst>
            </p:cNvPr>
            <p:cNvCxnSpPr>
              <a:cxnSpLocks/>
            </p:cNvCxnSpPr>
            <p:nvPr/>
          </p:nvCxnSpPr>
          <p:spPr>
            <a:xfrm>
              <a:off x="2461330" y="4351301"/>
              <a:ext cx="3526312" cy="0"/>
            </a:xfrm>
            <a:prstGeom prst="line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3" name="Straight Connector 18">
              <a:extLst>
                <a:ext uri="{FF2B5EF4-FFF2-40B4-BE49-F238E27FC236}">
                  <a16:creationId xmlns:a16="http://schemas.microsoft.com/office/drawing/2014/main" id="{43560521-0DD2-E6D3-3E5E-5C87299A38D7}"/>
                </a:ext>
              </a:extLst>
            </p:cNvPr>
            <p:cNvCxnSpPr>
              <a:cxnSpLocks/>
            </p:cNvCxnSpPr>
            <p:nvPr/>
          </p:nvCxnSpPr>
          <p:spPr>
            <a:xfrm>
              <a:off x="2471378" y="4451790"/>
              <a:ext cx="3526312" cy="0"/>
            </a:xfrm>
            <a:prstGeom prst="line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4" name="Straight Connector 19">
              <a:extLst>
                <a:ext uri="{FF2B5EF4-FFF2-40B4-BE49-F238E27FC236}">
                  <a16:creationId xmlns:a16="http://schemas.microsoft.com/office/drawing/2014/main" id="{34F077F0-9976-51F5-500B-5361748F0406}"/>
                </a:ext>
              </a:extLst>
            </p:cNvPr>
            <p:cNvCxnSpPr>
              <a:cxnSpLocks/>
            </p:cNvCxnSpPr>
            <p:nvPr/>
          </p:nvCxnSpPr>
          <p:spPr>
            <a:xfrm>
              <a:off x="2471378" y="4553948"/>
              <a:ext cx="3526312" cy="0"/>
            </a:xfrm>
            <a:prstGeom prst="line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5" name="Straight Connector 20">
              <a:extLst>
                <a:ext uri="{FF2B5EF4-FFF2-40B4-BE49-F238E27FC236}">
                  <a16:creationId xmlns:a16="http://schemas.microsoft.com/office/drawing/2014/main" id="{A0734ED3-2706-FD01-093D-E2ABA487325B}"/>
                </a:ext>
              </a:extLst>
            </p:cNvPr>
            <p:cNvCxnSpPr>
              <a:cxnSpLocks/>
            </p:cNvCxnSpPr>
            <p:nvPr/>
          </p:nvCxnSpPr>
          <p:spPr>
            <a:xfrm>
              <a:off x="2471378" y="4644383"/>
              <a:ext cx="3526312" cy="0"/>
            </a:xfrm>
            <a:prstGeom prst="line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9" name="Straight Connector 21">
              <a:extLst>
                <a:ext uri="{FF2B5EF4-FFF2-40B4-BE49-F238E27FC236}">
                  <a16:creationId xmlns:a16="http://schemas.microsoft.com/office/drawing/2014/main" id="{D366BB8D-7754-AD40-EFE1-E5A32843C2E0}"/>
                </a:ext>
              </a:extLst>
            </p:cNvPr>
            <p:cNvCxnSpPr>
              <a:cxnSpLocks/>
            </p:cNvCxnSpPr>
            <p:nvPr/>
          </p:nvCxnSpPr>
          <p:spPr>
            <a:xfrm>
              <a:off x="2463005" y="4734818"/>
              <a:ext cx="3526312" cy="0"/>
            </a:xfrm>
            <a:prstGeom prst="line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08" name="TextBox 26">
              <a:extLst>
                <a:ext uri="{FF2B5EF4-FFF2-40B4-BE49-F238E27FC236}">
                  <a16:creationId xmlns:a16="http://schemas.microsoft.com/office/drawing/2014/main" id="{9A47F2AE-D0CE-B994-7F40-84E81A6F8746}"/>
                </a:ext>
              </a:extLst>
            </p:cNvPr>
            <p:cNvSpPr txBox="1"/>
            <p:nvPr/>
          </p:nvSpPr>
          <p:spPr>
            <a:xfrm>
              <a:off x="2562629" y="6153034"/>
              <a:ext cx="646975" cy="430725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 defTabSz="720000"/>
              <a:r>
                <a:rPr lang="en-US" sz="1200">
                  <a:solidFill>
                    <a:schemeClr val="tx2"/>
                  </a:solidFill>
                  <a:latin typeface="+mj-lt"/>
                  <a:cs typeface="Arial Narrow" panose="020B0604020202020204" pitchFamily="34" charset="0"/>
                </a:rPr>
                <a:t>64B</a:t>
              </a:r>
              <a:endParaRPr lang="de-CH" sz="1200" b="0" i="0">
                <a:solidFill>
                  <a:schemeClr val="tx2"/>
                </a:solidFill>
                <a:latin typeface="+mj-lt"/>
                <a:cs typeface="Arial Narrow" panose="020B0604020202020204" pitchFamily="34" charset="0"/>
              </a:endParaRPr>
            </a:p>
          </p:txBody>
        </p:sp>
        <p:sp>
          <p:nvSpPr>
            <p:cNvPr id="1409" name="TextBox 28">
              <a:extLst>
                <a:ext uri="{FF2B5EF4-FFF2-40B4-BE49-F238E27FC236}">
                  <a16:creationId xmlns:a16="http://schemas.microsoft.com/office/drawing/2014/main" id="{CA39761F-A5F1-7778-8AB4-05298FDF13CD}"/>
                </a:ext>
              </a:extLst>
            </p:cNvPr>
            <p:cNvSpPr txBox="1"/>
            <p:nvPr/>
          </p:nvSpPr>
          <p:spPr>
            <a:xfrm>
              <a:off x="3463057" y="6153034"/>
              <a:ext cx="646975" cy="430725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 defTabSz="720000"/>
              <a:r>
                <a:rPr lang="en-US" sz="1200">
                  <a:solidFill>
                    <a:schemeClr val="tx2"/>
                  </a:solidFill>
                  <a:latin typeface="+mj-lt"/>
                  <a:cs typeface="Arial Narrow" panose="020B0604020202020204" pitchFamily="34" charset="0"/>
                </a:rPr>
                <a:t>64B</a:t>
              </a:r>
              <a:endParaRPr lang="de-CH" sz="1200" b="0" i="0">
                <a:solidFill>
                  <a:schemeClr val="tx2"/>
                </a:solidFill>
                <a:latin typeface="+mj-lt"/>
                <a:cs typeface="Arial Narrow" panose="020B0604020202020204" pitchFamily="34" charset="0"/>
              </a:endParaRPr>
            </a:p>
          </p:txBody>
        </p:sp>
        <p:sp>
          <p:nvSpPr>
            <p:cNvPr id="1410" name="TextBox 29">
              <a:extLst>
                <a:ext uri="{FF2B5EF4-FFF2-40B4-BE49-F238E27FC236}">
                  <a16:creationId xmlns:a16="http://schemas.microsoft.com/office/drawing/2014/main" id="{CC8EE6FB-DFAB-1CA5-D4F6-E96B3393F06D}"/>
                </a:ext>
              </a:extLst>
            </p:cNvPr>
            <p:cNvSpPr txBox="1"/>
            <p:nvPr/>
          </p:nvSpPr>
          <p:spPr>
            <a:xfrm>
              <a:off x="4323018" y="6154152"/>
              <a:ext cx="646975" cy="430725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 defTabSz="720000"/>
              <a:r>
                <a:rPr lang="en-US" sz="1200">
                  <a:solidFill>
                    <a:schemeClr val="tx2"/>
                  </a:solidFill>
                  <a:latin typeface="+mj-lt"/>
                  <a:cs typeface="Arial Narrow" panose="020B0604020202020204" pitchFamily="34" charset="0"/>
                </a:rPr>
                <a:t>64B</a:t>
              </a:r>
              <a:endParaRPr lang="de-CH" sz="1200" b="0" i="0">
                <a:solidFill>
                  <a:schemeClr val="tx2"/>
                </a:solidFill>
                <a:latin typeface="+mj-lt"/>
                <a:cs typeface="Arial Narrow" panose="020B0604020202020204" pitchFamily="34" charset="0"/>
              </a:endParaRPr>
            </a:p>
          </p:txBody>
        </p:sp>
        <p:sp>
          <p:nvSpPr>
            <p:cNvPr id="1411" name="TextBox 30">
              <a:extLst>
                <a:ext uri="{FF2B5EF4-FFF2-40B4-BE49-F238E27FC236}">
                  <a16:creationId xmlns:a16="http://schemas.microsoft.com/office/drawing/2014/main" id="{208CC5DC-723D-1DED-4ECA-94E1884064D0}"/>
                </a:ext>
              </a:extLst>
            </p:cNvPr>
            <p:cNvSpPr txBox="1"/>
            <p:nvPr/>
          </p:nvSpPr>
          <p:spPr>
            <a:xfrm>
              <a:off x="5223446" y="6154919"/>
              <a:ext cx="646975" cy="430725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 defTabSz="720000"/>
              <a:r>
                <a:rPr lang="en-US" sz="1200">
                  <a:solidFill>
                    <a:schemeClr val="tx2"/>
                  </a:solidFill>
                  <a:latin typeface="+mj-lt"/>
                  <a:cs typeface="Arial Narrow" panose="020B0604020202020204" pitchFamily="34" charset="0"/>
                </a:rPr>
                <a:t>64B</a:t>
              </a:r>
              <a:endParaRPr lang="de-CH" sz="1200" b="0" i="0">
                <a:solidFill>
                  <a:schemeClr val="tx2"/>
                </a:solidFill>
                <a:latin typeface="+mj-lt"/>
                <a:cs typeface="Arial Narrow" panose="020B0604020202020204" pitchFamily="34" charset="0"/>
              </a:endParaRPr>
            </a:p>
          </p:txBody>
        </p:sp>
        <p:sp>
          <p:nvSpPr>
            <p:cNvPr id="1416" name="TextBox 40">
              <a:extLst>
                <a:ext uri="{FF2B5EF4-FFF2-40B4-BE49-F238E27FC236}">
                  <a16:creationId xmlns:a16="http://schemas.microsoft.com/office/drawing/2014/main" id="{D492FF6E-45F3-2DE5-066C-FFE9EAE20DE5}"/>
                </a:ext>
              </a:extLst>
            </p:cNvPr>
            <p:cNvSpPr txBox="1"/>
            <p:nvPr/>
          </p:nvSpPr>
          <p:spPr>
            <a:xfrm>
              <a:off x="5413221" y="3378935"/>
              <a:ext cx="405284" cy="40312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 defTabSz="720000"/>
              <a:r>
                <a:rPr lang="en-US" sz="1200" b="0" i="0">
                  <a:solidFill>
                    <a:schemeClr val="tx2"/>
                  </a:solidFill>
                  <a:latin typeface="+mj-lt"/>
                  <a:cs typeface="Arial Narrow" panose="020B0604020202020204" pitchFamily="34" charset="0"/>
                </a:rPr>
                <a:t>L0</a:t>
              </a:r>
              <a:endParaRPr lang="de-CH" sz="1200" b="0" i="0">
                <a:solidFill>
                  <a:schemeClr val="tx2"/>
                </a:solidFill>
                <a:latin typeface="+mj-lt"/>
                <a:cs typeface="Arial Narrow" panose="020B0604020202020204" pitchFamily="34" charset="0"/>
              </a:endParaRPr>
            </a:p>
          </p:txBody>
        </p:sp>
        <p:sp>
          <p:nvSpPr>
            <p:cNvPr id="1417" name="TextBox 41">
              <a:extLst>
                <a:ext uri="{FF2B5EF4-FFF2-40B4-BE49-F238E27FC236}">
                  <a16:creationId xmlns:a16="http://schemas.microsoft.com/office/drawing/2014/main" id="{CFC64D4F-D04E-4CDC-766B-A1BBE88294D4}"/>
                </a:ext>
              </a:extLst>
            </p:cNvPr>
            <p:cNvSpPr txBox="1"/>
            <p:nvPr/>
          </p:nvSpPr>
          <p:spPr>
            <a:xfrm>
              <a:off x="4561426" y="3370224"/>
              <a:ext cx="405284" cy="40312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 defTabSz="720000"/>
              <a:r>
                <a:rPr lang="en-US" sz="1200" b="0" i="0">
                  <a:solidFill>
                    <a:schemeClr val="tx2"/>
                  </a:solidFill>
                  <a:latin typeface="+mj-lt"/>
                  <a:cs typeface="Arial Narrow" panose="020B0604020202020204" pitchFamily="34" charset="0"/>
                </a:rPr>
                <a:t>L1</a:t>
              </a:r>
              <a:endParaRPr lang="de-CH" sz="1200" b="0" i="0">
                <a:solidFill>
                  <a:schemeClr val="tx2"/>
                </a:solidFill>
                <a:latin typeface="+mj-lt"/>
                <a:cs typeface="Arial Narrow" panose="020B0604020202020204" pitchFamily="34" charset="0"/>
              </a:endParaRPr>
            </a:p>
          </p:txBody>
        </p:sp>
        <p:sp>
          <p:nvSpPr>
            <p:cNvPr id="1418" name="TextBox 42">
              <a:extLst>
                <a:ext uri="{FF2B5EF4-FFF2-40B4-BE49-F238E27FC236}">
                  <a16:creationId xmlns:a16="http://schemas.microsoft.com/office/drawing/2014/main" id="{DB5DFC17-EC50-4B6A-E743-5A29C7C5715F}"/>
                </a:ext>
              </a:extLst>
            </p:cNvPr>
            <p:cNvSpPr txBox="1"/>
            <p:nvPr/>
          </p:nvSpPr>
          <p:spPr>
            <a:xfrm>
              <a:off x="3654919" y="3390706"/>
              <a:ext cx="405284" cy="40312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 defTabSz="720000"/>
              <a:r>
                <a:rPr lang="en-US" sz="1200" b="0" i="0">
                  <a:solidFill>
                    <a:schemeClr val="tx2"/>
                  </a:solidFill>
                  <a:latin typeface="+mj-lt"/>
                  <a:cs typeface="Arial Narrow" panose="020B0604020202020204" pitchFamily="34" charset="0"/>
                </a:rPr>
                <a:t>L2</a:t>
              </a:r>
              <a:endParaRPr lang="de-CH" sz="1200" b="0" i="0">
                <a:solidFill>
                  <a:schemeClr val="tx2"/>
                </a:solidFill>
                <a:latin typeface="+mj-lt"/>
                <a:cs typeface="Arial Narrow" panose="020B0604020202020204" pitchFamily="34" charset="0"/>
              </a:endParaRPr>
            </a:p>
          </p:txBody>
        </p:sp>
        <p:sp>
          <p:nvSpPr>
            <p:cNvPr id="1419" name="TextBox 43">
              <a:extLst>
                <a:ext uri="{FF2B5EF4-FFF2-40B4-BE49-F238E27FC236}">
                  <a16:creationId xmlns:a16="http://schemas.microsoft.com/office/drawing/2014/main" id="{6C0ADAA0-E741-AF3A-6929-4500AEC39BFF}"/>
                </a:ext>
              </a:extLst>
            </p:cNvPr>
            <p:cNvSpPr txBox="1"/>
            <p:nvPr/>
          </p:nvSpPr>
          <p:spPr>
            <a:xfrm>
              <a:off x="2747549" y="3388983"/>
              <a:ext cx="405284" cy="40312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 defTabSz="720000"/>
              <a:r>
                <a:rPr lang="en-US" sz="1200" b="0" i="0">
                  <a:solidFill>
                    <a:schemeClr val="tx2"/>
                  </a:solidFill>
                  <a:latin typeface="+mj-lt"/>
                  <a:cs typeface="Arial Narrow" panose="020B0604020202020204" pitchFamily="34" charset="0"/>
                </a:rPr>
                <a:t>L3</a:t>
              </a:r>
              <a:endParaRPr lang="de-CH" sz="1200" b="0" i="0">
                <a:solidFill>
                  <a:schemeClr val="tx2"/>
                </a:solidFill>
                <a:latin typeface="+mj-lt"/>
                <a:cs typeface="Arial Narrow" panose="020B0604020202020204" pitchFamily="34" charset="0"/>
              </a:endParaRPr>
            </a:p>
          </p:txBody>
        </p:sp>
        <p:sp>
          <p:nvSpPr>
            <p:cNvPr id="1421" name="TextBox 46">
              <a:extLst>
                <a:ext uri="{FF2B5EF4-FFF2-40B4-BE49-F238E27FC236}">
                  <a16:creationId xmlns:a16="http://schemas.microsoft.com/office/drawing/2014/main" id="{1E0BB807-E4B3-07B4-9093-E00E858F0B43}"/>
                </a:ext>
              </a:extLst>
            </p:cNvPr>
            <p:cNvSpPr txBox="1"/>
            <p:nvPr/>
          </p:nvSpPr>
          <p:spPr>
            <a:xfrm>
              <a:off x="6139543" y="3875927"/>
              <a:ext cx="405284" cy="40312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 defTabSz="720000"/>
              <a:r>
                <a:rPr lang="en-US" sz="1200" b="0" i="0">
                  <a:solidFill>
                    <a:schemeClr val="tx2"/>
                  </a:solidFill>
                  <a:latin typeface="+mj-lt"/>
                  <a:cs typeface="Arial Narrow" panose="020B0604020202020204" pitchFamily="34" charset="0"/>
                </a:rPr>
                <a:t>v0</a:t>
              </a:r>
              <a:endParaRPr lang="de-CH" sz="1200" b="0" i="0">
                <a:solidFill>
                  <a:schemeClr val="tx2"/>
                </a:solidFill>
                <a:latin typeface="+mj-lt"/>
                <a:cs typeface="Arial Narrow" panose="020B0604020202020204" pitchFamily="34" charset="0"/>
              </a:endParaRPr>
            </a:p>
          </p:txBody>
        </p:sp>
        <p:sp>
          <p:nvSpPr>
            <p:cNvPr id="1422" name="TextBox 47">
              <a:extLst>
                <a:ext uri="{FF2B5EF4-FFF2-40B4-BE49-F238E27FC236}">
                  <a16:creationId xmlns:a16="http://schemas.microsoft.com/office/drawing/2014/main" id="{4932D85C-C64B-A30A-D200-4C49A2250F7D}"/>
                </a:ext>
              </a:extLst>
            </p:cNvPr>
            <p:cNvSpPr txBox="1"/>
            <p:nvPr/>
          </p:nvSpPr>
          <p:spPr>
            <a:xfrm>
              <a:off x="6074976" y="5658577"/>
              <a:ext cx="405284" cy="40312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 defTabSz="720000"/>
              <a:r>
                <a:rPr lang="en-US" sz="1200" b="0" i="0">
                  <a:solidFill>
                    <a:schemeClr val="tx2"/>
                  </a:solidFill>
                  <a:latin typeface="+mj-lt"/>
                  <a:cs typeface="Arial Narrow" panose="020B0604020202020204" pitchFamily="34" charset="0"/>
                </a:rPr>
                <a:t>v31</a:t>
              </a:r>
              <a:endParaRPr lang="de-CH" sz="1200" b="0" i="0">
                <a:solidFill>
                  <a:schemeClr val="tx2"/>
                </a:solidFill>
                <a:latin typeface="+mj-lt"/>
                <a:cs typeface="Arial Narrow" panose="020B0604020202020204" pitchFamily="34" charset="0"/>
              </a:endParaRPr>
            </a:p>
          </p:txBody>
        </p:sp>
        <p:cxnSp>
          <p:nvCxnSpPr>
            <p:cNvPr id="1423" name="Straight Arrow Connector 49">
              <a:extLst>
                <a:ext uri="{FF2B5EF4-FFF2-40B4-BE49-F238E27FC236}">
                  <a16:creationId xmlns:a16="http://schemas.microsoft.com/office/drawing/2014/main" id="{B5D3A106-11EA-FF76-619E-9E2E38F8BBFB}"/>
                </a:ext>
              </a:extLst>
            </p:cNvPr>
            <p:cNvCxnSpPr>
              <a:cxnSpLocks/>
            </p:cNvCxnSpPr>
            <p:nvPr/>
          </p:nvCxnSpPr>
          <p:spPr>
            <a:xfrm>
              <a:off x="6305262" y="4279047"/>
              <a:ext cx="0" cy="1379612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97A975C2-BD97-3F43-BFD9-E46305CF2688}"/>
              </a:ext>
            </a:extLst>
          </p:cNvPr>
          <p:cNvSpPr/>
          <p:nvPr/>
        </p:nvSpPr>
        <p:spPr>
          <a:xfrm>
            <a:off x="1227066" y="4622438"/>
            <a:ext cx="1922701" cy="65109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H" b="1" i="0" cap="none" spc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488995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0" name="Google Shape;1410;p52"/>
          <p:cNvSpPr/>
          <p:nvPr/>
        </p:nvSpPr>
        <p:spPr>
          <a:xfrm>
            <a:off x="3931367" y="1647157"/>
            <a:ext cx="7767200" cy="11112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411" name="Google Shape;1411;p52"/>
          <p:cNvSpPr/>
          <p:nvPr/>
        </p:nvSpPr>
        <p:spPr>
          <a:xfrm>
            <a:off x="3931367" y="3420700"/>
            <a:ext cx="7767200" cy="29664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412" name="Google Shape;1412;p52"/>
          <p:cNvSpPr txBox="1">
            <a:spLocks noGrp="1"/>
          </p:cNvSpPr>
          <p:nvPr>
            <p:ph type="sldNum" idx="12"/>
          </p:nvPr>
        </p:nvSpPr>
        <p:spPr>
          <a:xfrm>
            <a:off x="11070776" y="6308660"/>
            <a:ext cx="355600" cy="468400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/>
          <a:p>
            <a:pPr>
              <a:buClr>
                <a:srgbClr val="000000"/>
              </a:buClr>
            </a:pPr>
            <a:fld id="{00000000-1234-1234-1234-123412341234}" type="slidenum">
              <a:rPr lang="it"/>
              <a:pPr>
                <a:buClr>
                  <a:srgbClr val="000000"/>
                </a:buClr>
              </a:pPr>
              <a:t>39</a:t>
            </a:fld>
            <a:endParaRPr/>
          </a:p>
        </p:txBody>
      </p:sp>
      <p:sp>
        <p:nvSpPr>
          <p:cNvPr id="1414" name="Google Shape;1414;p52"/>
          <p:cNvSpPr/>
          <p:nvPr/>
        </p:nvSpPr>
        <p:spPr>
          <a:xfrm>
            <a:off x="4775067" y="39536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415" name="Google Shape;1415;p52"/>
          <p:cNvSpPr/>
          <p:nvPr/>
        </p:nvSpPr>
        <p:spPr>
          <a:xfrm>
            <a:off x="5165867" y="39536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416" name="Google Shape;1416;p52"/>
          <p:cNvSpPr/>
          <p:nvPr/>
        </p:nvSpPr>
        <p:spPr>
          <a:xfrm>
            <a:off x="5556667" y="39536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417" name="Google Shape;1417;p52"/>
          <p:cNvSpPr/>
          <p:nvPr/>
        </p:nvSpPr>
        <p:spPr>
          <a:xfrm>
            <a:off x="5947467" y="39536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418" name="Google Shape;1418;p52"/>
          <p:cNvSpPr/>
          <p:nvPr/>
        </p:nvSpPr>
        <p:spPr>
          <a:xfrm>
            <a:off x="7901467" y="45451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419" name="Google Shape;1419;p52"/>
          <p:cNvSpPr/>
          <p:nvPr/>
        </p:nvSpPr>
        <p:spPr>
          <a:xfrm>
            <a:off x="8292267" y="45451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420" name="Google Shape;1420;p52"/>
          <p:cNvSpPr/>
          <p:nvPr/>
        </p:nvSpPr>
        <p:spPr>
          <a:xfrm>
            <a:off x="8683067" y="45451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421" name="Google Shape;1421;p52"/>
          <p:cNvSpPr/>
          <p:nvPr/>
        </p:nvSpPr>
        <p:spPr>
          <a:xfrm>
            <a:off x="9073867" y="45451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422" name="Google Shape;1422;p52"/>
          <p:cNvSpPr/>
          <p:nvPr/>
        </p:nvSpPr>
        <p:spPr>
          <a:xfrm>
            <a:off x="9464667" y="4545133"/>
            <a:ext cx="390800" cy="382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423" name="Google Shape;1423;p52"/>
          <p:cNvSpPr/>
          <p:nvPr/>
        </p:nvSpPr>
        <p:spPr>
          <a:xfrm>
            <a:off x="9855467" y="4545133"/>
            <a:ext cx="390800" cy="382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424" name="Google Shape;1424;p52"/>
          <p:cNvSpPr/>
          <p:nvPr/>
        </p:nvSpPr>
        <p:spPr>
          <a:xfrm>
            <a:off x="10246267" y="4545133"/>
            <a:ext cx="390800" cy="382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425" name="Google Shape;1425;p52"/>
          <p:cNvSpPr/>
          <p:nvPr/>
        </p:nvSpPr>
        <p:spPr>
          <a:xfrm>
            <a:off x="10637067" y="4545133"/>
            <a:ext cx="390800" cy="382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426" name="Google Shape;1426;p52"/>
          <p:cNvSpPr/>
          <p:nvPr/>
        </p:nvSpPr>
        <p:spPr>
          <a:xfrm>
            <a:off x="6338267" y="39536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427" name="Google Shape;1427;p52"/>
          <p:cNvSpPr/>
          <p:nvPr/>
        </p:nvSpPr>
        <p:spPr>
          <a:xfrm>
            <a:off x="6729067" y="39536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428" name="Google Shape;1428;p52"/>
          <p:cNvSpPr/>
          <p:nvPr/>
        </p:nvSpPr>
        <p:spPr>
          <a:xfrm>
            <a:off x="7119867" y="39536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429" name="Google Shape;1429;p52"/>
          <p:cNvSpPr/>
          <p:nvPr/>
        </p:nvSpPr>
        <p:spPr>
          <a:xfrm>
            <a:off x="7510667" y="39536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430" name="Google Shape;1430;p52"/>
          <p:cNvSpPr/>
          <p:nvPr/>
        </p:nvSpPr>
        <p:spPr>
          <a:xfrm>
            <a:off x="7901467" y="39536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431" name="Google Shape;1431;p52"/>
          <p:cNvSpPr/>
          <p:nvPr/>
        </p:nvSpPr>
        <p:spPr>
          <a:xfrm>
            <a:off x="8292267" y="39536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432" name="Google Shape;1432;p52"/>
          <p:cNvSpPr/>
          <p:nvPr/>
        </p:nvSpPr>
        <p:spPr>
          <a:xfrm>
            <a:off x="8683067" y="39536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433" name="Google Shape;1433;p52"/>
          <p:cNvSpPr/>
          <p:nvPr/>
        </p:nvSpPr>
        <p:spPr>
          <a:xfrm>
            <a:off x="9073867" y="39536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434" name="Google Shape;1434;p52"/>
          <p:cNvSpPr/>
          <p:nvPr/>
        </p:nvSpPr>
        <p:spPr>
          <a:xfrm>
            <a:off x="9464667" y="3953633"/>
            <a:ext cx="390800" cy="382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435" name="Google Shape;1435;p52"/>
          <p:cNvSpPr/>
          <p:nvPr/>
        </p:nvSpPr>
        <p:spPr>
          <a:xfrm>
            <a:off x="9855467" y="3953633"/>
            <a:ext cx="390800" cy="382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436" name="Google Shape;1436;p52"/>
          <p:cNvSpPr/>
          <p:nvPr/>
        </p:nvSpPr>
        <p:spPr>
          <a:xfrm>
            <a:off x="10246267" y="3953633"/>
            <a:ext cx="390800" cy="382800"/>
          </a:xfrm>
          <a:prstGeom prst="rect">
            <a:avLst/>
          </a:prstGeom>
          <a:solidFill>
            <a:srgbClr val="C27BA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437" name="Google Shape;1437;p52"/>
          <p:cNvSpPr/>
          <p:nvPr/>
        </p:nvSpPr>
        <p:spPr>
          <a:xfrm>
            <a:off x="10637067" y="3953633"/>
            <a:ext cx="390800" cy="382800"/>
          </a:xfrm>
          <a:prstGeom prst="rect">
            <a:avLst/>
          </a:prstGeom>
          <a:solidFill>
            <a:srgbClr val="C27BA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438" name="Google Shape;1438;p52"/>
          <p:cNvSpPr/>
          <p:nvPr/>
        </p:nvSpPr>
        <p:spPr>
          <a:xfrm>
            <a:off x="4775067" y="45451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439" name="Google Shape;1439;p52"/>
          <p:cNvSpPr/>
          <p:nvPr/>
        </p:nvSpPr>
        <p:spPr>
          <a:xfrm>
            <a:off x="5165867" y="45451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440" name="Google Shape;1440;p52"/>
          <p:cNvSpPr/>
          <p:nvPr/>
        </p:nvSpPr>
        <p:spPr>
          <a:xfrm>
            <a:off x="5556667" y="45451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441" name="Google Shape;1441;p52"/>
          <p:cNvSpPr/>
          <p:nvPr/>
        </p:nvSpPr>
        <p:spPr>
          <a:xfrm>
            <a:off x="5947467" y="45451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442" name="Google Shape;1442;p52"/>
          <p:cNvSpPr/>
          <p:nvPr/>
        </p:nvSpPr>
        <p:spPr>
          <a:xfrm>
            <a:off x="6338267" y="45451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443" name="Google Shape;1443;p52"/>
          <p:cNvSpPr/>
          <p:nvPr/>
        </p:nvSpPr>
        <p:spPr>
          <a:xfrm>
            <a:off x="6729067" y="45451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444" name="Google Shape;1444;p52"/>
          <p:cNvSpPr/>
          <p:nvPr/>
        </p:nvSpPr>
        <p:spPr>
          <a:xfrm>
            <a:off x="7119867" y="45451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445" name="Google Shape;1445;p52"/>
          <p:cNvSpPr/>
          <p:nvPr/>
        </p:nvSpPr>
        <p:spPr>
          <a:xfrm>
            <a:off x="7510667" y="45451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446" name="Google Shape;1446;p52"/>
          <p:cNvSpPr/>
          <p:nvPr/>
        </p:nvSpPr>
        <p:spPr>
          <a:xfrm>
            <a:off x="4775067" y="51366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447" name="Google Shape;1447;p52"/>
          <p:cNvSpPr/>
          <p:nvPr/>
        </p:nvSpPr>
        <p:spPr>
          <a:xfrm>
            <a:off x="5165867" y="51366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448" name="Google Shape;1448;p52"/>
          <p:cNvSpPr/>
          <p:nvPr/>
        </p:nvSpPr>
        <p:spPr>
          <a:xfrm>
            <a:off x="5556667" y="51366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449" name="Google Shape;1449;p52"/>
          <p:cNvSpPr/>
          <p:nvPr/>
        </p:nvSpPr>
        <p:spPr>
          <a:xfrm>
            <a:off x="5947467" y="51366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450" name="Google Shape;1450;p52"/>
          <p:cNvSpPr/>
          <p:nvPr/>
        </p:nvSpPr>
        <p:spPr>
          <a:xfrm>
            <a:off x="7901467" y="57281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451" name="Google Shape;1451;p52"/>
          <p:cNvSpPr/>
          <p:nvPr/>
        </p:nvSpPr>
        <p:spPr>
          <a:xfrm>
            <a:off x="8292267" y="57281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452" name="Google Shape;1452;p52"/>
          <p:cNvSpPr/>
          <p:nvPr/>
        </p:nvSpPr>
        <p:spPr>
          <a:xfrm>
            <a:off x="8683067" y="57281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453" name="Google Shape;1453;p52"/>
          <p:cNvSpPr/>
          <p:nvPr/>
        </p:nvSpPr>
        <p:spPr>
          <a:xfrm>
            <a:off x="9073867" y="57281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454" name="Google Shape;1454;p52"/>
          <p:cNvSpPr/>
          <p:nvPr/>
        </p:nvSpPr>
        <p:spPr>
          <a:xfrm>
            <a:off x="9464667" y="5728133"/>
            <a:ext cx="390800" cy="382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455" name="Google Shape;1455;p52"/>
          <p:cNvSpPr/>
          <p:nvPr/>
        </p:nvSpPr>
        <p:spPr>
          <a:xfrm>
            <a:off x="9855467" y="5728133"/>
            <a:ext cx="390800" cy="382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456" name="Google Shape;1456;p52"/>
          <p:cNvSpPr/>
          <p:nvPr/>
        </p:nvSpPr>
        <p:spPr>
          <a:xfrm>
            <a:off x="10246267" y="5728133"/>
            <a:ext cx="390800" cy="382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457" name="Google Shape;1457;p52"/>
          <p:cNvSpPr/>
          <p:nvPr/>
        </p:nvSpPr>
        <p:spPr>
          <a:xfrm>
            <a:off x="10637067" y="5728133"/>
            <a:ext cx="390800" cy="382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458" name="Google Shape;1458;p52"/>
          <p:cNvSpPr/>
          <p:nvPr/>
        </p:nvSpPr>
        <p:spPr>
          <a:xfrm>
            <a:off x="6338267" y="51366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459" name="Google Shape;1459;p52"/>
          <p:cNvSpPr/>
          <p:nvPr/>
        </p:nvSpPr>
        <p:spPr>
          <a:xfrm>
            <a:off x="6729067" y="51366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460" name="Google Shape;1460;p52"/>
          <p:cNvSpPr/>
          <p:nvPr/>
        </p:nvSpPr>
        <p:spPr>
          <a:xfrm>
            <a:off x="7119867" y="51366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461" name="Google Shape;1461;p52"/>
          <p:cNvSpPr/>
          <p:nvPr/>
        </p:nvSpPr>
        <p:spPr>
          <a:xfrm>
            <a:off x="7510667" y="51366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462" name="Google Shape;1462;p52"/>
          <p:cNvSpPr/>
          <p:nvPr/>
        </p:nvSpPr>
        <p:spPr>
          <a:xfrm>
            <a:off x="7901467" y="51366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463" name="Google Shape;1463;p52"/>
          <p:cNvSpPr/>
          <p:nvPr/>
        </p:nvSpPr>
        <p:spPr>
          <a:xfrm>
            <a:off x="8292267" y="51366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464" name="Google Shape;1464;p52"/>
          <p:cNvSpPr/>
          <p:nvPr/>
        </p:nvSpPr>
        <p:spPr>
          <a:xfrm>
            <a:off x="8683067" y="51366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465" name="Google Shape;1465;p52"/>
          <p:cNvSpPr/>
          <p:nvPr/>
        </p:nvSpPr>
        <p:spPr>
          <a:xfrm>
            <a:off x="9073867" y="51366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466" name="Google Shape;1466;p52"/>
          <p:cNvSpPr/>
          <p:nvPr/>
        </p:nvSpPr>
        <p:spPr>
          <a:xfrm>
            <a:off x="9464667" y="5136633"/>
            <a:ext cx="390800" cy="382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467" name="Google Shape;1467;p52"/>
          <p:cNvSpPr/>
          <p:nvPr/>
        </p:nvSpPr>
        <p:spPr>
          <a:xfrm>
            <a:off x="9855467" y="5136633"/>
            <a:ext cx="390800" cy="382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468" name="Google Shape;1468;p52"/>
          <p:cNvSpPr/>
          <p:nvPr/>
        </p:nvSpPr>
        <p:spPr>
          <a:xfrm>
            <a:off x="10246267" y="5136633"/>
            <a:ext cx="390800" cy="382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469" name="Google Shape;1469;p52"/>
          <p:cNvSpPr/>
          <p:nvPr/>
        </p:nvSpPr>
        <p:spPr>
          <a:xfrm>
            <a:off x="10637067" y="5136633"/>
            <a:ext cx="390800" cy="382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470" name="Google Shape;1470;p52"/>
          <p:cNvSpPr/>
          <p:nvPr/>
        </p:nvSpPr>
        <p:spPr>
          <a:xfrm>
            <a:off x="4775067" y="57281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471" name="Google Shape;1471;p52"/>
          <p:cNvSpPr/>
          <p:nvPr/>
        </p:nvSpPr>
        <p:spPr>
          <a:xfrm>
            <a:off x="5165867" y="57281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472" name="Google Shape;1472;p52"/>
          <p:cNvSpPr/>
          <p:nvPr/>
        </p:nvSpPr>
        <p:spPr>
          <a:xfrm>
            <a:off x="5556667" y="57281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473" name="Google Shape;1473;p52"/>
          <p:cNvSpPr/>
          <p:nvPr/>
        </p:nvSpPr>
        <p:spPr>
          <a:xfrm>
            <a:off x="5947467" y="57281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474" name="Google Shape;1474;p52"/>
          <p:cNvSpPr/>
          <p:nvPr/>
        </p:nvSpPr>
        <p:spPr>
          <a:xfrm>
            <a:off x="6338267" y="57281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475" name="Google Shape;1475;p52"/>
          <p:cNvSpPr/>
          <p:nvPr/>
        </p:nvSpPr>
        <p:spPr>
          <a:xfrm>
            <a:off x="6729067" y="57281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476" name="Google Shape;1476;p52"/>
          <p:cNvSpPr/>
          <p:nvPr/>
        </p:nvSpPr>
        <p:spPr>
          <a:xfrm>
            <a:off x="7119867" y="57281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477" name="Google Shape;1477;p52"/>
          <p:cNvSpPr/>
          <p:nvPr/>
        </p:nvSpPr>
        <p:spPr>
          <a:xfrm>
            <a:off x="7510667" y="57281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478" name="Google Shape;1478;p52"/>
          <p:cNvSpPr txBox="1"/>
          <p:nvPr/>
        </p:nvSpPr>
        <p:spPr>
          <a:xfrm>
            <a:off x="4161067" y="3887201"/>
            <a:ext cx="6140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2400" b="1"/>
              <a:t>L0</a:t>
            </a:r>
            <a:endParaRPr sz="2400" b="1"/>
          </a:p>
        </p:txBody>
      </p:sp>
      <p:sp>
        <p:nvSpPr>
          <p:cNvPr id="1479" name="Google Shape;1479;p52"/>
          <p:cNvSpPr txBox="1"/>
          <p:nvPr/>
        </p:nvSpPr>
        <p:spPr>
          <a:xfrm>
            <a:off x="4161067" y="4478701"/>
            <a:ext cx="6140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2400" b="1"/>
              <a:t>L1</a:t>
            </a:r>
            <a:endParaRPr sz="2400" b="1"/>
          </a:p>
        </p:txBody>
      </p:sp>
      <p:sp>
        <p:nvSpPr>
          <p:cNvPr id="1480" name="Google Shape;1480;p52"/>
          <p:cNvSpPr txBox="1"/>
          <p:nvPr/>
        </p:nvSpPr>
        <p:spPr>
          <a:xfrm>
            <a:off x="4161067" y="5070201"/>
            <a:ext cx="6140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2400" b="1"/>
              <a:t>L2</a:t>
            </a:r>
            <a:endParaRPr sz="2400" b="1"/>
          </a:p>
        </p:txBody>
      </p:sp>
      <p:sp>
        <p:nvSpPr>
          <p:cNvPr id="1481" name="Google Shape;1481;p52"/>
          <p:cNvSpPr txBox="1"/>
          <p:nvPr/>
        </p:nvSpPr>
        <p:spPr>
          <a:xfrm>
            <a:off x="4161067" y="5661701"/>
            <a:ext cx="6140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2400" b="1"/>
              <a:t>L3</a:t>
            </a:r>
            <a:endParaRPr sz="2400" b="1"/>
          </a:p>
        </p:txBody>
      </p:sp>
      <p:sp>
        <p:nvSpPr>
          <p:cNvPr id="1482" name="Google Shape;1482;p52"/>
          <p:cNvSpPr txBox="1"/>
          <p:nvPr/>
        </p:nvSpPr>
        <p:spPr>
          <a:xfrm>
            <a:off x="10525467" y="3521633"/>
            <a:ext cx="6140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333" b="1"/>
              <a:t>B0</a:t>
            </a:r>
            <a:endParaRPr sz="1333" b="1"/>
          </a:p>
        </p:txBody>
      </p:sp>
      <p:sp>
        <p:nvSpPr>
          <p:cNvPr id="1483" name="Google Shape;1483;p52"/>
          <p:cNvSpPr txBox="1"/>
          <p:nvPr/>
        </p:nvSpPr>
        <p:spPr>
          <a:xfrm>
            <a:off x="10134667" y="3521633"/>
            <a:ext cx="6140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333" b="1"/>
              <a:t>B1</a:t>
            </a:r>
            <a:endParaRPr sz="1333" b="1"/>
          </a:p>
        </p:txBody>
      </p:sp>
      <p:sp>
        <p:nvSpPr>
          <p:cNvPr id="1484" name="Google Shape;1484;p52"/>
          <p:cNvSpPr txBox="1"/>
          <p:nvPr/>
        </p:nvSpPr>
        <p:spPr>
          <a:xfrm>
            <a:off x="9743867" y="3521633"/>
            <a:ext cx="6140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333" b="1"/>
              <a:t>B2</a:t>
            </a:r>
            <a:endParaRPr sz="1333" b="1"/>
          </a:p>
        </p:txBody>
      </p:sp>
      <p:sp>
        <p:nvSpPr>
          <p:cNvPr id="1485" name="Google Shape;1485;p52"/>
          <p:cNvSpPr txBox="1"/>
          <p:nvPr/>
        </p:nvSpPr>
        <p:spPr>
          <a:xfrm>
            <a:off x="9353067" y="3521633"/>
            <a:ext cx="6140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333" b="1"/>
              <a:t>B3</a:t>
            </a:r>
            <a:endParaRPr sz="1333" b="1"/>
          </a:p>
        </p:txBody>
      </p:sp>
      <p:sp>
        <p:nvSpPr>
          <p:cNvPr id="1486" name="Google Shape;1486;p52"/>
          <p:cNvSpPr txBox="1"/>
          <p:nvPr/>
        </p:nvSpPr>
        <p:spPr>
          <a:xfrm>
            <a:off x="8962267" y="3521633"/>
            <a:ext cx="6140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333" b="1"/>
              <a:t>B4</a:t>
            </a:r>
            <a:endParaRPr sz="1333" b="1"/>
          </a:p>
        </p:txBody>
      </p:sp>
      <p:sp>
        <p:nvSpPr>
          <p:cNvPr id="1487" name="Google Shape;1487;p52"/>
          <p:cNvSpPr txBox="1"/>
          <p:nvPr/>
        </p:nvSpPr>
        <p:spPr>
          <a:xfrm>
            <a:off x="8571467" y="3521633"/>
            <a:ext cx="6140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333" b="1"/>
              <a:t>B5</a:t>
            </a:r>
            <a:endParaRPr sz="1333" b="1"/>
          </a:p>
        </p:txBody>
      </p:sp>
      <p:sp>
        <p:nvSpPr>
          <p:cNvPr id="1488" name="Google Shape;1488;p52"/>
          <p:cNvSpPr txBox="1"/>
          <p:nvPr/>
        </p:nvSpPr>
        <p:spPr>
          <a:xfrm>
            <a:off x="8180667" y="3521633"/>
            <a:ext cx="6140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333" b="1"/>
              <a:t>B6</a:t>
            </a:r>
            <a:endParaRPr sz="1333" b="1"/>
          </a:p>
        </p:txBody>
      </p:sp>
      <p:sp>
        <p:nvSpPr>
          <p:cNvPr id="1489" name="Google Shape;1489;p52"/>
          <p:cNvSpPr txBox="1"/>
          <p:nvPr/>
        </p:nvSpPr>
        <p:spPr>
          <a:xfrm>
            <a:off x="7789867" y="3521633"/>
            <a:ext cx="6140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333" b="1"/>
              <a:t>B7</a:t>
            </a:r>
            <a:endParaRPr sz="1333" b="1"/>
          </a:p>
        </p:txBody>
      </p:sp>
      <p:sp>
        <p:nvSpPr>
          <p:cNvPr id="1490" name="Google Shape;1490;p52"/>
          <p:cNvSpPr txBox="1"/>
          <p:nvPr/>
        </p:nvSpPr>
        <p:spPr>
          <a:xfrm>
            <a:off x="7399067" y="3521633"/>
            <a:ext cx="6140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333" b="1"/>
              <a:t>B8</a:t>
            </a:r>
            <a:endParaRPr sz="1333" b="1"/>
          </a:p>
        </p:txBody>
      </p:sp>
      <p:sp>
        <p:nvSpPr>
          <p:cNvPr id="1491" name="Google Shape;1491;p52"/>
          <p:cNvSpPr txBox="1"/>
          <p:nvPr/>
        </p:nvSpPr>
        <p:spPr>
          <a:xfrm>
            <a:off x="7008267" y="3521633"/>
            <a:ext cx="6140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333" b="1"/>
              <a:t>B9</a:t>
            </a:r>
            <a:endParaRPr sz="1333" b="1"/>
          </a:p>
        </p:txBody>
      </p:sp>
      <p:sp>
        <p:nvSpPr>
          <p:cNvPr id="1492" name="Google Shape;1492;p52"/>
          <p:cNvSpPr txBox="1"/>
          <p:nvPr/>
        </p:nvSpPr>
        <p:spPr>
          <a:xfrm>
            <a:off x="6523033" y="3521633"/>
            <a:ext cx="8028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333" b="1"/>
              <a:t>B10</a:t>
            </a:r>
            <a:endParaRPr sz="1333" b="1"/>
          </a:p>
        </p:txBody>
      </p:sp>
      <p:sp>
        <p:nvSpPr>
          <p:cNvPr id="1493" name="Google Shape;1493;p52"/>
          <p:cNvSpPr txBox="1"/>
          <p:nvPr/>
        </p:nvSpPr>
        <p:spPr>
          <a:xfrm>
            <a:off x="6132267" y="3521633"/>
            <a:ext cx="8028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333" b="1"/>
              <a:t>B11</a:t>
            </a:r>
            <a:endParaRPr sz="1333" b="1"/>
          </a:p>
        </p:txBody>
      </p:sp>
      <p:sp>
        <p:nvSpPr>
          <p:cNvPr id="1494" name="Google Shape;1494;p52"/>
          <p:cNvSpPr txBox="1"/>
          <p:nvPr/>
        </p:nvSpPr>
        <p:spPr>
          <a:xfrm>
            <a:off x="5741467" y="3521633"/>
            <a:ext cx="8028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333" b="1"/>
              <a:t>B12</a:t>
            </a:r>
            <a:endParaRPr sz="1333" b="1"/>
          </a:p>
        </p:txBody>
      </p:sp>
      <p:sp>
        <p:nvSpPr>
          <p:cNvPr id="1495" name="Google Shape;1495;p52"/>
          <p:cNvSpPr txBox="1"/>
          <p:nvPr/>
        </p:nvSpPr>
        <p:spPr>
          <a:xfrm>
            <a:off x="5277467" y="3521633"/>
            <a:ext cx="9492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333" b="1"/>
              <a:t>B13</a:t>
            </a:r>
            <a:endParaRPr sz="1333" b="1"/>
          </a:p>
        </p:txBody>
      </p:sp>
      <p:sp>
        <p:nvSpPr>
          <p:cNvPr id="1496" name="Google Shape;1496;p52"/>
          <p:cNvSpPr txBox="1"/>
          <p:nvPr/>
        </p:nvSpPr>
        <p:spPr>
          <a:xfrm>
            <a:off x="4886667" y="3521633"/>
            <a:ext cx="9492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333" b="1"/>
              <a:t>B14</a:t>
            </a:r>
            <a:endParaRPr sz="1333" b="1"/>
          </a:p>
        </p:txBody>
      </p:sp>
      <p:sp>
        <p:nvSpPr>
          <p:cNvPr id="1497" name="Google Shape;1497;p52"/>
          <p:cNvSpPr txBox="1"/>
          <p:nvPr/>
        </p:nvSpPr>
        <p:spPr>
          <a:xfrm>
            <a:off x="4495867" y="3521633"/>
            <a:ext cx="9492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333" b="1"/>
              <a:t>B15</a:t>
            </a:r>
            <a:endParaRPr sz="1333" b="1"/>
          </a:p>
        </p:txBody>
      </p:sp>
      <p:sp>
        <p:nvSpPr>
          <p:cNvPr id="1498" name="Google Shape;1498;p52"/>
          <p:cNvSpPr/>
          <p:nvPr/>
        </p:nvSpPr>
        <p:spPr>
          <a:xfrm>
            <a:off x="4753300" y="2099433"/>
            <a:ext cx="390800" cy="382800"/>
          </a:xfrm>
          <a:prstGeom prst="rect">
            <a:avLst/>
          </a:prstGeom>
          <a:solidFill>
            <a:srgbClr val="A61C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499" name="Google Shape;1499;p52"/>
          <p:cNvSpPr/>
          <p:nvPr/>
        </p:nvSpPr>
        <p:spPr>
          <a:xfrm>
            <a:off x="5144100" y="2099433"/>
            <a:ext cx="390800" cy="382800"/>
          </a:xfrm>
          <a:prstGeom prst="rect">
            <a:avLst/>
          </a:prstGeom>
          <a:solidFill>
            <a:srgbClr val="A61C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500" name="Google Shape;1500;p52"/>
          <p:cNvSpPr/>
          <p:nvPr/>
        </p:nvSpPr>
        <p:spPr>
          <a:xfrm>
            <a:off x="5534900" y="2099433"/>
            <a:ext cx="390800" cy="382800"/>
          </a:xfrm>
          <a:prstGeom prst="rect">
            <a:avLst/>
          </a:prstGeom>
          <a:solidFill>
            <a:srgbClr val="CC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501" name="Google Shape;1501;p52"/>
          <p:cNvSpPr/>
          <p:nvPr/>
        </p:nvSpPr>
        <p:spPr>
          <a:xfrm>
            <a:off x="5925700" y="2099433"/>
            <a:ext cx="390800" cy="382800"/>
          </a:xfrm>
          <a:prstGeom prst="rect">
            <a:avLst/>
          </a:prstGeom>
          <a:solidFill>
            <a:srgbClr val="CC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502" name="Google Shape;1502;p52"/>
          <p:cNvSpPr/>
          <p:nvPr/>
        </p:nvSpPr>
        <p:spPr>
          <a:xfrm>
            <a:off x="6316500" y="2099433"/>
            <a:ext cx="390800" cy="382800"/>
          </a:xfrm>
          <a:prstGeom prst="rect">
            <a:avLst/>
          </a:prstGeom>
          <a:solidFill>
            <a:srgbClr val="E6913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503" name="Google Shape;1503;p52"/>
          <p:cNvSpPr/>
          <p:nvPr/>
        </p:nvSpPr>
        <p:spPr>
          <a:xfrm>
            <a:off x="6707300" y="2099433"/>
            <a:ext cx="390800" cy="382800"/>
          </a:xfrm>
          <a:prstGeom prst="rect">
            <a:avLst/>
          </a:prstGeom>
          <a:solidFill>
            <a:srgbClr val="E6913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504" name="Google Shape;1504;p52"/>
          <p:cNvSpPr/>
          <p:nvPr/>
        </p:nvSpPr>
        <p:spPr>
          <a:xfrm>
            <a:off x="7098100" y="2099433"/>
            <a:ext cx="390800" cy="382800"/>
          </a:xfrm>
          <a:prstGeom prst="rect">
            <a:avLst/>
          </a:prstGeom>
          <a:solidFill>
            <a:srgbClr val="FFD9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505" name="Google Shape;1505;p52"/>
          <p:cNvSpPr/>
          <p:nvPr/>
        </p:nvSpPr>
        <p:spPr>
          <a:xfrm>
            <a:off x="7488900" y="2099433"/>
            <a:ext cx="390800" cy="382800"/>
          </a:xfrm>
          <a:prstGeom prst="rect">
            <a:avLst/>
          </a:prstGeom>
          <a:solidFill>
            <a:srgbClr val="FFD9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506" name="Google Shape;1506;p52"/>
          <p:cNvSpPr/>
          <p:nvPr/>
        </p:nvSpPr>
        <p:spPr>
          <a:xfrm>
            <a:off x="7879700" y="2099433"/>
            <a:ext cx="390800" cy="382800"/>
          </a:xfrm>
          <a:prstGeom prst="rect">
            <a:avLst/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507" name="Google Shape;1507;p52"/>
          <p:cNvSpPr/>
          <p:nvPr/>
        </p:nvSpPr>
        <p:spPr>
          <a:xfrm>
            <a:off x="8270500" y="2099433"/>
            <a:ext cx="390800" cy="382800"/>
          </a:xfrm>
          <a:prstGeom prst="rect">
            <a:avLst/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508" name="Google Shape;1508;p52"/>
          <p:cNvSpPr/>
          <p:nvPr/>
        </p:nvSpPr>
        <p:spPr>
          <a:xfrm>
            <a:off x="8661300" y="2099433"/>
            <a:ext cx="390800" cy="3828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509" name="Google Shape;1509;p52"/>
          <p:cNvSpPr/>
          <p:nvPr/>
        </p:nvSpPr>
        <p:spPr>
          <a:xfrm>
            <a:off x="9052100" y="2099433"/>
            <a:ext cx="390800" cy="3828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510" name="Google Shape;1510;p52"/>
          <p:cNvSpPr/>
          <p:nvPr/>
        </p:nvSpPr>
        <p:spPr>
          <a:xfrm>
            <a:off x="9442900" y="2099433"/>
            <a:ext cx="390800" cy="3828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511" name="Google Shape;1511;p52"/>
          <p:cNvSpPr/>
          <p:nvPr/>
        </p:nvSpPr>
        <p:spPr>
          <a:xfrm>
            <a:off x="9833700" y="2099433"/>
            <a:ext cx="390800" cy="3828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512" name="Google Shape;1512;p52"/>
          <p:cNvSpPr/>
          <p:nvPr/>
        </p:nvSpPr>
        <p:spPr>
          <a:xfrm>
            <a:off x="10224500" y="2099433"/>
            <a:ext cx="390800" cy="382800"/>
          </a:xfrm>
          <a:prstGeom prst="rect">
            <a:avLst/>
          </a:prstGeom>
          <a:solidFill>
            <a:srgbClr val="C27BA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513" name="Google Shape;1513;p52"/>
          <p:cNvSpPr/>
          <p:nvPr/>
        </p:nvSpPr>
        <p:spPr>
          <a:xfrm>
            <a:off x="10615300" y="2099433"/>
            <a:ext cx="390800" cy="382800"/>
          </a:xfrm>
          <a:prstGeom prst="rect">
            <a:avLst/>
          </a:prstGeom>
          <a:solidFill>
            <a:srgbClr val="C27BA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333"/>
          </a:p>
        </p:txBody>
      </p:sp>
      <p:sp>
        <p:nvSpPr>
          <p:cNvPr id="1514" name="Google Shape;1514;p52"/>
          <p:cNvSpPr txBox="1"/>
          <p:nvPr/>
        </p:nvSpPr>
        <p:spPr>
          <a:xfrm>
            <a:off x="3931367" y="2887101"/>
            <a:ext cx="38558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it" sz="2400">
                <a:latin typeface="Ubuntu Mono"/>
                <a:ea typeface="Ubuntu Mono"/>
                <a:cs typeface="Ubuntu Mono"/>
                <a:sym typeface="Ubuntu Mono"/>
              </a:rPr>
              <a:t>v0 (VRF, inside </a:t>
            </a:r>
            <a:r>
              <a:rPr lang="it" sz="2400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Ara</a:t>
            </a:r>
            <a:r>
              <a:rPr lang="it" sz="2400">
                <a:latin typeface="Ubuntu Mono"/>
                <a:ea typeface="Ubuntu Mono"/>
                <a:cs typeface="Ubuntu Mono"/>
                <a:sym typeface="Ubuntu Mono"/>
              </a:rPr>
              <a:t>)</a:t>
            </a:r>
            <a:endParaRPr sz="2400"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1515" name="Google Shape;1515;p52"/>
          <p:cNvSpPr txBox="1"/>
          <p:nvPr/>
        </p:nvSpPr>
        <p:spPr>
          <a:xfrm>
            <a:off x="10578300" y="2095818"/>
            <a:ext cx="464800" cy="38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933" b="1"/>
              <a:t>A0</a:t>
            </a:r>
            <a:endParaRPr sz="933" b="1"/>
          </a:p>
        </p:txBody>
      </p:sp>
      <p:sp>
        <p:nvSpPr>
          <p:cNvPr id="1516" name="Google Shape;1516;p52"/>
          <p:cNvSpPr txBox="1"/>
          <p:nvPr/>
        </p:nvSpPr>
        <p:spPr>
          <a:xfrm>
            <a:off x="10187500" y="2095818"/>
            <a:ext cx="464800" cy="38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933" b="1"/>
              <a:t>A1</a:t>
            </a:r>
            <a:endParaRPr sz="933" b="1"/>
          </a:p>
        </p:txBody>
      </p:sp>
      <p:sp>
        <p:nvSpPr>
          <p:cNvPr id="1517" name="Google Shape;1517;p52"/>
          <p:cNvSpPr txBox="1"/>
          <p:nvPr/>
        </p:nvSpPr>
        <p:spPr>
          <a:xfrm>
            <a:off x="9796700" y="2095818"/>
            <a:ext cx="464800" cy="38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933" b="1"/>
              <a:t>B0</a:t>
            </a:r>
            <a:endParaRPr sz="933" b="1"/>
          </a:p>
        </p:txBody>
      </p:sp>
      <p:sp>
        <p:nvSpPr>
          <p:cNvPr id="1518" name="Google Shape;1518;p52"/>
          <p:cNvSpPr txBox="1"/>
          <p:nvPr/>
        </p:nvSpPr>
        <p:spPr>
          <a:xfrm>
            <a:off x="9405900" y="2095818"/>
            <a:ext cx="464800" cy="38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933" b="1"/>
              <a:t>B1</a:t>
            </a:r>
            <a:endParaRPr sz="933" b="1"/>
          </a:p>
        </p:txBody>
      </p:sp>
      <p:sp>
        <p:nvSpPr>
          <p:cNvPr id="1519" name="Google Shape;1519;p52"/>
          <p:cNvSpPr txBox="1"/>
          <p:nvPr/>
        </p:nvSpPr>
        <p:spPr>
          <a:xfrm>
            <a:off x="9015100" y="2095818"/>
            <a:ext cx="464800" cy="38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933" b="1"/>
              <a:t>C0</a:t>
            </a:r>
            <a:endParaRPr sz="933" b="1"/>
          </a:p>
        </p:txBody>
      </p:sp>
      <p:sp>
        <p:nvSpPr>
          <p:cNvPr id="1520" name="Google Shape;1520;p52"/>
          <p:cNvSpPr txBox="1"/>
          <p:nvPr/>
        </p:nvSpPr>
        <p:spPr>
          <a:xfrm>
            <a:off x="8624300" y="2095818"/>
            <a:ext cx="464800" cy="38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933" b="1"/>
              <a:t>C1</a:t>
            </a:r>
            <a:endParaRPr sz="933" b="1"/>
          </a:p>
        </p:txBody>
      </p:sp>
      <p:sp>
        <p:nvSpPr>
          <p:cNvPr id="1521" name="Google Shape;1521;p52"/>
          <p:cNvSpPr txBox="1"/>
          <p:nvPr/>
        </p:nvSpPr>
        <p:spPr>
          <a:xfrm>
            <a:off x="8233500" y="2095818"/>
            <a:ext cx="464800" cy="38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933" b="1"/>
              <a:t>D0</a:t>
            </a:r>
            <a:endParaRPr sz="933" b="1"/>
          </a:p>
        </p:txBody>
      </p:sp>
      <p:sp>
        <p:nvSpPr>
          <p:cNvPr id="1522" name="Google Shape;1522;p52"/>
          <p:cNvSpPr txBox="1"/>
          <p:nvPr/>
        </p:nvSpPr>
        <p:spPr>
          <a:xfrm>
            <a:off x="7842700" y="2095818"/>
            <a:ext cx="464800" cy="38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933" b="1"/>
              <a:t>D1</a:t>
            </a:r>
            <a:endParaRPr sz="933" b="1"/>
          </a:p>
        </p:txBody>
      </p:sp>
      <p:sp>
        <p:nvSpPr>
          <p:cNvPr id="1523" name="Google Shape;1523;p52"/>
          <p:cNvSpPr txBox="1"/>
          <p:nvPr/>
        </p:nvSpPr>
        <p:spPr>
          <a:xfrm>
            <a:off x="7451900" y="2095818"/>
            <a:ext cx="464800" cy="38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933" b="1"/>
              <a:t>E0</a:t>
            </a:r>
            <a:endParaRPr sz="933" b="1"/>
          </a:p>
        </p:txBody>
      </p:sp>
      <p:sp>
        <p:nvSpPr>
          <p:cNvPr id="1524" name="Google Shape;1524;p52"/>
          <p:cNvSpPr txBox="1"/>
          <p:nvPr/>
        </p:nvSpPr>
        <p:spPr>
          <a:xfrm>
            <a:off x="7061100" y="2095818"/>
            <a:ext cx="464800" cy="38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933" b="1"/>
              <a:t>E1</a:t>
            </a:r>
            <a:endParaRPr sz="933" b="1"/>
          </a:p>
        </p:txBody>
      </p:sp>
      <p:sp>
        <p:nvSpPr>
          <p:cNvPr id="1525" name="Google Shape;1525;p52"/>
          <p:cNvSpPr txBox="1"/>
          <p:nvPr/>
        </p:nvSpPr>
        <p:spPr>
          <a:xfrm>
            <a:off x="6670300" y="2095818"/>
            <a:ext cx="464800" cy="38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933" b="1"/>
              <a:t>F0</a:t>
            </a:r>
            <a:endParaRPr sz="933" b="1"/>
          </a:p>
        </p:txBody>
      </p:sp>
      <p:sp>
        <p:nvSpPr>
          <p:cNvPr id="1526" name="Google Shape;1526;p52"/>
          <p:cNvSpPr txBox="1"/>
          <p:nvPr/>
        </p:nvSpPr>
        <p:spPr>
          <a:xfrm>
            <a:off x="6279500" y="2095818"/>
            <a:ext cx="464800" cy="38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933" b="1"/>
              <a:t>F1</a:t>
            </a:r>
            <a:endParaRPr sz="933" b="1"/>
          </a:p>
        </p:txBody>
      </p:sp>
      <p:sp>
        <p:nvSpPr>
          <p:cNvPr id="1527" name="Google Shape;1527;p52"/>
          <p:cNvSpPr txBox="1"/>
          <p:nvPr/>
        </p:nvSpPr>
        <p:spPr>
          <a:xfrm>
            <a:off x="5888700" y="2095818"/>
            <a:ext cx="464800" cy="38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933" b="1"/>
              <a:t>G0</a:t>
            </a:r>
            <a:endParaRPr sz="933" b="1"/>
          </a:p>
        </p:txBody>
      </p:sp>
      <p:sp>
        <p:nvSpPr>
          <p:cNvPr id="1528" name="Google Shape;1528;p52"/>
          <p:cNvSpPr txBox="1"/>
          <p:nvPr/>
        </p:nvSpPr>
        <p:spPr>
          <a:xfrm>
            <a:off x="5497900" y="2095818"/>
            <a:ext cx="464800" cy="38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933" b="1"/>
              <a:t>G1</a:t>
            </a:r>
            <a:endParaRPr sz="933" b="1"/>
          </a:p>
        </p:txBody>
      </p:sp>
      <p:sp>
        <p:nvSpPr>
          <p:cNvPr id="1529" name="Google Shape;1529;p52"/>
          <p:cNvSpPr txBox="1"/>
          <p:nvPr/>
        </p:nvSpPr>
        <p:spPr>
          <a:xfrm>
            <a:off x="5107100" y="2095818"/>
            <a:ext cx="464800" cy="38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933" b="1"/>
              <a:t>H0</a:t>
            </a:r>
            <a:endParaRPr sz="933" b="1"/>
          </a:p>
        </p:txBody>
      </p:sp>
      <p:sp>
        <p:nvSpPr>
          <p:cNvPr id="1530" name="Google Shape;1530;p52"/>
          <p:cNvSpPr txBox="1"/>
          <p:nvPr/>
        </p:nvSpPr>
        <p:spPr>
          <a:xfrm>
            <a:off x="4716300" y="2095818"/>
            <a:ext cx="464800" cy="38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933" b="1"/>
              <a:t>H1</a:t>
            </a:r>
            <a:endParaRPr sz="933" b="1"/>
          </a:p>
        </p:txBody>
      </p:sp>
      <p:sp>
        <p:nvSpPr>
          <p:cNvPr id="1531" name="Google Shape;1531;p52"/>
          <p:cNvSpPr txBox="1"/>
          <p:nvPr/>
        </p:nvSpPr>
        <p:spPr>
          <a:xfrm>
            <a:off x="10522767" y="1708617"/>
            <a:ext cx="6140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333" b="1"/>
              <a:t>B0</a:t>
            </a:r>
            <a:endParaRPr sz="1333" b="1"/>
          </a:p>
        </p:txBody>
      </p:sp>
      <p:sp>
        <p:nvSpPr>
          <p:cNvPr id="1532" name="Google Shape;1532;p52"/>
          <p:cNvSpPr txBox="1"/>
          <p:nvPr/>
        </p:nvSpPr>
        <p:spPr>
          <a:xfrm>
            <a:off x="10131967" y="1708617"/>
            <a:ext cx="6140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333" b="1"/>
              <a:t>B1</a:t>
            </a:r>
            <a:endParaRPr sz="1333" b="1"/>
          </a:p>
        </p:txBody>
      </p:sp>
      <p:sp>
        <p:nvSpPr>
          <p:cNvPr id="1533" name="Google Shape;1533;p52"/>
          <p:cNvSpPr txBox="1"/>
          <p:nvPr/>
        </p:nvSpPr>
        <p:spPr>
          <a:xfrm>
            <a:off x="9741167" y="1708617"/>
            <a:ext cx="6140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333" b="1"/>
              <a:t>B2</a:t>
            </a:r>
            <a:endParaRPr sz="1333" b="1"/>
          </a:p>
        </p:txBody>
      </p:sp>
      <p:sp>
        <p:nvSpPr>
          <p:cNvPr id="1534" name="Google Shape;1534;p52"/>
          <p:cNvSpPr txBox="1"/>
          <p:nvPr/>
        </p:nvSpPr>
        <p:spPr>
          <a:xfrm>
            <a:off x="9350367" y="1708617"/>
            <a:ext cx="6140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333" b="1"/>
              <a:t>B3</a:t>
            </a:r>
            <a:endParaRPr sz="1333" b="1"/>
          </a:p>
        </p:txBody>
      </p:sp>
      <p:sp>
        <p:nvSpPr>
          <p:cNvPr id="1535" name="Google Shape;1535;p52"/>
          <p:cNvSpPr txBox="1"/>
          <p:nvPr/>
        </p:nvSpPr>
        <p:spPr>
          <a:xfrm>
            <a:off x="8959567" y="1708617"/>
            <a:ext cx="6140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333" b="1"/>
              <a:t>B4</a:t>
            </a:r>
            <a:endParaRPr sz="1333" b="1"/>
          </a:p>
        </p:txBody>
      </p:sp>
      <p:sp>
        <p:nvSpPr>
          <p:cNvPr id="1536" name="Google Shape;1536;p52"/>
          <p:cNvSpPr txBox="1"/>
          <p:nvPr/>
        </p:nvSpPr>
        <p:spPr>
          <a:xfrm>
            <a:off x="8568767" y="1708617"/>
            <a:ext cx="6140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333" b="1"/>
              <a:t>B5</a:t>
            </a:r>
            <a:endParaRPr sz="1333" b="1"/>
          </a:p>
        </p:txBody>
      </p:sp>
      <p:sp>
        <p:nvSpPr>
          <p:cNvPr id="1537" name="Google Shape;1537;p52"/>
          <p:cNvSpPr txBox="1"/>
          <p:nvPr/>
        </p:nvSpPr>
        <p:spPr>
          <a:xfrm>
            <a:off x="8177967" y="1708617"/>
            <a:ext cx="6140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333" b="1"/>
              <a:t>B6</a:t>
            </a:r>
            <a:endParaRPr sz="1333" b="1"/>
          </a:p>
        </p:txBody>
      </p:sp>
      <p:sp>
        <p:nvSpPr>
          <p:cNvPr id="1538" name="Google Shape;1538;p52"/>
          <p:cNvSpPr txBox="1"/>
          <p:nvPr/>
        </p:nvSpPr>
        <p:spPr>
          <a:xfrm>
            <a:off x="7787167" y="1708617"/>
            <a:ext cx="6140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333" b="1"/>
              <a:t>B7</a:t>
            </a:r>
            <a:endParaRPr sz="1333" b="1"/>
          </a:p>
        </p:txBody>
      </p:sp>
      <p:sp>
        <p:nvSpPr>
          <p:cNvPr id="1539" name="Google Shape;1539;p52"/>
          <p:cNvSpPr txBox="1"/>
          <p:nvPr/>
        </p:nvSpPr>
        <p:spPr>
          <a:xfrm>
            <a:off x="7396367" y="1708617"/>
            <a:ext cx="6140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333" b="1"/>
              <a:t>B8</a:t>
            </a:r>
            <a:endParaRPr sz="1333" b="1"/>
          </a:p>
        </p:txBody>
      </p:sp>
      <p:sp>
        <p:nvSpPr>
          <p:cNvPr id="1540" name="Google Shape;1540;p52"/>
          <p:cNvSpPr txBox="1"/>
          <p:nvPr/>
        </p:nvSpPr>
        <p:spPr>
          <a:xfrm>
            <a:off x="7005567" y="1708617"/>
            <a:ext cx="6140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333" b="1"/>
              <a:t>B9</a:t>
            </a:r>
            <a:endParaRPr sz="1333" b="1"/>
          </a:p>
        </p:txBody>
      </p:sp>
      <p:sp>
        <p:nvSpPr>
          <p:cNvPr id="1541" name="Google Shape;1541;p52"/>
          <p:cNvSpPr txBox="1"/>
          <p:nvPr/>
        </p:nvSpPr>
        <p:spPr>
          <a:xfrm>
            <a:off x="6520333" y="1708617"/>
            <a:ext cx="8028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333" b="1"/>
              <a:t>B10</a:t>
            </a:r>
            <a:endParaRPr sz="1333" b="1"/>
          </a:p>
        </p:txBody>
      </p:sp>
      <p:sp>
        <p:nvSpPr>
          <p:cNvPr id="1542" name="Google Shape;1542;p52"/>
          <p:cNvSpPr txBox="1"/>
          <p:nvPr/>
        </p:nvSpPr>
        <p:spPr>
          <a:xfrm>
            <a:off x="6129567" y="1708617"/>
            <a:ext cx="8028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333" b="1"/>
              <a:t>B11</a:t>
            </a:r>
            <a:endParaRPr sz="1333" b="1"/>
          </a:p>
        </p:txBody>
      </p:sp>
      <p:sp>
        <p:nvSpPr>
          <p:cNvPr id="1543" name="Google Shape;1543;p52"/>
          <p:cNvSpPr txBox="1"/>
          <p:nvPr/>
        </p:nvSpPr>
        <p:spPr>
          <a:xfrm>
            <a:off x="5738767" y="1708617"/>
            <a:ext cx="8028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333" b="1"/>
              <a:t>B12</a:t>
            </a:r>
            <a:endParaRPr sz="1333" b="1"/>
          </a:p>
        </p:txBody>
      </p:sp>
      <p:sp>
        <p:nvSpPr>
          <p:cNvPr id="1544" name="Google Shape;1544;p52"/>
          <p:cNvSpPr txBox="1"/>
          <p:nvPr/>
        </p:nvSpPr>
        <p:spPr>
          <a:xfrm>
            <a:off x="5274767" y="1708617"/>
            <a:ext cx="9492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333" b="1"/>
              <a:t>B13</a:t>
            </a:r>
            <a:endParaRPr sz="1333" b="1"/>
          </a:p>
        </p:txBody>
      </p:sp>
      <p:sp>
        <p:nvSpPr>
          <p:cNvPr id="1545" name="Google Shape;1545;p52"/>
          <p:cNvSpPr txBox="1"/>
          <p:nvPr/>
        </p:nvSpPr>
        <p:spPr>
          <a:xfrm>
            <a:off x="4883967" y="1708617"/>
            <a:ext cx="9492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333" b="1"/>
              <a:t>B14</a:t>
            </a:r>
            <a:endParaRPr sz="1333" b="1"/>
          </a:p>
        </p:txBody>
      </p:sp>
      <p:sp>
        <p:nvSpPr>
          <p:cNvPr id="1546" name="Google Shape;1546;p52"/>
          <p:cNvSpPr txBox="1"/>
          <p:nvPr/>
        </p:nvSpPr>
        <p:spPr>
          <a:xfrm>
            <a:off x="4493167" y="1708617"/>
            <a:ext cx="9492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333" b="1"/>
              <a:t>B15</a:t>
            </a:r>
            <a:endParaRPr sz="1333" b="1"/>
          </a:p>
        </p:txBody>
      </p:sp>
      <p:sp>
        <p:nvSpPr>
          <p:cNvPr id="1547" name="Google Shape;1547;p52"/>
          <p:cNvSpPr txBox="1"/>
          <p:nvPr/>
        </p:nvSpPr>
        <p:spPr>
          <a:xfrm>
            <a:off x="10615300" y="3946418"/>
            <a:ext cx="464800" cy="38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933" b="1"/>
              <a:t>A0</a:t>
            </a:r>
            <a:endParaRPr sz="933" b="1"/>
          </a:p>
        </p:txBody>
      </p:sp>
      <p:sp>
        <p:nvSpPr>
          <p:cNvPr id="1548" name="Google Shape;1548;p52"/>
          <p:cNvSpPr txBox="1"/>
          <p:nvPr/>
        </p:nvSpPr>
        <p:spPr>
          <a:xfrm>
            <a:off x="10224500" y="3946418"/>
            <a:ext cx="464800" cy="38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933" b="1"/>
              <a:t>A1</a:t>
            </a:r>
            <a:endParaRPr sz="933" b="1"/>
          </a:p>
        </p:txBody>
      </p:sp>
      <p:sp>
        <p:nvSpPr>
          <p:cNvPr id="1549" name="Google Shape;1549;p52"/>
          <p:cNvSpPr/>
          <p:nvPr/>
        </p:nvSpPr>
        <p:spPr>
          <a:xfrm>
            <a:off x="332901" y="2102756"/>
            <a:ext cx="415600" cy="200000"/>
          </a:xfrm>
          <a:prstGeom prst="rect">
            <a:avLst/>
          </a:prstGeom>
          <a:solidFill>
            <a:srgbClr val="A61C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550" name="Google Shape;1550;p52"/>
          <p:cNvSpPr/>
          <p:nvPr/>
        </p:nvSpPr>
        <p:spPr>
          <a:xfrm>
            <a:off x="740664" y="2102756"/>
            <a:ext cx="418000" cy="200000"/>
          </a:xfrm>
          <a:prstGeom prst="rect">
            <a:avLst/>
          </a:prstGeom>
          <a:solidFill>
            <a:srgbClr val="CC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551" name="Google Shape;1551;p52"/>
          <p:cNvSpPr/>
          <p:nvPr/>
        </p:nvSpPr>
        <p:spPr>
          <a:xfrm>
            <a:off x="1148443" y="2102756"/>
            <a:ext cx="410000" cy="200000"/>
          </a:xfrm>
          <a:prstGeom prst="rect">
            <a:avLst/>
          </a:prstGeom>
          <a:solidFill>
            <a:srgbClr val="E6913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552" name="Google Shape;1552;p52"/>
          <p:cNvSpPr/>
          <p:nvPr/>
        </p:nvSpPr>
        <p:spPr>
          <a:xfrm>
            <a:off x="1556212" y="2102756"/>
            <a:ext cx="407600" cy="200000"/>
          </a:xfrm>
          <a:prstGeom prst="rect">
            <a:avLst/>
          </a:prstGeom>
          <a:solidFill>
            <a:srgbClr val="FFD9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553" name="Google Shape;1553;p52"/>
          <p:cNvSpPr/>
          <p:nvPr/>
        </p:nvSpPr>
        <p:spPr>
          <a:xfrm>
            <a:off x="1963983" y="2102756"/>
            <a:ext cx="410800" cy="200000"/>
          </a:xfrm>
          <a:prstGeom prst="rect">
            <a:avLst/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554" name="Google Shape;1554;p52"/>
          <p:cNvSpPr/>
          <p:nvPr/>
        </p:nvSpPr>
        <p:spPr>
          <a:xfrm>
            <a:off x="2371753" y="2102756"/>
            <a:ext cx="413200" cy="2000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555" name="Google Shape;1555;p52"/>
          <p:cNvSpPr/>
          <p:nvPr/>
        </p:nvSpPr>
        <p:spPr>
          <a:xfrm>
            <a:off x="2779524" y="2102756"/>
            <a:ext cx="410800" cy="2000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556" name="Google Shape;1556;p52"/>
          <p:cNvSpPr/>
          <p:nvPr/>
        </p:nvSpPr>
        <p:spPr>
          <a:xfrm>
            <a:off x="3187293" y="2102756"/>
            <a:ext cx="393600" cy="200000"/>
          </a:xfrm>
          <a:prstGeom prst="rect">
            <a:avLst/>
          </a:prstGeom>
          <a:solidFill>
            <a:srgbClr val="C27BA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557" name="Google Shape;1557;p52"/>
          <p:cNvSpPr txBox="1"/>
          <p:nvPr/>
        </p:nvSpPr>
        <p:spPr>
          <a:xfrm>
            <a:off x="292800" y="1257433"/>
            <a:ext cx="3122400" cy="902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609585" indent="-372524">
              <a:buClr>
                <a:schemeClr val="accent1"/>
              </a:buClr>
              <a:buSzPts val="800"/>
              <a:buFont typeface="Ubuntu Mono"/>
              <a:buChar char="■"/>
            </a:pPr>
            <a:r>
              <a:rPr lang="it" sz="1600">
                <a:latin typeface="Ubuntu Mono"/>
                <a:ea typeface="Ubuntu Mono"/>
                <a:cs typeface="Ubuntu Mono"/>
                <a:sym typeface="Ubuntu Mono"/>
              </a:rPr>
              <a:t>Vector with 8 elements</a:t>
            </a:r>
            <a:endParaRPr sz="1600">
              <a:latin typeface="Ubuntu Mono"/>
              <a:ea typeface="Ubuntu Mono"/>
              <a:cs typeface="Ubuntu Mono"/>
              <a:sym typeface="Ubuntu Mono"/>
            </a:endParaRPr>
          </a:p>
          <a:p>
            <a:pPr marL="609585" indent="-372524">
              <a:buClr>
                <a:schemeClr val="accent1"/>
              </a:buClr>
              <a:buSzPts val="800"/>
              <a:buFont typeface="Ubuntu Mono"/>
              <a:buChar char="■"/>
            </a:pPr>
            <a:r>
              <a:rPr lang="it" sz="1600">
                <a:latin typeface="Ubuntu Mono"/>
                <a:ea typeface="Ubuntu Mono"/>
                <a:cs typeface="Ubuntu Mono"/>
                <a:sym typeface="Ubuntu Mono"/>
              </a:rPr>
              <a:t>2 Byte/element</a:t>
            </a:r>
            <a:endParaRPr sz="1600">
              <a:latin typeface="Ubuntu Mono"/>
              <a:ea typeface="Ubuntu Mono"/>
              <a:cs typeface="Ubuntu Mono"/>
              <a:sym typeface="Ubuntu Mono"/>
            </a:endParaRPr>
          </a:p>
          <a:p>
            <a:endParaRPr sz="1067"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1558" name="Google Shape;1558;p52"/>
          <p:cNvSpPr/>
          <p:nvPr/>
        </p:nvSpPr>
        <p:spPr>
          <a:xfrm>
            <a:off x="741633" y="2758367"/>
            <a:ext cx="2079600" cy="1111200"/>
          </a:xfrm>
          <a:prstGeom prst="verticalScroll">
            <a:avLst>
              <a:gd name="adj" fmla="val 1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559" name="Google Shape;1559;p52"/>
          <p:cNvSpPr txBox="1"/>
          <p:nvPr/>
        </p:nvSpPr>
        <p:spPr>
          <a:xfrm>
            <a:off x="1009467" y="2916267"/>
            <a:ext cx="2185200" cy="861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it" sz="1333">
                <a:latin typeface="Ubuntu Mono"/>
                <a:ea typeface="Ubuntu Mono"/>
                <a:cs typeface="Ubuntu Mono"/>
                <a:sym typeface="Ubuntu Mono"/>
              </a:rPr>
              <a:t>…</a:t>
            </a:r>
            <a:endParaRPr sz="1333">
              <a:latin typeface="Ubuntu Mono"/>
              <a:ea typeface="Ubuntu Mono"/>
              <a:cs typeface="Ubuntu Mono"/>
              <a:sym typeface="Ubuntu Mono"/>
            </a:endParaRPr>
          </a:p>
          <a:p>
            <a:r>
              <a:rPr lang="it" sz="1333">
                <a:latin typeface="Ubuntu Mono"/>
                <a:ea typeface="Ubuntu Mono"/>
                <a:cs typeface="Ubuntu Mono"/>
                <a:sym typeface="Ubuntu Mono"/>
              </a:rPr>
              <a:t>vld v0, (Memory)</a:t>
            </a:r>
            <a:endParaRPr sz="1333">
              <a:latin typeface="Ubuntu Mono"/>
              <a:ea typeface="Ubuntu Mono"/>
              <a:cs typeface="Ubuntu Mono"/>
              <a:sym typeface="Ubuntu Mono"/>
            </a:endParaRPr>
          </a:p>
          <a:p>
            <a:r>
              <a:rPr lang="it" sz="1333">
                <a:latin typeface="Ubuntu Mono"/>
                <a:ea typeface="Ubuntu Mono"/>
                <a:cs typeface="Ubuntu Mono"/>
                <a:sym typeface="Ubuntu Mono"/>
              </a:rPr>
              <a:t>…</a:t>
            </a:r>
            <a:endParaRPr sz="1333">
              <a:latin typeface="Ubuntu Mono"/>
              <a:ea typeface="Ubuntu Mono"/>
              <a:cs typeface="Ubuntu Mono"/>
              <a:sym typeface="Ubuntu Mono"/>
            </a:endParaRPr>
          </a:p>
        </p:txBody>
      </p:sp>
      <p:cxnSp>
        <p:nvCxnSpPr>
          <p:cNvPr id="1560" name="Google Shape;1560;p52"/>
          <p:cNvCxnSpPr/>
          <p:nvPr/>
        </p:nvCxnSpPr>
        <p:spPr>
          <a:xfrm>
            <a:off x="10605967" y="2583700"/>
            <a:ext cx="32000" cy="126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562" name="Google Shape;1562;p52"/>
          <p:cNvSpPr txBox="1"/>
          <p:nvPr/>
        </p:nvSpPr>
        <p:spPr>
          <a:xfrm>
            <a:off x="3931366" y="1113567"/>
            <a:ext cx="3762133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it" sz="2400">
                <a:latin typeface="Ubuntu Mono"/>
                <a:ea typeface="Ubuntu Mono"/>
                <a:cs typeface="Ubuntu Mono"/>
                <a:sym typeface="Ubuntu Mono"/>
              </a:rPr>
              <a:t>Memory (outside </a:t>
            </a:r>
            <a:r>
              <a:rPr lang="it" sz="2400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Ara</a:t>
            </a:r>
            <a:r>
              <a:rPr lang="it" sz="2400">
                <a:latin typeface="Ubuntu Mono"/>
                <a:ea typeface="Ubuntu Mono"/>
                <a:cs typeface="Ubuntu Mono"/>
                <a:sym typeface="Ubuntu Mono"/>
              </a:rPr>
              <a:t>)</a:t>
            </a:r>
            <a:endParaRPr sz="2400"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5ACB2DF-2A05-A157-AEBD-AF32EBA134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503" y="180326"/>
            <a:ext cx="10667548" cy="657050"/>
          </a:xfrm>
          <a:noFill/>
        </p:spPr>
        <p:txBody>
          <a:bodyPr vert="horz" lIns="0" tIns="0" rIns="0" bIns="0" rtlCol="0" anchor="ctr">
            <a:normAutofit/>
          </a:bodyPr>
          <a:lstStyle/>
          <a:p>
            <a:r>
              <a:rPr lang="en-US" sz="3800" b="0" i="0" kern="1200" spc="-106" baseline="0">
                <a:ln w="15875" cmpd="sng">
                  <a:noFill/>
                  <a:round/>
                </a:ln>
                <a:latin typeface="+mj-lt"/>
                <a:ea typeface="Roboto"/>
                <a:cs typeface="Roboto"/>
              </a:rPr>
              <a:t>Ara VRF</a:t>
            </a:r>
          </a:p>
        </p:txBody>
      </p:sp>
    </p:spTree>
    <p:extLst>
      <p:ext uri="{BB962C8B-B14F-4D97-AF65-F5344CB8AC3E}">
        <p14:creationId xmlns:p14="http://schemas.microsoft.com/office/powerpoint/2010/main" val="30105933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F9BC5-5E28-7A56-95CC-2DD1CCF8E3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3800" err="1">
                <a:ea typeface="Roboto"/>
                <a:cs typeface="Roboto"/>
              </a:rPr>
              <a:t>Vector</a:t>
            </a:r>
            <a:r>
              <a:rPr lang="it-IT" sz="3800">
                <a:ea typeface="Roboto"/>
                <a:cs typeface="Roboto"/>
              </a:rPr>
              <a:t> Processors – A </a:t>
            </a:r>
            <a:r>
              <a:rPr lang="it-IT" sz="3800" err="1">
                <a:ea typeface="Roboto"/>
                <a:cs typeface="Roboto"/>
              </a:rPr>
              <a:t>flexible</a:t>
            </a:r>
            <a:r>
              <a:rPr lang="it-IT" sz="3800">
                <a:ea typeface="Roboto"/>
                <a:cs typeface="Roboto"/>
              </a:rPr>
              <a:t> and </a:t>
            </a:r>
            <a:r>
              <a:rPr lang="it-IT" sz="3800" err="1">
                <a:ea typeface="Roboto"/>
                <a:cs typeface="Roboto"/>
              </a:rPr>
              <a:t>efficient</a:t>
            </a:r>
            <a:r>
              <a:rPr lang="it-IT" sz="3800">
                <a:ea typeface="Roboto"/>
                <a:cs typeface="Roboto"/>
              </a:rPr>
              <a:t> </a:t>
            </a:r>
            <a:r>
              <a:rPr lang="it-IT" sz="3800" err="1">
                <a:ea typeface="Roboto"/>
                <a:cs typeface="Roboto"/>
              </a:rPr>
              <a:t>choice</a:t>
            </a:r>
            <a:endParaRPr lang="it-IT" sz="380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824A8F-2041-DF58-3B67-3949104280E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33867F2A-E750-44E7-A740-D3E09DF683AD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5073FBAC-EA9B-6AFD-F7B6-08DC81096BF3}"/>
              </a:ext>
            </a:extLst>
          </p:cNvPr>
          <p:cNvSpPr/>
          <p:nvPr/>
        </p:nvSpPr>
        <p:spPr>
          <a:xfrm>
            <a:off x="3305149" y="5170177"/>
            <a:ext cx="967699" cy="967699"/>
          </a:xfrm>
          <a:prstGeom prst="rect">
            <a:avLst/>
          </a:prstGeom>
          <a:solidFill>
            <a:schemeClr val="accent2"/>
          </a:solidFill>
          <a:ln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it-IT" sz="2011" b="1">
                <a:solidFill>
                  <a:schemeClr val="bg2"/>
                </a:solidFill>
                <a:latin typeface="Arial Narrow"/>
              </a:rPr>
              <a:t>I MEM</a:t>
            </a:r>
            <a:endParaRPr lang="it-IT" sz="2011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E1281314-E4FF-6E48-C5D2-4EA84CF7FA2A}"/>
              </a:ext>
            </a:extLst>
          </p:cNvPr>
          <p:cNvSpPr/>
          <p:nvPr/>
        </p:nvSpPr>
        <p:spPr>
          <a:xfrm>
            <a:off x="3304302" y="4228084"/>
            <a:ext cx="967699" cy="967699"/>
          </a:xfrm>
          <a:prstGeom prst="rect">
            <a:avLst/>
          </a:prstGeom>
          <a:solidFill>
            <a:schemeClr val="accent2"/>
          </a:solidFill>
          <a:ln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it-IT" sz="2011" b="1">
                <a:solidFill>
                  <a:schemeClr val="bg2"/>
                </a:solidFill>
                <a:latin typeface="Arial Narrow"/>
              </a:rPr>
              <a:t>D MEM</a:t>
            </a:r>
            <a:endParaRPr lang="it-IT" sz="2011">
              <a:solidFill>
                <a:schemeClr val="bg2"/>
              </a:solidFill>
            </a:endParaRP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FC81BEB1-07CC-2875-76D9-BBDCE7E4E405}"/>
              </a:ext>
            </a:extLst>
          </p:cNvPr>
          <p:cNvSpPr/>
          <p:nvPr/>
        </p:nvSpPr>
        <p:spPr>
          <a:xfrm>
            <a:off x="1596256" y="4228085"/>
            <a:ext cx="967699" cy="1910252"/>
          </a:xfrm>
          <a:prstGeom prst="rect">
            <a:avLst/>
          </a:prstGeom>
          <a:solidFill>
            <a:schemeClr val="accent4"/>
          </a:solidFill>
          <a:ln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it-IT" sz="2011" b="1">
                <a:solidFill>
                  <a:schemeClr val="bg2"/>
                </a:solidFill>
                <a:latin typeface="Arial Narrow"/>
              </a:rPr>
              <a:t>SIMD</a:t>
            </a:r>
            <a:endParaRPr lang="it-IT" sz="2011"/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279A1857-50DB-C010-F310-0775C602D7FD}"/>
              </a:ext>
            </a:extLst>
          </p:cNvPr>
          <p:cNvSpPr/>
          <p:nvPr/>
        </p:nvSpPr>
        <p:spPr>
          <a:xfrm>
            <a:off x="1669325" y="4423002"/>
            <a:ext cx="821395" cy="545175"/>
          </a:xfrm>
          <a:prstGeom prst="rect">
            <a:avLst/>
          </a:prstGeom>
          <a:solidFill>
            <a:schemeClr val="accent2"/>
          </a:solidFill>
          <a:ln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it-IT" sz="2011" b="1">
                <a:solidFill>
                  <a:schemeClr val="bg2"/>
                </a:solidFill>
                <a:latin typeface="Arial Narrow"/>
              </a:rPr>
              <a:t>RF</a:t>
            </a:r>
            <a:endParaRPr lang="it-IT" sz="2011"/>
          </a:p>
        </p:txBody>
      </p:sp>
      <p:cxnSp>
        <p:nvCxnSpPr>
          <p:cNvPr id="21" name="Connettore 2 20">
            <a:extLst>
              <a:ext uri="{FF2B5EF4-FFF2-40B4-BE49-F238E27FC236}">
                <a16:creationId xmlns:a16="http://schemas.microsoft.com/office/drawing/2014/main" id="{7C3FE60C-9E77-72C6-26B1-59D35561D326}"/>
              </a:ext>
            </a:extLst>
          </p:cNvPr>
          <p:cNvCxnSpPr/>
          <p:nvPr/>
        </p:nvCxnSpPr>
        <p:spPr>
          <a:xfrm flipH="1">
            <a:off x="2578616" y="5646239"/>
            <a:ext cx="706667" cy="17018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Freccia bidirezionale orizzontale 22">
            <a:extLst>
              <a:ext uri="{FF2B5EF4-FFF2-40B4-BE49-F238E27FC236}">
                <a16:creationId xmlns:a16="http://schemas.microsoft.com/office/drawing/2014/main" id="{9AA2AEB2-C9D9-E79A-E3DB-9C1D0004683B}"/>
              </a:ext>
            </a:extLst>
          </p:cNvPr>
          <p:cNvSpPr/>
          <p:nvPr/>
        </p:nvSpPr>
        <p:spPr>
          <a:xfrm>
            <a:off x="2562364" y="4619917"/>
            <a:ext cx="742463" cy="212240"/>
          </a:xfrm>
          <a:prstGeom prst="leftRight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2011" b="1">
              <a:solidFill>
                <a:schemeClr val="bg2"/>
              </a:solidFill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25" name="Rettangolo con angoli arrotondati 24">
            <a:extLst>
              <a:ext uri="{FF2B5EF4-FFF2-40B4-BE49-F238E27FC236}">
                <a16:creationId xmlns:a16="http://schemas.microsoft.com/office/drawing/2014/main" id="{FFC78382-E51D-1D30-9C50-1565ED501EB0}"/>
              </a:ext>
            </a:extLst>
          </p:cNvPr>
          <p:cNvSpPr/>
          <p:nvPr/>
        </p:nvSpPr>
        <p:spPr>
          <a:xfrm>
            <a:off x="2670642" y="5787411"/>
            <a:ext cx="520660" cy="268910"/>
          </a:xfrm>
          <a:prstGeom prst="roundRect">
            <a:avLst/>
          </a:prstGeom>
          <a:solidFill>
            <a:schemeClr val="bg1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it-IT" sz="1164" b="1">
                <a:solidFill>
                  <a:schemeClr val="tx1"/>
                </a:solidFill>
                <a:latin typeface="Arial Narrow"/>
              </a:rPr>
              <a:t>ADD</a:t>
            </a:r>
            <a:endParaRPr lang="it-IT" sz="1164">
              <a:solidFill>
                <a:schemeClr val="tx1"/>
              </a:solidFill>
              <a:cs typeface="Calibri Light"/>
            </a:endParaRPr>
          </a:p>
        </p:txBody>
      </p:sp>
      <p:sp>
        <p:nvSpPr>
          <p:cNvPr id="31" name="Rettangolo con angoli arrotondati 30">
            <a:extLst>
              <a:ext uri="{FF2B5EF4-FFF2-40B4-BE49-F238E27FC236}">
                <a16:creationId xmlns:a16="http://schemas.microsoft.com/office/drawing/2014/main" id="{895210CB-C10E-417D-2C71-C3122C7C0EAC}"/>
              </a:ext>
            </a:extLst>
          </p:cNvPr>
          <p:cNvSpPr/>
          <p:nvPr/>
        </p:nvSpPr>
        <p:spPr>
          <a:xfrm>
            <a:off x="1833375" y="5519403"/>
            <a:ext cx="496276" cy="268910"/>
          </a:xfrm>
          <a:prstGeom prst="roundRect">
            <a:avLst/>
          </a:prstGeom>
          <a:solidFill>
            <a:schemeClr val="bg1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it-IT" sz="1164" b="1">
                <a:solidFill>
                  <a:schemeClr val="tx1"/>
                </a:solidFill>
                <a:latin typeface="Arial Narrow"/>
              </a:rPr>
              <a:t>N ADD</a:t>
            </a:r>
            <a:endParaRPr lang="it-IT" sz="1164">
              <a:solidFill>
                <a:schemeClr val="tx1"/>
              </a:solidFill>
              <a:cs typeface="Calibri Light"/>
            </a:endParaRPr>
          </a:p>
        </p:txBody>
      </p:sp>
      <p:sp>
        <p:nvSpPr>
          <p:cNvPr id="32" name="Rettangolo 31">
            <a:extLst>
              <a:ext uri="{FF2B5EF4-FFF2-40B4-BE49-F238E27FC236}">
                <a16:creationId xmlns:a16="http://schemas.microsoft.com/office/drawing/2014/main" id="{14C9C6F1-F120-12BD-9BA9-97B2A584C369}"/>
              </a:ext>
            </a:extLst>
          </p:cNvPr>
          <p:cNvSpPr/>
          <p:nvPr/>
        </p:nvSpPr>
        <p:spPr>
          <a:xfrm>
            <a:off x="8852270" y="5213554"/>
            <a:ext cx="967699" cy="967699"/>
          </a:xfrm>
          <a:prstGeom prst="rect">
            <a:avLst/>
          </a:prstGeom>
          <a:solidFill>
            <a:schemeClr val="accent2"/>
          </a:solidFill>
          <a:ln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it-IT" sz="2011" b="1">
                <a:solidFill>
                  <a:schemeClr val="bg2"/>
                </a:solidFill>
                <a:latin typeface="Arial Narrow"/>
              </a:rPr>
              <a:t>I MEM</a:t>
            </a:r>
            <a:endParaRPr lang="it-IT" sz="2011"/>
          </a:p>
        </p:txBody>
      </p:sp>
      <p:sp>
        <p:nvSpPr>
          <p:cNvPr id="33" name="Rettangolo 32">
            <a:extLst>
              <a:ext uri="{FF2B5EF4-FFF2-40B4-BE49-F238E27FC236}">
                <a16:creationId xmlns:a16="http://schemas.microsoft.com/office/drawing/2014/main" id="{EDBA163B-CB63-6576-48EF-1F1766A9ADE8}"/>
              </a:ext>
            </a:extLst>
          </p:cNvPr>
          <p:cNvSpPr/>
          <p:nvPr/>
        </p:nvSpPr>
        <p:spPr>
          <a:xfrm>
            <a:off x="8851423" y="4271461"/>
            <a:ext cx="967699" cy="967699"/>
          </a:xfrm>
          <a:prstGeom prst="rect">
            <a:avLst/>
          </a:prstGeom>
          <a:solidFill>
            <a:schemeClr val="accent2"/>
          </a:solidFill>
          <a:ln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it-IT" sz="2011" b="1">
                <a:solidFill>
                  <a:schemeClr val="bg2"/>
                </a:solidFill>
                <a:latin typeface="Arial Narrow"/>
              </a:rPr>
              <a:t>D MEM</a:t>
            </a:r>
            <a:endParaRPr lang="it-IT" sz="2011">
              <a:solidFill>
                <a:schemeClr val="bg2"/>
              </a:solidFill>
            </a:endParaRPr>
          </a:p>
        </p:txBody>
      </p:sp>
      <p:sp>
        <p:nvSpPr>
          <p:cNvPr id="43" name="Rettangolo 42">
            <a:extLst>
              <a:ext uri="{FF2B5EF4-FFF2-40B4-BE49-F238E27FC236}">
                <a16:creationId xmlns:a16="http://schemas.microsoft.com/office/drawing/2014/main" id="{F254F5AC-0FF7-5C25-62C2-9975276B1E63}"/>
              </a:ext>
            </a:extLst>
          </p:cNvPr>
          <p:cNvSpPr/>
          <p:nvPr/>
        </p:nvSpPr>
        <p:spPr>
          <a:xfrm>
            <a:off x="7143909" y="4271462"/>
            <a:ext cx="967699" cy="1910252"/>
          </a:xfrm>
          <a:prstGeom prst="rect">
            <a:avLst/>
          </a:prstGeom>
          <a:solidFill>
            <a:schemeClr val="accent4"/>
          </a:solidFill>
          <a:ln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it-IT" sz="2000" b="1">
                <a:solidFill>
                  <a:schemeClr val="bg2"/>
                </a:solidFill>
                <a:latin typeface="Arial Narrow"/>
              </a:rPr>
              <a:t>VEC</a:t>
            </a:r>
            <a:endParaRPr lang="it-IT" sz="2011"/>
          </a:p>
        </p:txBody>
      </p:sp>
      <p:sp>
        <p:nvSpPr>
          <p:cNvPr id="44" name="Rettangolo 43">
            <a:extLst>
              <a:ext uri="{FF2B5EF4-FFF2-40B4-BE49-F238E27FC236}">
                <a16:creationId xmlns:a16="http://schemas.microsoft.com/office/drawing/2014/main" id="{79CE13CA-8660-D97B-376C-C5B2C6BFA2D2}"/>
              </a:ext>
            </a:extLst>
          </p:cNvPr>
          <p:cNvSpPr/>
          <p:nvPr/>
        </p:nvSpPr>
        <p:spPr>
          <a:xfrm>
            <a:off x="7216956" y="4466379"/>
            <a:ext cx="821395" cy="545175"/>
          </a:xfrm>
          <a:prstGeom prst="rect">
            <a:avLst/>
          </a:prstGeom>
          <a:solidFill>
            <a:schemeClr val="accent2"/>
          </a:solidFill>
          <a:ln w="28575">
            <a:solidFill>
              <a:schemeClr val="bg2"/>
            </a:solidFill>
            <a:prstDash val="sysDot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it-IT" sz="2011" b="1">
                <a:solidFill>
                  <a:schemeClr val="bg2"/>
                </a:solidFill>
                <a:latin typeface="Arial Narrow"/>
              </a:rPr>
              <a:t>VRF</a:t>
            </a:r>
            <a:endParaRPr lang="it-IT" sz="2011"/>
          </a:p>
        </p:txBody>
      </p:sp>
      <p:cxnSp>
        <p:nvCxnSpPr>
          <p:cNvPr id="45" name="Connettore 2 44">
            <a:extLst>
              <a:ext uri="{FF2B5EF4-FFF2-40B4-BE49-F238E27FC236}">
                <a16:creationId xmlns:a16="http://schemas.microsoft.com/office/drawing/2014/main" id="{CF76222C-8797-A387-C770-247D06A8693C}"/>
              </a:ext>
            </a:extLst>
          </p:cNvPr>
          <p:cNvCxnSpPr>
            <a:cxnSpLocks/>
          </p:cNvCxnSpPr>
          <p:nvPr/>
        </p:nvCxnSpPr>
        <p:spPr>
          <a:xfrm flipH="1">
            <a:off x="8125963" y="5689616"/>
            <a:ext cx="706667" cy="17018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Freccia bidirezionale orizzontale 46">
            <a:extLst>
              <a:ext uri="{FF2B5EF4-FFF2-40B4-BE49-F238E27FC236}">
                <a16:creationId xmlns:a16="http://schemas.microsoft.com/office/drawing/2014/main" id="{6A8C506D-D345-322F-9950-C1E44ABE4B12}"/>
              </a:ext>
            </a:extLst>
          </p:cNvPr>
          <p:cNvSpPr/>
          <p:nvPr/>
        </p:nvSpPr>
        <p:spPr>
          <a:xfrm>
            <a:off x="8109717" y="4663295"/>
            <a:ext cx="742463" cy="212240"/>
          </a:xfrm>
          <a:prstGeom prst="leftRight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2011" b="1">
              <a:solidFill>
                <a:schemeClr val="bg2"/>
              </a:solidFill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49" name="Rettangolo con angoli arrotondati 48">
            <a:extLst>
              <a:ext uri="{FF2B5EF4-FFF2-40B4-BE49-F238E27FC236}">
                <a16:creationId xmlns:a16="http://schemas.microsoft.com/office/drawing/2014/main" id="{5C97799C-1756-3261-05EE-693D9B038C0B}"/>
              </a:ext>
            </a:extLst>
          </p:cNvPr>
          <p:cNvSpPr/>
          <p:nvPr/>
        </p:nvSpPr>
        <p:spPr>
          <a:xfrm>
            <a:off x="8217961" y="5830789"/>
            <a:ext cx="520660" cy="268910"/>
          </a:xfrm>
          <a:prstGeom prst="roundRect">
            <a:avLst/>
          </a:prstGeom>
          <a:solidFill>
            <a:schemeClr val="bg1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it-IT" sz="1164" b="1">
                <a:solidFill>
                  <a:schemeClr val="tx1"/>
                </a:solidFill>
                <a:latin typeface="Arial Narrow"/>
              </a:rPr>
              <a:t>ADD</a:t>
            </a:r>
            <a:endParaRPr lang="it-IT" sz="1164">
              <a:solidFill>
                <a:schemeClr val="tx1"/>
              </a:solidFill>
              <a:cs typeface="Calibri Light"/>
            </a:endParaRPr>
          </a:p>
        </p:txBody>
      </p:sp>
      <p:sp>
        <p:nvSpPr>
          <p:cNvPr id="50" name="Rettangolo con angoli arrotondati 49">
            <a:extLst>
              <a:ext uri="{FF2B5EF4-FFF2-40B4-BE49-F238E27FC236}">
                <a16:creationId xmlns:a16="http://schemas.microsoft.com/office/drawing/2014/main" id="{ABE183FD-E978-0350-3367-741A974166F0}"/>
              </a:ext>
            </a:extLst>
          </p:cNvPr>
          <p:cNvSpPr/>
          <p:nvPr/>
        </p:nvSpPr>
        <p:spPr>
          <a:xfrm>
            <a:off x="7380954" y="5562780"/>
            <a:ext cx="496276" cy="268910"/>
          </a:xfrm>
          <a:prstGeom prst="roundRect">
            <a:avLst/>
          </a:prstGeom>
          <a:solidFill>
            <a:schemeClr val="bg1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it-IT" sz="1164" b="1">
                <a:solidFill>
                  <a:schemeClr val="tx1"/>
                </a:solidFill>
                <a:latin typeface="Arial Narrow"/>
              </a:rPr>
              <a:t>N ADD</a:t>
            </a:r>
            <a:endParaRPr lang="it-IT" sz="1164">
              <a:solidFill>
                <a:schemeClr val="tx1"/>
              </a:solidFill>
              <a:cs typeface="Calibri Light"/>
            </a:endParaRPr>
          </a:p>
        </p:txBody>
      </p:sp>
      <p:sp>
        <p:nvSpPr>
          <p:cNvPr id="52" name="Content Placeholder 2">
            <a:extLst>
              <a:ext uri="{FF2B5EF4-FFF2-40B4-BE49-F238E27FC236}">
                <a16:creationId xmlns:a16="http://schemas.microsoft.com/office/drawing/2014/main" id="{6C2160CF-9A0E-EC3E-A40C-7EF75813880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065431" y="1041536"/>
            <a:ext cx="4580759" cy="2607584"/>
          </a:xfrm>
        </p:spPr>
        <p:txBody>
          <a:bodyPr vert="horz" lIns="0" tIns="49528" rIns="0" bIns="48385" rtlCol="0" anchor="t">
            <a:noAutofit/>
          </a:bodyPr>
          <a:lstStyle/>
          <a:p>
            <a:pPr marL="0" indent="0">
              <a:buNone/>
            </a:pPr>
            <a:r>
              <a:rPr lang="en-US" b="1">
                <a:ea typeface="+mn-lt"/>
                <a:cs typeface="+mn-lt"/>
              </a:rPr>
              <a:t>SIMD CORE</a:t>
            </a:r>
            <a:endParaRPr lang="it-IT" b="1"/>
          </a:p>
          <a:p>
            <a:pPr marL="304425" indent="-304425"/>
            <a:r>
              <a:rPr lang="en-US" b="1">
                <a:latin typeface="Calibri Light"/>
                <a:ea typeface="Roboto Light"/>
                <a:cs typeface="Calibri Light"/>
              </a:rPr>
              <a:t>Vector Length (VL) encoded </a:t>
            </a:r>
            <a:br>
              <a:rPr lang="en-US" b="1">
                <a:latin typeface="Calibri Light"/>
                <a:ea typeface="Roboto Light"/>
                <a:cs typeface="Calibri Light"/>
              </a:rPr>
            </a:br>
            <a:r>
              <a:rPr lang="en-US" b="1">
                <a:latin typeface="Calibri Light"/>
                <a:ea typeface="Roboto Light"/>
                <a:cs typeface="Calibri Light"/>
              </a:rPr>
              <a:t>in the instruction!</a:t>
            </a:r>
            <a:endParaRPr lang="en-US" b="1"/>
          </a:p>
          <a:p>
            <a:pPr marL="532912" lvl="1" indent="-228487"/>
            <a:r>
              <a:rPr lang="en-US" sz="1905">
                <a:ea typeface="Roboto Light"/>
                <a:cs typeface="Calibri Light"/>
              </a:rPr>
              <a:t>Support new VL? Extend the ISA!</a:t>
            </a:r>
          </a:p>
          <a:p>
            <a:pPr marL="761399" lvl="2" indent="-228487"/>
            <a:r>
              <a:rPr lang="en-US" sz="1693">
                <a:ea typeface="Roboto Light"/>
                <a:cs typeface="Calibri Light"/>
              </a:rPr>
              <a:t>e.g., add128, add256, ...</a:t>
            </a:r>
          </a:p>
          <a:p>
            <a:pPr marL="532912" lvl="1" indent="-228487"/>
            <a:r>
              <a:rPr lang="en-US" sz="1905" b="1">
                <a:ea typeface="Roboto Light"/>
                <a:cs typeface="Calibri Light"/>
              </a:rPr>
              <a:t>RF is not flexible</a:t>
            </a:r>
            <a:endParaRPr lang="en-US" sz="1905" b="1">
              <a:cs typeface="Calibri Light"/>
            </a:endParaRPr>
          </a:p>
        </p:txBody>
      </p:sp>
      <p:sp>
        <p:nvSpPr>
          <p:cNvPr id="54" name="Content Placeholder 2">
            <a:extLst>
              <a:ext uri="{FF2B5EF4-FFF2-40B4-BE49-F238E27FC236}">
                <a16:creationId xmlns:a16="http://schemas.microsoft.com/office/drawing/2014/main" id="{710269C3-1BD4-1481-F302-9568803AE653}"/>
              </a:ext>
            </a:extLst>
          </p:cNvPr>
          <p:cNvSpPr txBox="1">
            <a:spLocks/>
          </p:cNvSpPr>
          <p:nvPr/>
        </p:nvSpPr>
        <p:spPr>
          <a:xfrm>
            <a:off x="6484838" y="1098627"/>
            <a:ext cx="4243307" cy="1916138"/>
          </a:xfrm>
          <a:prstGeom prst="rect">
            <a:avLst/>
          </a:prstGeom>
        </p:spPr>
        <p:txBody>
          <a:bodyPr vert="horz" lIns="0" tIns="49528" rIns="0" bIns="48385" rtlCol="0" anchor="t">
            <a:noAutofit/>
          </a:bodyPr>
          <a:lstStyle>
            <a:lvl1pPr marL="288004" indent="-288004" algn="l" defTabSz="72000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SzPct val="90000"/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504000" indent="-216004" algn="l" defTabSz="72000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2pPr>
            <a:lvl3pPr marL="720000" indent="-216004" algn="l" defTabSz="864017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3pPr>
            <a:lvl4pPr marL="936000" indent="-216004" algn="l" defTabSz="864017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4pPr>
            <a:lvl5pPr marL="1152000" indent="-216004" algn="l" defTabSz="864017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1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5pPr>
            <a:lvl6pPr marL="2376046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8054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40062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72070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500" b="1">
                <a:ea typeface="+mn-lt"/>
                <a:cs typeface="+mn-lt"/>
              </a:rPr>
              <a:t>VECTOR CORE</a:t>
            </a:r>
            <a:endParaRPr lang="en-US" sz="2500" b="1">
              <a:latin typeface="Calibri Light"/>
              <a:ea typeface="Roboto Light"/>
              <a:cs typeface="Calibri Light"/>
            </a:endParaRPr>
          </a:p>
          <a:p>
            <a:pPr marL="304165" indent="-304165"/>
            <a:r>
              <a:rPr lang="en-US" sz="2500" b="1">
                <a:latin typeface="Calibri Light"/>
                <a:ea typeface="Roboto Light"/>
                <a:cs typeface="Calibri Light"/>
              </a:rPr>
              <a:t>Programmable VL</a:t>
            </a:r>
            <a:endParaRPr lang="en-US" sz="2500" b="1"/>
          </a:p>
          <a:p>
            <a:pPr marL="532765" lvl="1" indent="-227965"/>
            <a:r>
              <a:rPr lang="en-US" sz="1900" b="1">
                <a:ea typeface="Roboto Light"/>
                <a:cs typeface="Calibri Light"/>
              </a:rPr>
              <a:t>VRF size decoupled from DP width</a:t>
            </a:r>
            <a:endParaRPr lang="en-US" sz="1900" b="1"/>
          </a:p>
        </p:txBody>
      </p:sp>
    </p:spTree>
    <p:extLst>
      <p:ext uri="{BB962C8B-B14F-4D97-AF65-F5344CB8AC3E}">
        <p14:creationId xmlns:p14="http://schemas.microsoft.com/office/powerpoint/2010/main" val="191074188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7" name="Google Shape;1567;p53"/>
          <p:cNvSpPr/>
          <p:nvPr/>
        </p:nvSpPr>
        <p:spPr>
          <a:xfrm>
            <a:off x="3931367" y="1647157"/>
            <a:ext cx="7767200" cy="11112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568" name="Google Shape;1568;p53"/>
          <p:cNvSpPr/>
          <p:nvPr/>
        </p:nvSpPr>
        <p:spPr>
          <a:xfrm>
            <a:off x="3931367" y="3420700"/>
            <a:ext cx="7767200" cy="29664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569" name="Google Shape;1569;p53"/>
          <p:cNvSpPr txBox="1">
            <a:spLocks noGrp="1"/>
          </p:cNvSpPr>
          <p:nvPr>
            <p:ph type="sldNum" idx="12"/>
          </p:nvPr>
        </p:nvSpPr>
        <p:spPr>
          <a:xfrm>
            <a:off x="11070776" y="6308660"/>
            <a:ext cx="355600" cy="468400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/>
          <a:p>
            <a:pPr>
              <a:buClr>
                <a:srgbClr val="000000"/>
              </a:buClr>
            </a:pPr>
            <a:fld id="{00000000-1234-1234-1234-123412341234}" type="slidenum">
              <a:rPr lang="it"/>
              <a:pPr>
                <a:buClr>
                  <a:srgbClr val="000000"/>
                </a:buClr>
              </a:pPr>
              <a:t>40</a:t>
            </a:fld>
            <a:endParaRPr/>
          </a:p>
        </p:txBody>
      </p:sp>
      <p:sp>
        <p:nvSpPr>
          <p:cNvPr id="1571" name="Google Shape;1571;p53"/>
          <p:cNvSpPr/>
          <p:nvPr/>
        </p:nvSpPr>
        <p:spPr>
          <a:xfrm>
            <a:off x="4775067" y="39536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572" name="Google Shape;1572;p53"/>
          <p:cNvSpPr/>
          <p:nvPr/>
        </p:nvSpPr>
        <p:spPr>
          <a:xfrm>
            <a:off x="5165867" y="39536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573" name="Google Shape;1573;p53"/>
          <p:cNvSpPr/>
          <p:nvPr/>
        </p:nvSpPr>
        <p:spPr>
          <a:xfrm>
            <a:off x="5556667" y="39536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574" name="Google Shape;1574;p53"/>
          <p:cNvSpPr/>
          <p:nvPr/>
        </p:nvSpPr>
        <p:spPr>
          <a:xfrm>
            <a:off x="5947467" y="39536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575" name="Google Shape;1575;p53"/>
          <p:cNvSpPr/>
          <p:nvPr/>
        </p:nvSpPr>
        <p:spPr>
          <a:xfrm>
            <a:off x="7901467" y="45451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576" name="Google Shape;1576;p53"/>
          <p:cNvSpPr/>
          <p:nvPr/>
        </p:nvSpPr>
        <p:spPr>
          <a:xfrm>
            <a:off x="8292267" y="45451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577" name="Google Shape;1577;p53"/>
          <p:cNvSpPr/>
          <p:nvPr/>
        </p:nvSpPr>
        <p:spPr>
          <a:xfrm>
            <a:off x="8683067" y="45451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578" name="Google Shape;1578;p53"/>
          <p:cNvSpPr/>
          <p:nvPr/>
        </p:nvSpPr>
        <p:spPr>
          <a:xfrm>
            <a:off x="9073867" y="45451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579" name="Google Shape;1579;p53"/>
          <p:cNvSpPr/>
          <p:nvPr/>
        </p:nvSpPr>
        <p:spPr>
          <a:xfrm>
            <a:off x="9464667" y="4545133"/>
            <a:ext cx="390800" cy="382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580" name="Google Shape;1580;p53"/>
          <p:cNvSpPr/>
          <p:nvPr/>
        </p:nvSpPr>
        <p:spPr>
          <a:xfrm>
            <a:off x="9855467" y="4545133"/>
            <a:ext cx="390800" cy="382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581" name="Google Shape;1581;p53"/>
          <p:cNvSpPr/>
          <p:nvPr/>
        </p:nvSpPr>
        <p:spPr>
          <a:xfrm>
            <a:off x="10246267" y="4545133"/>
            <a:ext cx="390800" cy="3828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582" name="Google Shape;1582;p53"/>
          <p:cNvSpPr/>
          <p:nvPr/>
        </p:nvSpPr>
        <p:spPr>
          <a:xfrm>
            <a:off x="10637067" y="4545133"/>
            <a:ext cx="390800" cy="3828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583" name="Google Shape;1583;p53"/>
          <p:cNvSpPr/>
          <p:nvPr/>
        </p:nvSpPr>
        <p:spPr>
          <a:xfrm>
            <a:off x="6338267" y="39536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584" name="Google Shape;1584;p53"/>
          <p:cNvSpPr/>
          <p:nvPr/>
        </p:nvSpPr>
        <p:spPr>
          <a:xfrm>
            <a:off x="6729067" y="39536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585" name="Google Shape;1585;p53"/>
          <p:cNvSpPr/>
          <p:nvPr/>
        </p:nvSpPr>
        <p:spPr>
          <a:xfrm>
            <a:off x="7119867" y="39536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586" name="Google Shape;1586;p53"/>
          <p:cNvSpPr/>
          <p:nvPr/>
        </p:nvSpPr>
        <p:spPr>
          <a:xfrm>
            <a:off x="7510667" y="39536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587" name="Google Shape;1587;p53"/>
          <p:cNvSpPr/>
          <p:nvPr/>
        </p:nvSpPr>
        <p:spPr>
          <a:xfrm>
            <a:off x="7901467" y="39536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588" name="Google Shape;1588;p53"/>
          <p:cNvSpPr/>
          <p:nvPr/>
        </p:nvSpPr>
        <p:spPr>
          <a:xfrm>
            <a:off x="8292267" y="39536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589" name="Google Shape;1589;p53"/>
          <p:cNvSpPr/>
          <p:nvPr/>
        </p:nvSpPr>
        <p:spPr>
          <a:xfrm>
            <a:off x="8683067" y="39536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590" name="Google Shape;1590;p53"/>
          <p:cNvSpPr/>
          <p:nvPr/>
        </p:nvSpPr>
        <p:spPr>
          <a:xfrm>
            <a:off x="9073867" y="39536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591" name="Google Shape;1591;p53"/>
          <p:cNvSpPr/>
          <p:nvPr/>
        </p:nvSpPr>
        <p:spPr>
          <a:xfrm>
            <a:off x="9464667" y="3953633"/>
            <a:ext cx="390800" cy="382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592" name="Google Shape;1592;p53"/>
          <p:cNvSpPr/>
          <p:nvPr/>
        </p:nvSpPr>
        <p:spPr>
          <a:xfrm>
            <a:off x="9855467" y="3953633"/>
            <a:ext cx="390800" cy="382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593" name="Google Shape;1593;p53"/>
          <p:cNvSpPr/>
          <p:nvPr/>
        </p:nvSpPr>
        <p:spPr>
          <a:xfrm>
            <a:off x="10246267" y="3953633"/>
            <a:ext cx="390800" cy="382800"/>
          </a:xfrm>
          <a:prstGeom prst="rect">
            <a:avLst/>
          </a:prstGeom>
          <a:solidFill>
            <a:srgbClr val="C27BA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594" name="Google Shape;1594;p53"/>
          <p:cNvSpPr/>
          <p:nvPr/>
        </p:nvSpPr>
        <p:spPr>
          <a:xfrm>
            <a:off x="10637067" y="3953633"/>
            <a:ext cx="390800" cy="382800"/>
          </a:xfrm>
          <a:prstGeom prst="rect">
            <a:avLst/>
          </a:prstGeom>
          <a:solidFill>
            <a:srgbClr val="C27BA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595" name="Google Shape;1595;p53"/>
          <p:cNvSpPr/>
          <p:nvPr/>
        </p:nvSpPr>
        <p:spPr>
          <a:xfrm>
            <a:off x="4775067" y="45451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596" name="Google Shape;1596;p53"/>
          <p:cNvSpPr/>
          <p:nvPr/>
        </p:nvSpPr>
        <p:spPr>
          <a:xfrm>
            <a:off x="5165867" y="45451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597" name="Google Shape;1597;p53"/>
          <p:cNvSpPr/>
          <p:nvPr/>
        </p:nvSpPr>
        <p:spPr>
          <a:xfrm>
            <a:off x="5556667" y="45451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598" name="Google Shape;1598;p53"/>
          <p:cNvSpPr/>
          <p:nvPr/>
        </p:nvSpPr>
        <p:spPr>
          <a:xfrm>
            <a:off x="5947467" y="45451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599" name="Google Shape;1599;p53"/>
          <p:cNvSpPr/>
          <p:nvPr/>
        </p:nvSpPr>
        <p:spPr>
          <a:xfrm>
            <a:off x="6338267" y="45451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600" name="Google Shape;1600;p53"/>
          <p:cNvSpPr/>
          <p:nvPr/>
        </p:nvSpPr>
        <p:spPr>
          <a:xfrm>
            <a:off x="6729067" y="45451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601" name="Google Shape;1601;p53"/>
          <p:cNvSpPr/>
          <p:nvPr/>
        </p:nvSpPr>
        <p:spPr>
          <a:xfrm>
            <a:off x="7119867" y="45451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602" name="Google Shape;1602;p53"/>
          <p:cNvSpPr/>
          <p:nvPr/>
        </p:nvSpPr>
        <p:spPr>
          <a:xfrm>
            <a:off x="7510667" y="45451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603" name="Google Shape;1603;p53"/>
          <p:cNvSpPr/>
          <p:nvPr/>
        </p:nvSpPr>
        <p:spPr>
          <a:xfrm>
            <a:off x="4775067" y="51366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604" name="Google Shape;1604;p53"/>
          <p:cNvSpPr/>
          <p:nvPr/>
        </p:nvSpPr>
        <p:spPr>
          <a:xfrm>
            <a:off x="5165867" y="51366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605" name="Google Shape;1605;p53"/>
          <p:cNvSpPr/>
          <p:nvPr/>
        </p:nvSpPr>
        <p:spPr>
          <a:xfrm>
            <a:off x="5556667" y="51366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606" name="Google Shape;1606;p53"/>
          <p:cNvSpPr/>
          <p:nvPr/>
        </p:nvSpPr>
        <p:spPr>
          <a:xfrm>
            <a:off x="5947467" y="51366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607" name="Google Shape;1607;p53"/>
          <p:cNvSpPr/>
          <p:nvPr/>
        </p:nvSpPr>
        <p:spPr>
          <a:xfrm>
            <a:off x="7901467" y="57281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608" name="Google Shape;1608;p53"/>
          <p:cNvSpPr/>
          <p:nvPr/>
        </p:nvSpPr>
        <p:spPr>
          <a:xfrm>
            <a:off x="8292267" y="57281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609" name="Google Shape;1609;p53"/>
          <p:cNvSpPr/>
          <p:nvPr/>
        </p:nvSpPr>
        <p:spPr>
          <a:xfrm>
            <a:off x="8683067" y="57281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610" name="Google Shape;1610;p53"/>
          <p:cNvSpPr/>
          <p:nvPr/>
        </p:nvSpPr>
        <p:spPr>
          <a:xfrm>
            <a:off x="9073867" y="57281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611" name="Google Shape;1611;p53"/>
          <p:cNvSpPr/>
          <p:nvPr/>
        </p:nvSpPr>
        <p:spPr>
          <a:xfrm>
            <a:off x="9464667" y="5728133"/>
            <a:ext cx="390800" cy="382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612" name="Google Shape;1612;p53"/>
          <p:cNvSpPr/>
          <p:nvPr/>
        </p:nvSpPr>
        <p:spPr>
          <a:xfrm>
            <a:off x="9855467" y="5728133"/>
            <a:ext cx="390800" cy="382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613" name="Google Shape;1613;p53"/>
          <p:cNvSpPr/>
          <p:nvPr/>
        </p:nvSpPr>
        <p:spPr>
          <a:xfrm>
            <a:off x="10246267" y="5728133"/>
            <a:ext cx="390800" cy="382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614" name="Google Shape;1614;p53"/>
          <p:cNvSpPr/>
          <p:nvPr/>
        </p:nvSpPr>
        <p:spPr>
          <a:xfrm>
            <a:off x="10637067" y="5728133"/>
            <a:ext cx="390800" cy="382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615" name="Google Shape;1615;p53"/>
          <p:cNvSpPr/>
          <p:nvPr/>
        </p:nvSpPr>
        <p:spPr>
          <a:xfrm>
            <a:off x="6338267" y="51366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616" name="Google Shape;1616;p53"/>
          <p:cNvSpPr/>
          <p:nvPr/>
        </p:nvSpPr>
        <p:spPr>
          <a:xfrm>
            <a:off x="6729067" y="51366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617" name="Google Shape;1617;p53"/>
          <p:cNvSpPr/>
          <p:nvPr/>
        </p:nvSpPr>
        <p:spPr>
          <a:xfrm>
            <a:off x="7119867" y="51366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618" name="Google Shape;1618;p53"/>
          <p:cNvSpPr/>
          <p:nvPr/>
        </p:nvSpPr>
        <p:spPr>
          <a:xfrm>
            <a:off x="7510667" y="51366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619" name="Google Shape;1619;p53"/>
          <p:cNvSpPr/>
          <p:nvPr/>
        </p:nvSpPr>
        <p:spPr>
          <a:xfrm>
            <a:off x="7901467" y="51366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620" name="Google Shape;1620;p53"/>
          <p:cNvSpPr/>
          <p:nvPr/>
        </p:nvSpPr>
        <p:spPr>
          <a:xfrm>
            <a:off x="8292267" y="51366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621" name="Google Shape;1621;p53"/>
          <p:cNvSpPr/>
          <p:nvPr/>
        </p:nvSpPr>
        <p:spPr>
          <a:xfrm>
            <a:off x="8683067" y="51366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622" name="Google Shape;1622;p53"/>
          <p:cNvSpPr/>
          <p:nvPr/>
        </p:nvSpPr>
        <p:spPr>
          <a:xfrm>
            <a:off x="9073867" y="51366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623" name="Google Shape;1623;p53"/>
          <p:cNvSpPr/>
          <p:nvPr/>
        </p:nvSpPr>
        <p:spPr>
          <a:xfrm>
            <a:off x="9464667" y="5136633"/>
            <a:ext cx="390800" cy="382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624" name="Google Shape;1624;p53"/>
          <p:cNvSpPr/>
          <p:nvPr/>
        </p:nvSpPr>
        <p:spPr>
          <a:xfrm>
            <a:off x="9855467" y="5136633"/>
            <a:ext cx="390800" cy="382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625" name="Google Shape;1625;p53"/>
          <p:cNvSpPr/>
          <p:nvPr/>
        </p:nvSpPr>
        <p:spPr>
          <a:xfrm>
            <a:off x="10246267" y="5136633"/>
            <a:ext cx="390800" cy="382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626" name="Google Shape;1626;p53"/>
          <p:cNvSpPr/>
          <p:nvPr/>
        </p:nvSpPr>
        <p:spPr>
          <a:xfrm>
            <a:off x="10637067" y="5136633"/>
            <a:ext cx="390800" cy="382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627" name="Google Shape;1627;p53"/>
          <p:cNvSpPr/>
          <p:nvPr/>
        </p:nvSpPr>
        <p:spPr>
          <a:xfrm>
            <a:off x="4775067" y="57281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628" name="Google Shape;1628;p53"/>
          <p:cNvSpPr/>
          <p:nvPr/>
        </p:nvSpPr>
        <p:spPr>
          <a:xfrm>
            <a:off x="5165867" y="57281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629" name="Google Shape;1629;p53"/>
          <p:cNvSpPr/>
          <p:nvPr/>
        </p:nvSpPr>
        <p:spPr>
          <a:xfrm>
            <a:off x="5556667" y="57281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630" name="Google Shape;1630;p53"/>
          <p:cNvSpPr/>
          <p:nvPr/>
        </p:nvSpPr>
        <p:spPr>
          <a:xfrm>
            <a:off x="5947467" y="57281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631" name="Google Shape;1631;p53"/>
          <p:cNvSpPr/>
          <p:nvPr/>
        </p:nvSpPr>
        <p:spPr>
          <a:xfrm>
            <a:off x="6338267" y="57281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632" name="Google Shape;1632;p53"/>
          <p:cNvSpPr/>
          <p:nvPr/>
        </p:nvSpPr>
        <p:spPr>
          <a:xfrm>
            <a:off x="6729067" y="57281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633" name="Google Shape;1633;p53"/>
          <p:cNvSpPr/>
          <p:nvPr/>
        </p:nvSpPr>
        <p:spPr>
          <a:xfrm>
            <a:off x="7119867" y="57281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634" name="Google Shape;1634;p53"/>
          <p:cNvSpPr/>
          <p:nvPr/>
        </p:nvSpPr>
        <p:spPr>
          <a:xfrm>
            <a:off x="7510667" y="57281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635" name="Google Shape;1635;p53"/>
          <p:cNvSpPr txBox="1"/>
          <p:nvPr/>
        </p:nvSpPr>
        <p:spPr>
          <a:xfrm>
            <a:off x="4161067" y="3887201"/>
            <a:ext cx="6140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2400" b="1"/>
              <a:t>L0</a:t>
            </a:r>
            <a:endParaRPr sz="2400" b="1"/>
          </a:p>
        </p:txBody>
      </p:sp>
      <p:sp>
        <p:nvSpPr>
          <p:cNvPr id="1636" name="Google Shape;1636;p53"/>
          <p:cNvSpPr txBox="1"/>
          <p:nvPr/>
        </p:nvSpPr>
        <p:spPr>
          <a:xfrm>
            <a:off x="4161067" y="4478701"/>
            <a:ext cx="6140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2400" b="1"/>
              <a:t>L1</a:t>
            </a:r>
            <a:endParaRPr sz="2400" b="1"/>
          </a:p>
        </p:txBody>
      </p:sp>
      <p:sp>
        <p:nvSpPr>
          <p:cNvPr id="1637" name="Google Shape;1637;p53"/>
          <p:cNvSpPr txBox="1"/>
          <p:nvPr/>
        </p:nvSpPr>
        <p:spPr>
          <a:xfrm>
            <a:off x="4161067" y="5070201"/>
            <a:ext cx="6140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2400" b="1"/>
              <a:t>L2</a:t>
            </a:r>
            <a:endParaRPr sz="2400" b="1"/>
          </a:p>
        </p:txBody>
      </p:sp>
      <p:sp>
        <p:nvSpPr>
          <p:cNvPr id="1638" name="Google Shape;1638;p53"/>
          <p:cNvSpPr txBox="1"/>
          <p:nvPr/>
        </p:nvSpPr>
        <p:spPr>
          <a:xfrm>
            <a:off x="4161067" y="5661701"/>
            <a:ext cx="6140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2400" b="1"/>
              <a:t>L3</a:t>
            </a:r>
            <a:endParaRPr sz="2400" b="1"/>
          </a:p>
        </p:txBody>
      </p:sp>
      <p:sp>
        <p:nvSpPr>
          <p:cNvPr id="1639" name="Google Shape;1639;p53"/>
          <p:cNvSpPr txBox="1"/>
          <p:nvPr/>
        </p:nvSpPr>
        <p:spPr>
          <a:xfrm>
            <a:off x="10525467" y="3521633"/>
            <a:ext cx="6140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333" b="1"/>
              <a:t>B0</a:t>
            </a:r>
            <a:endParaRPr sz="1333" b="1"/>
          </a:p>
        </p:txBody>
      </p:sp>
      <p:sp>
        <p:nvSpPr>
          <p:cNvPr id="1640" name="Google Shape;1640;p53"/>
          <p:cNvSpPr txBox="1"/>
          <p:nvPr/>
        </p:nvSpPr>
        <p:spPr>
          <a:xfrm>
            <a:off x="10134667" y="3521633"/>
            <a:ext cx="6140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333" b="1"/>
              <a:t>B1</a:t>
            </a:r>
            <a:endParaRPr sz="1333" b="1"/>
          </a:p>
        </p:txBody>
      </p:sp>
      <p:sp>
        <p:nvSpPr>
          <p:cNvPr id="1641" name="Google Shape;1641;p53"/>
          <p:cNvSpPr txBox="1"/>
          <p:nvPr/>
        </p:nvSpPr>
        <p:spPr>
          <a:xfrm>
            <a:off x="9743867" y="3521633"/>
            <a:ext cx="6140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333" b="1"/>
              <a:t>B2</a:t>
            </a:r>
            <a:endParaRPr sz="1333" b="1"/>
          </a:p>
        </p:txBody>
      </p:sp>
      <p:sp>
        <p:nvSpPr>
          <p:cNvPr id="1642" name="Google Shape;1642;p53"/>
          <p:cNvSpPr txBox="1"/>
          <p:nvPr/>
        </p:nvSpPr>
        <p:spPr>
          <a:xfrm>
            <a:off x="9353067" y="3521633"/>
            <a:ext cx="6140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333" b="1"/>
              <a:t>B3</a:t>
            </a:r>
            <a:endParaRPr sz="1333" b="1"/>
          </a:p>
        </p:txBody>
      </p:sp>
      <p:sp>
        <p:nvSpPr>
          <p:cNvPr id="1643" name="Google Shape;1643;p53"/>
          <p:cNvSpPr txBox="1"/>
          <p:nvPr/>
        </p:nvSpPr>
        <p:spPr>
          <a:xfrm>
            <a:off x="8962267" y="3521633"/>
            <a:ext cx="6140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333" b="1"/>
              <a:t>B4</a:t>
            </a:r>
            <a:endParaRPr sz="1333" b="1"/>
          </a:p>
        </p:txBody>
      </p:sp>
      <p:sp>
        <p:nvSpPr>
          <p:cNvPr id="1644" name="Google Shape;1644;p53"/>
          <p:cNvSpPr txBox="1"/>
          <p:nvPr/>
        </p:nvSpPr>
        <p:spPr>
          <a:xfrm>
            <a:off x="8571467" y="3521633"/>
            <a:ext cx="6140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333" b="1"/>
              <a:t>B5</a:t>
            </a:r>
            <a:endParaRPr sz="1333" b="1"/>
          </a:p>
        </p:txBody>
      </p:sp>
      <p:sp>
        <p:nvSpPr>
          <p:cNvPr id="1645" name="Google Shape;1645;p53"/>
          <p:cNvSpPr txBox="1"/>
          <p:nvPr/>
        </p:nvSpPr>
        <p:spPr>
          <a:xfrm>
            <a:off x="8180667" y="3521633"/>
            <a:ext cx="6140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333" b="1"/>
              <a:t>B6</a:t>
            </a:r>
            <a:endParaRPr sz="1333" b="1"/>
          </a:p>
        </p:txBody>
      </p:sp>
      <p:sp>
        <p:nvSpPr>
          <p:cNvPr id="1646" name="Google Shape;1646;p53"/>
          <p:cNvSpPr txBox="1"/>
          <p:nvPr/>
        </p:nvSpPr>
        <p:spPr>
          <a:xfrm>
            <a:off x="7789867" y="3521633"/>
            <a:ext cx="6140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333" b="1"/>
              <a:t>B7</a:t>
            </a:r>
            <a:endParaRPr sz="1333" b="1"/>
          </a:p>
        </p:txBody>
      </p:sp>
      <p:sp>
        <p:nvSpPr>
          <p:cNvPr id="1647" name="Google Shape;1647;p53"/>
          <p:cNvSpPr txBox="1"/>
          <p:nvPr/>
        </p:nvSpPr>
        <p:spPr>
          <a:xfrm>
            <a:off x="7399067" y="3521633"/>
            <a:ext cx="6140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333" b="1"/>
              <a:t>B8</a:t>
            </a:r>
            <a:endParaRPr sz="1333" b="1"/>
          </a:p>
        </p:txBody>
      </p:sp>
      <p:sp>
        <p:nvSpPr>
          <p:cNvPr id="1648" name="Google Shape;1648;p53"/>
          <p:cNvSpPr txBox="1"/>
          <p:nvPr/>
        </p:nvSpPr>
        <p:spPr>
          <a:xfrm>
            <a:off x="7008267" y="3521633"/>
            <a:ext cx="6140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333" b="1"/>
              <a:t>B9</a:t>
            </a:r>
            <a:endParaRPr sz="1333" b="1"/>
          </a:p>
        </p:txBody>
      </p:sp>
      <p:sp>
        <p:nvSpPr>
          <p:cNvPr id="1649" name="Google Shape;1649;p53"/>
          <p:cNvSpPr txBox="1"/>
          <p:nvPr/>
        </p:nvSpPr>
        <p:spPr>
          <a:xfrm>
            <a:off x="6523033" y="3521633"/>
            <a:ext cx="8028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333" b="1"/>
              <a:t>B10</a:t>
            </a:r>
            <a:endParaRPr sz="1333" b="1"/>
          </a:p>
        </p:txBody>
      </p:sp>
      <p:sp>
        <p:nvSpPr>
          <p:cNvPr id="1650" name="Google Shape;1650;p53"/>
          <p:cNvSpPr txBox="1"/>
          <p:nvPr/>
        </p:nvSpPr>
        <p:spPr>
          <a:xfrm>
            <a:off x="6132267" y="3521633"/>
            <a:ext cx="8028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333" b="1"/>
              <a:t>B11</a:t>
            </a:r>
            <a:endParaRPr sz="1333" b="1"/>
          </a:p>
        </p:txBody>
      </p:sp>
      <p:sp>
        <p:nvSpPr>
          <p:cNvPr id="1651" name="Google Shape;1651;p53"/>
          <p:cNvSpPr txBox="1"/>
          <p:nvPr/>
        </p:nvSpPr>
        <p:spPr>
          <a:xfrm>
            <a:off x="5741467" y="3521633"/>
            <a:ext cx="8028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333" b="1"/>
              <a:t>B12</a:t>
            </a:r>
            <a:endParaRPr sz="1333" b="1"/>
          </a:p>
        </p:txBody>
      </p:sp>
      <p:sp>
        <p:nvSpPr>
          <p:cNvPr id="1652" name="Google Shape;1652;p53"/>
          <p:cNvSpPr txBox="1"/>
          <p:nvPr/>
        </p:nvSpPr>
        <p:spPr>
          <a:xfrm>
            <a:off x="5277467" y="3521633"/>
            <a:ext cx="9492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333" b="1"/>
              <a:t>B13</a:t>
            </a:r>
            <a:endParaRPr sz="1333" b="1"/>
          </a:p>
        </p:txBody>
      </p:sp>
      <p:sp>
        <p:nvSpPr>
          <p:cNvPr id="1653" name="Google Shape;1653;p53"/>
          <p:cNvSpPr txBox="1"/>
          <p:nvPr/>
        </p:nvSpPr>
        <p:spPr>
          <a:xfrm>
            <a:off x="4886667" y="3521633"/>
            <a:ext cx="9492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333" b="1"/>
              <a:t>B14</a:t>
            </a:r>
            <a:endParaRPr sz="1333" b="1"/>
          </a:p>
        </p:txBody>
      </p:sp>
      <p:sp>
        <p:nvSpPr>
          <p:cNvPr id="1654" name="Google Shape;1654;p53"/>
          <p:cNvSpPr txBox="1"/>
          <p:nvPr/>
        </p:nvSpPr>
        <p:spPr>
          <a:xfrm>
            <a:off x="4495867" y="3521633"/>
            <a:ext cx="9492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333" b="1"/>
              <a:t>B15</a:t>
            </a:r>
            <a:endParaRPr sz="1333" b="1"/>
          </a:p>
        </p:txBody>
      </p:sp>
      <p:sp>
        <p:nvSpPr>
          <p:cNvPr id="1655" name="Google Shape;1655;p53"/>
          <p:cNvSpPr/>
          <p:nvPr/>
        </p:nvSpPr>
        <p:spPr>
          <a:xfrm>
            <a:off x="4753300" y="2099433"/>
            <a:ext cx="390800" cy="382800"/>
          </a:xfrm>
          <a:prstGeom prst="rect">
            <a:avLst/>
          </a:prstGeom>
          <a:solidFill>
            <a:srgbClr val="A61C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656" name="Google Shape;1656;p53"/>
          <p:cNvSpPr/>
          <p:nvPr/>
        </p:nvSpPr>
        <p:spPr>
          <a:xfrm>
            <a:off x="5144100" y="2099433"/>
            <a:ext cx="390800" cy="382800"/>
          </a:xfrm>
          <a:prstGeom prst="rect">
            <a:avLst/>
          </a:prstGeom>
          <a:solidFill>
            <a:srgbClr val="A61C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657" name="Google Shape;1657;p53"/>
          <p:cNvSpPr/>
          <p:nvPr/>
        </p:nvSpPr>
        <p:spPr>
          <a:xfrm>
            <a:off x="5534900" y="2099433"/>
            <a:ext cx="390800" cy="382800"/>
          </a:xfrm>
          <a:prstGeom prst="rect">
            <a:avLst/>
          </a:prstGeom>
          <a:solidFill>
            <a:srgbClr val="CC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658" name="Google Shape;1658;p53"/>
          <p:cNvSpPr/>
          <p:nvPr/>
        </p:nvSpPr>
        <p:spPr>
          <a:xfrm>
            <a:off x="5925700" y="2099433"/>
            <a:ext cx="390800" cy="382800"/>
          </a:xfrm>
          <a:prstGeom prst="rect">
            <a:avLst/>
          </a:prstGeom>
          <a:solidFill>
            <a:srgbClr val="CC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659" name="Google Shape;1659;p53"/>
          <p:cNvSpPr/>
          <p:nvPr/>
        </p:nvSpPr>
        <p:spPr>
          <a:xfrm>
            <a:off x="6316500" y="2099433"/>
            <a:ext cx="390800" cy="382800"/>
          </a:xfrm>
          <a:prstGeom prst="rect">
            <a:avLst/>
          </a:prstGeom>
          <a:solidFill>
            <a:srgbClr val="E6913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660" name="Google Shape;1660;p53"/>
          <p:cNvSpPr/>
          <p:nvPr/>
        </p:nvSpPr>
        <p:spPr>
          <a:xfrm>
            <a:off x="6707300" y="2099433"/>
            <a:ext cx="390800" cy="382800"/>
          </a:xfrm>
          <a:prstGeom prst="rect">
            <a:avLst/>
          </a:prstGeom>
          <a:solidFill>
            <a:srgbClr val="E6913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661" name="Google Shape;1661;p53"/>
          <p:cNvSpPr/>
          <p:nvPr/>
        </p:nvSpPr>
        <p:spPr>
          <a:xfrm>
            <a:off x="7098100" y="2099433"/>
            <a:ext cx="390800" cy="382800"/>
          </a:xfrm>
          <a:prstGeom prst="rect">
            <a:avLst/>
          </a:prstGeom>
          <a:solidFill>
            <a:srgbClr val="FFD9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662" name="Google Shape;1662;p53"/>
          <p:cNvSpPr/>
          <p:nvPr/>
        </p:nvSpPr>
        <p:spPr>
          <a:xfrm>
            <a:off x="7488900" y="2099433"/>
            <a:ext cx="390800" cy="382800"/>
          </a:xfrm>
          <a:prstGeom prst="rect">
            <a:avLst/>
          </a:prstGeom>
          <a:solidFill>
            <a:srgbClr val="FFD9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663" name="Google Shape;1663;p53"/>
          <p:cNvSpPr/>
          <p:nvPr/>
        </p:nvSpPr>
        <p:spPr>
          <a:xfrm>
            <a:off x="7879700" y="2099433"/>
            <a:ext cx="390800" cy="382800"/>
          </a:xfrm>
          <a:prstGeom prst="rect">
            <a:avLst/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664" name="Google Shape;1664;p53"/>
          <p:cNvSpPr/>
          <p:nvPr/>
        </p:nvSpPr>
        <p:spPr>
          <a:xfrm>
            <a:off x="8270500" y="2099433"/>
            <a:ext cx="390800" cy="382800"/>
          </a:xfrm>
          <a:prstGeom prst="rect">
            <a:avLst/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665" name="Google Shape;1665;p53"/>
          <p:cNvSpPr/>
          <p:nvPr/>
        </p:nvSpPr>
        <p:spPr>
          <a:xfrm>
            <a:off x="8661300" y="2099433"/>
            <a:ext cx="390800" cy="3828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666" name="Google Shape;1666;p53"/>
          <p:cNvSpPr/>
          <p:nvPr/>
        </p:nvSpPr>
        <p:spPr>
          <a:xfrm>
            <a:off x="9052100" y="2099433"/>
            <a:ext cx="390800" cy="3828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667" name="Google Shape;1667;p53"/>
          <p:cNvSpPr/>
          <p:nvPr/>
        </p:nvSpPr>
        <p:spPr>
          <a:xfrm>
            <a:off x="9442900" y="2099433"/>
            <a:ext cx="390800" cy="3828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668" name="Google Shape;1668;p53"/>
          <p:cNvSpPr/>
          <p:nvPr/>
        </p:nvSpPr>
        <p:spPr>
          <a:xfrm>
            <a:off x="9833700" y="2099433"/>
            <a:ext cx="390800" cy="3828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669" name="Google Shape;1669;p53"/>
          <p:cNvSpPr/>
          <p:nvPr/>
        </p:nvSpPr>
        <p:spPr>
          <a:xfrm>
            <a:off x="10224500" y="2099433"/>
            <a:ext cx="390800" cy="382800"/>
          </a:xfrm>
          <a:prstGeom prst="rect">
            <a:avLst/>
          </a:prstGeom>
          <a:solidFill>
            <a:srgbClr val="C27BA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670" name="Google Shape;1670;p53"/>
          <p:cNvSpPr/>
          <p:nvPr/>
        </p:nvSpPr>
        <p:spPr>
          <a:xfrm>
            <a:off x="10615300" y="2099433"/>
            <a:ext cx="390800" cy="382800"/>
          </a:xfrm>
          <a:prstGeom prst="rect">
            <a:avLst/>
          </a:prstGeom>
          <a:solidFill>
            <a:srgbClr val="C27BA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333"/>
          </a:p>
        </p:txBody>
      </p:sp>
      <p:sp>
        <p:nvSpPr>
          <p:cNvPr id="1671" name="Google Shape;1671;p53"/>
          <p:cNvSpPr txBox="1"/>
          <p:nvPr/>
        </p:nvSpPr>
        <p:spPr>
          <a:xfrm>
            <a:off x="3931366" y="2887101"/>
            <a:ext cx="3917867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it" sz="2400">
                <a:latin typeface="Ubuntu Mono"/>
                <a:ea typeface="Ubuntu Mono"/>
                <a:cs typeface="Ubuntu Mono"/>
                <a:sym typeface="Ubuntu Mono"/>
              </a:rPr>
              <a:t>v0 (VRF, inside </a:t>
            </a:r>
            <a:r>
              <a:rPr lang="it" sz="2400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Ara</a:t>
            </a:r>
            <a:r>
              <a:rPr lang="it" sz="2400">
                <a:latin typeface="Ubuntu Mono"/>
                <a:ea typeface="Ubuntu Mono"/>
                <a:cs typeface="Ubuntu Mono"/>
                <a:sym typeface="Ubuntu Mono"/>
              </a:rPr>
              <a:t>)</a:t>
            </a:r>
            <a:endParaRPr sz="2400"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1672" name="Google Shape;1672;p53"/>
          <p:cNvSpPr txBox="1"/>
          <p:nvPr/>
        </p:nvSpPr>
        <p:spPr>
          <a:xfrm>
            <a:off x="10578300" y="2095818"/>
            <a:ext cx="464800" cy="38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933" b="1"/>
              <a:t>A0</a:t>
            </a:r>
            <a:endParaRPr sz="933" b="1"/>
          </a:p>
        </p:txBody>
      </p:sp>
      <p:sp>
        <p:nvSpPr>
          <p:cNvPr id="1673" name="Google Shape;1673;p53"/>
          <p:cNvSpPr txBox="1"/>
          <p:nvPr/>
        </p:nvSpPr>
        <p:spPr>
          <a:xfrm>
            <a:off x="10187500" y="2095818"/>
            <a:ext cx="464800" cy="38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933" b="1"/>
              <a:t>A1</a:t>
            </a:r>
            <a:endParaRPr sz="933" b="1"/>
          </a:p>
        </p:txBody>
      </p:sp>
      <p:sp>
        <p:nvSpPr>
          <p:cNvPr id="1674" name="Google Shape;1674;p53"/>
          <p:cNvSpPr txBox="1"/>
          <p:nvPr/>
        </p:nvSpPr>
        <p:spPr>
          <a:xfrm>
            <a:off x="9796700" y="2095818"/>
            <a:ext cx="464800" cy="38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933" b="1"/>
              <a:t>B0</a:t>
            </a:r>
            <a:endParaRPr sz="933" b="1"/>
          </a:p>
        </p:txBody>
      </p:sp>
      <p:sp>
        <p:nvSpPr>
          <p:cNvPr id="1675" name="Google Shape;1675;p53"/>
          <p:cNvSpPr txBox="1"/>
          <p:nvPr/>
        </p:nvSpPr>
        <p:spPr>
          <a:xfrm>
            <a:off x="9405900" y="2095818"/>
            <a:ext cx="464800" cy="38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933" b="1"/>
              <a:t>B1</a:t>
            </a:r>
            <a:endParaRPr sz="933" b="1"/>
          </a:p>
        </p:txBody>
      </p:sp>
      <p:sp>
        <p:nvSpPr>
          <p:cNvPr id="1676" name="Google Shape;1676;p53"/>
          <p:cNvSpPr txBox="1"/>
          <p:nvPr/>
        </p:nvSpPr>
        <p:spPr>
          <a:xfrm>
            <a:off x="9015100" y="2095818"/>
            <a:ext cx="464800" cy="38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933" b="1"/>
              <a:t>C0</a:t>
            </a:r>
            <a:endParaRPr sz="933" b="1"/>
          </a:p>
        </p:txBody>
      </p:sp>
      <p:sp>
        <p:nvSpPr>
          <p:cNvPr id="1677" name="Google Shape;1677;p53"/>
          <p:cNvSpPr txBox="1"/>
          <p:nvPr/>
        </p:nvSpPr>
        <p:spPr>
          <a:xfrm>
            <a:off x="8624300" y="2095818"/>
            <a:ext cx="464800" cy="38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933" b="1"/>
              <a:t>C1</a:t>
            </a:r>
            <a:endParaRPr sz="933" b="1"/>
          </a:p>
        </p:txBody>
      </p:sp>
      <p:sp>
        <p:nvSpPr>
          <p:cNvPr id="1678" name="Google Shape;1678;p53"/>
          <p:cNvSpPr txBox="1"/>
          <p:nvPr/>
        </p:nvSpPr>
        <p:spPr>
          <a:xfrm>
            <a:off x="8233500" y="2095818"/>
            <a:ext cx="464800" cy="38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933" b="1"/>
              <a:t>D0</a:t>
            </a:r>
            <a:endParaRPr sz="933" b="1"/>
          </a:p>
        </p:txBody>
      </p:sp>
      <p:sp>
        <p:nvSpPr>
          <p:cNvPr id="1679" name="Google Shape;1679;p53"/>
          <p:cNvSpPr txBox="1"/>
          <p:nvPr/>
        </p:nvSpPr>
        <p:spPr>
          <a:xfrm>
            <a:off x="7842700" y="2095818"/>
            <a:ext cx="464800" cy="38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933" b="1"/>
              <a:t>D1</a:t>
            </a:r>
            <a:endParaRPr sz="933" b="1"/>
          </a:p>
        </p:txBody>
      </p:sp>
      <p:sp>
        <p:nvSpPr>
          <p:cNvPr id="1680" name="Google Shape;1680;p53"/>
          <p:cNvSpPr txBox="1"/>
          <p:nvPr/>
        </p:nvSpPr>
        <p:spPr>
          <a:xfrm>
            <a:off x="7451900" y="2095818"/>
            <a:ext cx="464800" cy="38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933" b="1"/>
              <a:t>E0</a:t>
            </a:r>
            <a:endParaRPr sz="933" b="1"/>
          </a:p>
        </p:txBody>
      </p:sp>
      <p:sp>
        <p:nvSpPr>
          <p:cNvPr id="1681" name="Google Shape;1681;p53"/>
          <p:cNvSpPr txBox="1"/>
          <p:nvPr/>
        </p:nvSpPr>
        <p:spPr>
          <a:xfrm>
            <a:off x="7061100" y="2095818"/>
            <a:ext cx="464800" cy="38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933" b="1"/>
              <a:t>E1</a:t>
            </a:r>
            <a:endParaRPr sz="933" b="1"/>
          </a:p>
        </p:txBody>
      </p:sp>
      <p:sp>
        <p:nvSpPr>
          <p:cNvPr id="1682" name="Google Shape;1682;p53"/>
          <p:cNvSpPr txBox="1"/>
          <p:nvPr/>
        </p:nvSpPr>
        <p:spPr>
          <a:xfrm>
            <a:off x="6670300" y="2095818"/>
            <a:ext cx="464800" cy="38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933" b="1"/>
              <a:t>F0</a:t>
            </a:r>
            <a:endParaRPr sz="933" b="1"/>
          </a:p>
        </p:txBody>
      </p:sp>
      <p:sp>
        <p:nvSpPr>
          <p:cNvPr id="1683" name="Google Shape;1683;p53"/>
          <p:cNvSpPr txBox="1"/>
          <p:nvPr/>
        </p:nvSpPr>
        <p:spPr>
          <a:xfrm>
            <a:off x="6279500" y="2095818"/>
            <a:ext cx="464800" cy="38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933" b="1"/>
              <a:t>F1</a:t>
            </a:r>
            <a:endParaRPr sz="933" b="1"/>
          </a:p>
        </p:txBody>
      </p:sp>
      <p:sp>
        <p:nvSpPr>
          <p:cNvPr id="1684" name="Google Shape;1684;p53"/>
          <p:cNvSpPr txBox="1"/>
          <p:nvPr/>
        </p:nvSpPr>
        <p:spPr>
          <a:xfrm>
            <a:off x="5888700" y="2095818"/>
            <a:ext cx="464800" cy="38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933" b="1"/>
              <a:t>G0</a:t>
            </a:r>
            <a:endParaRPr sz="933" b="1"/>
          </a:p>
        </p:txBody>
      </p:sp>
      <p:sp>
        <p:nvSpPr>
          <p:cNvPr id="1685" name="Google Shape;1685;p53"/>
          <p:cNvSpPr txBox="1"/>
          <p:nvPr/>
        </p:nvSpPr>
        <p:spPr>
          <a:xfrm>
            <a:off x="5497900" y="2095818"/>
            <a:ext cx="464800" cy="38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933" b="1"/>
              <a:t>G1</a:t>
            </a:r>
            <a:endParaRPr sz="933" b="1"/>
          </a:p>
        </p:txBody>
      </p:sp>
      <p:sp>
        <p:nvSpPr>
          <p:cNvPr id="1686" name="Google Shape;1686;p53"/>
          <p:cNvSpPr txBox="1"/>
          <p:nvPr/>
        </p:nvSpPr>
        <p:spPr>
          <a:xfrm>
            <a:off x="5107100" y="2095818"/>
            <a:ext cx="464800" cy="38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933" b="1"/>
              <a:t>H0</a:t>
            </a:r>
            <a:endParaRPr sz="933" b="1"/>
          </a:p>
        </p:txBody>
      </p:sp>
      <p:sp>
        <p:nvSpPr>
          <p:cNvPr id="1687" name="Google Shape;1687;p53"/>
          <p:cNvSpPr txBox="1"/>
          <p:nvPr/>
        </p:nvSpPr>
        <p:spPr>
          <a:xfrm>
            <a:off x="4716300" y="2095818"/>
            <a:ext cx="464800" cy="38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933" b="1"/>
              <a:t>H1</a:t>
            </a:r>
            <a:endParaRPr sz="933" b="1"/>
          </a:p>
        </p:txBody>
      </p:sp>
      <p:sp>
        <p:nvSpPr>
          <p:cNvPr id="1688" name="Google Shape;1688;p53"/>
          <p:cNvSpPr txBox="1"/>
          <p:nvPr/>
        </p:nvSpPr>
        <p:spPr>
          <a:xfrm>
            <a:off x="10522767" y="1708617"/>
            <a:ext cx="6140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333" b="1"/>
              <a:t>B0</a:t>
            </a:r>
            <a:endParaRPr sz="1333" b="1"/>
          </a:p>
        </p:txBody>
      </p:sp>
      <p:sp>
        <p:nvSpPr>
          <p:cNvPr id="1689" name="Google Shape;1689;p53"/>
          <p:cNvSpPr txBox="1"/>
          <p:nvPr/>
        </p:nvSpPr>
        <p:spPr>
          <a:xfrm>
            <a:off x="10131967" y="1708617"/>
            <a:ext cx="6140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333" b="1"/>
              <a:t>B1</a:t>
            </a:r>
            <a:endParaRPr sz="1333" b="1"/>
          </a:p>
        </p:txBody>
      </p:sp>
      <p:sp>
        <p:nvSpPr>
          <p:cNvPr id="1690" name="Google Shape;1690;p53"/>
          <p:cNvSpPr txBox="1"/>
          <p:nvPr/>
        </p:nvSpPr>
        <p:spPr>
          <a:xfrm>
            <a:off x="9741167" y="1708617"/>
            <a:ext cx="6140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333" b="1"/>
              <a:t>B2</a:t>
            </a:r>
            <a:endParaRPr sz="1333" b="1"/>
          </a:p>
        </p:txBody>
      </p:sp>
      <p:sp>
        <p:nvSpPr>
          <p:cNvPr id="1691" name="Google Shape;1691;p53"/>
          <p:cNvSpPr txBox="1"/>
          <p:nvPr/>
        </p:nvSpPr>
        <p:spPr>
          <a:xfrm>
            <a:off x="9350367" y="1708617"/>
            <a:ext cx="6140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333" b="1"/>
              <a:t>B3</a:t>
            </a:r>
            <a:endParaRPr sz="1333" b="1"/>
          </a:p>
        </p:txBody>
      </p:sp>
      <p:sp>
        <p:nvSpPr>
          <p:cNvPr id="1692" name="Google Shape;1692;p53"/>
          <p:cNvSpPr txBox="1"/>
          <p:nvPr/>
        </p:nvSpPr>
        <p:spPr>
          <a:xfrm>
            <a:off x="8959567" y="1708617"/>
            <a:ext cx="6140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333" b="1"/>
              <a:t>B4</a:t>
            </a:r>
            <a:endParaRPr sz="1333" b="1"/>
          </a:p>
        </p:txBody>
      </p:sp>
      <p:sp>
        <p:nvSpPr>
          <p:cNvPr id="1693" name="Google Shape;1693;p53"/>
          <p:cNvSpPr txBox="1"/>
          <p:nvPr/>
        </p:nvSpPr>
        <p:spPr>
          <a:xfrm>
            <a:off x="8568767" y="1708617"/>
            <a:ext cx="6140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333" b="1"/>
              <a:t>B5</a:t>
            </a:r>
            <a:endParaRPr sz="1333" b="1"/>
          </a:p>
        </p:txBody>
      </p:sp>
      <p:sp>
        <p:nvSpPr>
          <p:cNvPr id="1694" name="Google Shape;1694;p53"/>
          <p:cNvSpPr txBox="1"/>
          <p:nvPr/>
        </p:nvSpPr>
        <p:spPr>
          <a:xfrm>
            <a:off x="8177967" y="1708617"/>
            <a:ext cx="6140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333" b="1"/>
              <a:t>B6</a:t>
            </a:r>
            <a:endParaRPr sz="1333" b="1"/>
          </a:p>
        </p:txBody>
      </p:sp>
      <p:sp>
        <p:nvSpPr>
          <p:cNvPr id="1695" name="Google Shape;1695;p53"/>
          <p:cNvSpPr txBox="1"/>
          <p:nvPr/>
        </p:nvSpPr>
        <p:spPr>
          <a:xfrm>
            <a:off x="7787167" y="1708617"/>
            <a:ext cx="6140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333" b="1"/>
              <a:t>B7</a:t>
            </a:r>
            <a:endParaRPr sz="1333" b="1"/>
          </a:p>
        </p:txBody>
      </p:sp>
      <p:sp>
        <p:nvSpPr>
          <p:cNvPr id="1696" name="Google Shape;1696;p53"/>
          <p:cNvSpPr txBox="1"/>
          <p:nvPr/>
        </p:nvSpPr>
        <p:spPr>
          <a:xfrm>
            <a:off x="7396367" y="1708617"/>
            <a:ext cx="6140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333" b="1"/>
              <a:t>B8</a:t>
            </a:r>
            <a:endParaRPr sz="1333" b="1"/>
          </a:p>
        </p:txBody>
      </p:sp>
      <p:sp>
        <p:nvSpPr>
          <p:cNvPr id="1697" name="Google Shape;1697;p53"/>
          <p:cNvSpPr txBox="1"/>
          <p:nvPr/>
        </p:nvSpPr>
        <p:spPr>
          <a:xfrm>
            <a:off x="7005567" y="1708617"/>
            <a:ext cx="6140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333" b="1"/>
              <a:t>B9</a:t>
            </a:r>
            <a:endParaRPr sz="1333" b="1"/>
          </a:p>
        </p:txBody>
      </p:sp>
      <p:sp>
        <p:nvSpPr>
          <p:cNvPr id="1698" name="Google Shape;1698;p53"/>
          <p:cNvSpPr txBox="1"/>
          <p:nvPr/>
        </p:nvSpPr>
        <p:spPr>
          <a:xfrm>
            <a:off x="6520333" y="1708617"/>
            <a:ext cx="8028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333" b="1"/>
              <a:t>B10</a:t>
            </a:r>
            <a:endParaRPr sz="1333" b="1"/>
          </a:p>
        </p:txBody>
      </p:sp>
      <p:sp>
        <p:nvSpPr>
          <p:cNvPr id="1699" name="Google Shape;1699;p53"/>
          <p:cNvSpPr txBox="1"/>
          <p:nvPr/>
        </p:nvSpPr>
        <p:spPr>
          <a:xfrm>
            <a:off x="6129567" y="1708617"/>
            <a:ext cx="8028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333" b="1"/>
              <a:t>B11</a:t>
            </a:r>
            <a:endParaRPr sz="1333" b="1"/>
          </a:p>
        </p:txBody>
      </p:sp>
      <p:sp>
        <p:nvSpPr>
          <p:cNvPr id="1700" name="Google Shape;1700;p53"/>
          <p:cNvSpPr txBox="1"/>
          <p:nvPr/>
        </p:nvSpPr>
        <p:spPr>
          <a:xfrm>
            <a:off x="5738767" y="1708617"/>
            <a:ext cx="8028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333" b="1"/>
              <a:t>B12</a:t>
            </a:r>
            <a:endParaRPr sz="1333" b="1"/>
          </a:p>
        </p:txBody>
      </p:sp>
      <p:sp>
        <p:nvSpPr>
          <p:cNvPr id="1701" name="Google Shape;1701;p53"/>
          <p:cNvSpPr txBox="1"/>
          <p:nvPr/>
        </p:nvSpPr>
        <p:spPr>
          <a:xfrm>
            <a:off x="5274767" y="1708617"/>
            <a:ext cx="9492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333" b="1"/>
              <a:t>B13</a:t>
            </a:r>
            <a:endParaRPr sz="1333" b="1"/>
          </a:p>
        </p:txBody>
      </p:sp>
      <p:sp>
        <p:nvSpPr>
          <p:cNvPr id="1702" name="Google Shape;1702;p53"/>
          <p:cNvSpPr txBox="1"/>
          <p:nvPr/>
        </p:nvSpPr>
        <p:spPr>
          <a:xfrm>
            <a:off x="4883967" y="1708617"/>
            <a:ext cx="9492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333" b="1"/>
              <a:t>B14</a:t>
            </a:r>
            <a:endParaRPr sz="1333" b="1"/>
          </a:p>
        </p:txBody>
      </p:sp>
      <p:sp>
        <p:nvSpPr>
          <p:cNvPr id="1703" name="Google Shape;1703;p53"/>
          <p:cNvSpPr txBox="1"/>
          <p:nvPr/>
        </p:nvSpPr>
        <p:spPr>
          <a:xfrm>
            <a:off x="4493167" y="1708617"/>
            <a:ext cx="9492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333" b="1"/>
              <a:t>B15</a:t>
            </a:r>
            <a:endParaRPr sz="1333" b="1"/>
          </a:p>
        </p:txBody>
      </p:sp>
      <p:sp>
        <p:nvSpPr>
          <p:cNvPr id="1704" name="Google Shape;1704;p53"/>
          <p:cNvSpPr txBox="1"/>
          <p:nvPr/>
        </p:nvSpPr>
        <p:spPr>
          <a:xfrm>
            <a:off x="10615300" y="3946418"/>
            <a:ext cx="464800" cy="38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933" b="1"/>
              <a:t>A0</a:t>
            </a:r>
            <a:endParaRPr sz="933" b="1"/>
          </a:p>
        </p:txBody>
      </p:sp>
      <p:sp>
        <p:nvSpPr>
          <p:cNvPr id="1705" name="Google Shape;1705;p53"/>
          <p:cNvSpPr txBox="1"/>
          <p:nvPr/>
        </p:nvSpPr>
        <p:spPr>
          <a:xfrm>
            <a:off x="10224500" y="3946418"/>
            <a:ext cx="464800" cy="38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933" b="1"/>
              <a:t>A1</a:t>
            </a:r>
            <a:endParaRPr sz="933" b="1"/>
          </a:p>
        </p:txBody>
      </p:sp>
      <p:sp>
        <p:nvSpPr>
          <p:cNvPr id="1706" name="Google Shape;1706;p53"/>
          <p:cNvSpPr txBox="1"/>
          <p:nvPr/>
        </p:nvSpPr>
        <p:spPr>
          <a:xfrm>
            <a:off x="10615300" y="4541518"/>
            <a:ext cx="464800" cy="38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933" b="1"/>
              <a:t>B0</a:t>
            </a:r>
            <a:endParaRPr sz="933" b="1"/>
          </a:p>
        </p:txBody>
      </p:sp>
      <p:sp>
        <p:nvSpPr>
          <p:cNvPr id="1707" name="Google Shape;1707;p53"/>
          <p:cNvSpPr txBox="1"/>
          <p:nvPr/>
        </p:nvSpPr>
        <p:spPr>
          <a:xfrm>
            <a:off x="10224500" y="4541518"/>
            <a:ext cx="464800" cy="38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933" b="1"/>
              <a:t>B1</a:t>
            </a:r>
            <a:endParaRPr sz="933" b="1"/>
          </a:p>
        </p:txBody>
      </p:sp>
      <p:sp>
        <p:nvSpPr>
          <p:cNvPr id="1708" name="Google Shape;1708;p53"/>
          <p:cNvSpPr/>
          <p:nvPr/>
        </p:nvSpPr>
        <p:spPr>
          <a:xfrm>
            <a:off x="332901" y="2102756"/>
            <a:ext cx="415600" cy="200000"/>
          </a:xfrm>
          <a:prstGeom prst="rect">
            <a:avLst/>
          </a:prstGeom>
          <a:solidFill>
            <a:srgbClr val="A61C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709" name="Google Shape;1709;p53"/>
          <p:cNvSpPr/>
          <p:nvPr/>
        </p:nvSpPr>
        <p:spPr>
          <a:xfrm>
            <a:off x="740664" y="2102756"/>
            <a:ext cx="418000" cy="200000"/>
          </a:xfrm>
          <a:prstGeom prst="rect">
            <a:avLst/>
          </a:prstGeom>
          <a:solidFill>
            <a:srgbClr val="CC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710" name="Google Shape;1710;p53"/>
          <p:cNvSpPr/>
          <p:nvPr/>
        </p:nvSpPr>
        <p:spPr>
          <a:xfrm>
            <a:off x="1148443" y="2102756"/>
            <a:ext cx="410000" cy="200000"/>
          </a:xfrm>
          <a:prstGeom prst="rect">
            <a:avLst/>
          </a:prstGeom>
          <a:solidFill>
            <a:srgbClr val="E6913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711" name="Google Shape;1711;p53"/>
          <p:cNvSpPr/>
          <p:nvPr/>
        </p:nvSpPr>
        <p:spPr>
          <a:xfrm>
            <a:off x="1556212" y="2102756"/>
            <a:ext cx="407600" cy="200000"/>
          </a:xfrm>
          <a:prstGeom prst="rect">
            <a:avLst/>
          </a:prstGeom>
          <a:solidFill>
            <a:srgbClr val="FFD9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712" name="Google Shape;1712;p53"/>
          <p:cNvSpPr/>
          <p:nvPr/>
        </p:nvSpPr>
        <p:spPr>
          <a:xfrm>
            <a:off x="1963983" y="2102756"/>
            <a:ext cx="410800" cy="200000"/>
          </a:xfrm>
          <a:prstGeom prst="rect">
            <a:avLst/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713" name="Google Shape;1713;p53"/>
          <p:cNvSpPr/>
          <p:nvPr/>
        </p:nvSpPr>
        <p:spPr>
          <a:xfrm>
            <a:off x="2371753" y="2102756"/>
            <a:ext cx="413200" cy="2000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714" name="Google Shape;1714;p53"/>
          <p:cNvSpPr/>
          <p:nvPr/>
        </p:nvSpPr>
        <p:spPr>
          <a:xfrm>
            <a:off x="2779524" y="2102756"/>
            <a:ext cx="410800" cy="2000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715" name="Google Shape;1715;p53"/>
          <p:cNvSpPr/>
          <p:nvPr/>
        </p:nvSpPr>
        <p:spPr>
          <a:xfrm>
            <a:off x="3187293" y="2102756"/>
            <a:ext cx="393600" cy="200000"/>
          </a:xfrm>
          <a:prstGeom prst="rect">
            <a:avLst/>
          </a:prstGeom>
          <a:solidFill>
            <a:srgbClr val="C27BA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716" name="Google Shape;1716;p53"/>
          <p:cNvSpPr txBox="1"/>
          <p:nvPr/>
        </p:nvSpPr>
        <p:spPr>
          <a:xfrm>
            <a:off x="292800" y="1257433"/>
            <a:ext cx="3122400" cy="902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609585" indent="-372524">
              <a:buClr>
                <a:schemeClr val="accent1"/>
              </a:buClr>
              <a:buSzPts val="800"/>
              <a:buFont typeface="Ubuntu Mono"/>
              <a:buChar char="■"/>
            </a:pPr>
            <a:r>
              <a:rPr lang="it" sz="1600">
                <a:latin typeface="Ubuntu Mono"/>
                <a:ea typeface="Ubuntu Mono"/>
                <a:cs typeface="Ubuntu Mono"/>
                <a:sym typeface="Ubuntu Mono"/>
              </a:rPr>
              <a:t>Vector with 8 elements</a:t>
            </a:r>
            <a:endParaRPr sz="1600">
              <a:latin typeface="Ubuntu Mono"/>
              <a:ea typeface="Ubuntu Mono"/>
              <a:cs typeface="Ubuntu Mono"/>
              <a:sym typeface="Ubuntu Mono"/>
            </a:endParaRPr>
          </a:p>
          <a:p>
            <a:pPr marL="609585" indent="-372524">
              <a:buClr>
                <a:schemeClr val="accent1"/>
              </a:buClr>
              <a:buSzPts val="800"/>
              <a:buFont typeface="Ubuntu Mono"/>
              <a:buChar char="■"/>
            </a:pPr>
            <a:r>
              <a:rPr lang="it" sz="1600">
                <a:latin typeface="Ubuntu Mono"/>
                <a:ea typeface="Ubuntu Mono"/>
                <a:cs typeface="Ubuntu Mono"/>
                <a:sym typeface="Ubuntu Mono"/>
              </a:rPr>
              <a:t>2 Byte/element</a:t>
            </a:r>
            <a:endParaRPr sz="1600">
              <a:latin typeface="Ubuntu Mono"/>
              <a:ea typeface="Ubuntu Mono"/>
              <a:cs typeface="Ubuntu Mono"/>
              <a:sym typeface="Ubuntu Mono"/>
            </a:endParaRPr>
          </a:p>
          <a:p>
            <a:endParaRPr sz="1067"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1717" name="Google Shape;1717;p53"/>
          <p:cNvSpPr/>
          <p:nvPr/>
        </p:nvSpPr>
        <p:spPr>
          <a:xfrm>
            <a:off x="741633" y="2758367"/>
            <a:ext cx="2079600" cy="1111200"/>
          </a:xfrm>
          <a:prstGeom prst="verticalScroll">
            <a:avLst>
              <a:gd name="adj" fmla="val 1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718" name="Google Shape;1718;p53"/>
          <p:cNvSpPr txBox="1"/>
          <p:nvPr/>
        </p:nvSpPr>
        <p:spPr>
          <a:xfrm>
            <a:off x="1009467" y="2916267"/>
            <a:ext cx="2185200" cy="861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it" sz="1333">
                <a:latin typeface="Ubuntu Mono"/>
                <a:ea typeface="Ubuntu Mono"/>
                <a:cs typeface="Ubuntu Mono"/>
                <a:sym typeface="Ubuntu Mono"/>
              </a:rPr>
              <a:t>…</a:t>
            </a:r>
            <a:endParaRPr sz="1333">
              <a:latin typeface="Ubuntu Mono"/>
              <a:ea typeface="Ubuntu Mono"/>
              <a:cs typeface="Ubuntu Mono"/>
              <a:sym typeface="Ubuntu Mono"/>
            </a:endParaRPr>
          </a:p>
          <a:p>
            <a:r>
              <a:rPr lang="it" sz="1333">
                <a:latin typeface="Ubuntu Mono"/>
                <a:ea typeface="Ubuntu Mono"/>
                <a:cs typeface="Ubuntu Mono"/>
                <a:sym typeface="Ubuntu Mono"/>
              </a:rPr>
              <a:t>vld v0, (Memory)</a:t>
            </a:r>
            <a:endParaRPr sz="1333">
              <a:latin typeface="Ubuntu Mono"/>
              <a:ea typeface="Ubuntu Mono"/>
              <a:cs typeface="Ubuntu Mono"/>
              <a:sym typeface="Ubuntu Mono"/>
            </a:endParaRPr>
          </a:p>
          <a:p>
            <a:r>
              <a:rPr lang="it" sz="1333">
                <a:latin typeface="Ubuntu Mono"/>
                <a:ea typeface="Ubuntu Mono"/>
                <a:cs typeface="Ubuntu Mono"/>
                <a:sym typeface="Ubuntu Mono"/>
              </a:rPr>
              <a:t>…</a:t>
            </a:r>
            <a:endParaRPr sz="1333">
              <a:latin typeface="Ubuntu Mono"/>
              <a:ea typeface="Ubuntu Mono"/>
              <a:cs typeface="Ubuntu Mono"/>
              <a:sym typeface="Ubuntu Mono"/>
            </a:endParaRPr>
          </a:p>
        </p:txBody>
      </p:sp>
      <p:cxnSp>
        <p:nvCxnSpPr>
          <p:cNvPr id="1719" name="Google Shape;1719;p53"/>
          <p:cNvCxnSpPr/>
          <p:nvPr/>
        </p:nvCxnSpPr>
        <p:spPr>
          <a:xfrm>
            <a:off x="9840433" y="2567767"/>
            <a:ext cx="781600" cy="1890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721" name="Google Shape;1721;p53"/>
          <p:cNvSpPr txBox="1"/>
          <p:nvPr/>
        </p:nvSpPr>
        <p:spPr>
          <a:xfrm>
            <a:off x="3931366" y="1113567"/>
            <a:ext cx="3948333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it" sz="2400">
                <a:latin typeface="Ubuntu Mono"/>
                <a:ea typeface="Ubuntu Mono"/>
                <a:cs typeface="Ubuntu Mono"/>
                <a:sym typeface="Ubuntu Mono"/>
              </a:rPr>
              <a:t>Memory (outside </a:t>
            </a:r>
            <a:r>
              <a:rPr lang="it" sz="2400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Ara</a:t>
            </a:r>
            <a:r>
              <a:rPr lang="it" sz="2400">
                <a:latin typeface="Ubuntu Mono"/>
                <a:ea typeface="Ubuntu Mono"/>
                <a:cs typeface="Ubuntu Mono"/>
                <a:sym typeface="Ubuntu Mono"/>
              </a:rPr>
              <a:t>)</a:t>
            </a:r>
            <a:endParaRPr sz="2400"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BD82A18-D51A-E82A-AEBE-0FBC3396B9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503" y="180326"/>
            <a:ext cx="10667548" cy="657050"/>
          </a:xfrm>
          <a:noFill/>
        </p:spPr>
        <p:txBody>
          <a:bodyPr vert="horz" lIns="0" tIns="0" rIns="0" bIns="0" rtlCol="0" anchor="ctr">
            <a:normAutofit/>
          </a:bodyPr>
          <a:lstStyle/>
          <a:p>
            <a:r>
              <a:rPr lang="en-US" sz="3800" b="0" i="0" kern="1200" spc="-106" baseline="0">
                <a:ln w="15875" cmpd="sng">
                  <a:noFill/>
                  <a:round/>
                </a:ln>
                <a:latin typeface="+mj-lt"/>
                <a:ea typeface="Roboto"/>
                <a:cs typeface="Roboto"/>
              </a:rPr>
              <a:t>Ara VRF</a:t>
            </a:r>
          </a:p>
        </p:txBody>
      </p:sp>
    </p:spTree>
    <p:extLst>
      <p:ext uri="{BB962C8B-B14F-4D97-AF65-F5344CB8AC3E}">
        <p14:creationId xmlns:p14="http://schemas.microsoft.com/office/powerpoint/2010/main" val="162185493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6" name="Google Shape;1726;p54"/>
          <p:cNvSpPr/>
          <p:nvPr/>
        </p:nvSpPr>
        <p:spPr>
          <a:xfrm>
            <a:off x="3931367" y="1647157"/>
            <a:ext cx="7767200" cy="11112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727" name="Google Shape;1727;p54"/>
          <p:cNvSpPr/>
          <p:nvPr/>
        </p:nvSpPr>
        <p:spPr>
          <a:xfrm>
            <a:off x="3931367" y="3420700"/>
            <a:ext cx="7767200" cy="29664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728" name="Google Shape;1728;p54"/>
          <p:cNvSpPr txBox="1">
            <a:spLocks noGrp="1"/>
          </p:cNvSpPr>
          <p:nvPr>
            <p:ph type="sldNum" idx="12"/>
          </p:nvPr>
        </p:nvSpPr>
        <p:spPr>
          <a:xfrm>
            <a:off x="11070776" y="6308660"/>
            <a:ext cx="355600" cy="468400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/>
          <a:p>
            <a:pPr>
              <a:buClr>
                <a:srgbClr val="000000"/>
              </a:buClr>
            </a:pPr>
            <a:fld id="{00000000-1234-1234-1234-123412341234}" type="slidenum">
              <a:rPr lang="it"/>
              <a:pPr>
                <a:buClr>
                  <a:srgbClr val="000000"/>
                </a:buClr>
              </a:pPr>
              <a:t>41</a:t>
            </a:fld>
            <a:endParaRPr/>
          </a:p>
        </p:txBody>
      </p:sp>
      <p:sp>
        <p:nvSpPr>
          <p:cNvPr id="1730" name="Google Shape;1730;p54"/>
          <p:cNvSpPr/>
          <p:nvPr/>
        </p:nvSpPr>
        <p:spPr>
          <a:xfrm>
            <a:off x="4775067" y="39536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731" name="Google Shape;1731;p54"/>
          <p:cNvSpPr/>
          <p:nvPr/>
        </p:nvSpPr>
        <p:spPr>
          <a:xfrm>
            <a:off x="5165867" y="39536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732" name="Google Shape;1732;p54"/>
          <p:cNvSpPr/>
          <p:nvPr/>
        </p:nvSpPr>
        <p:spPr>
          <a:xfrm>
            <a:off x="5556667" y="39536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733" name="Google Shape;1733;p54"/>
          <p:cNvSpPr/>
          <p:nvPr/>
        </p:nvSpPr>
        <p:spPr>
          <a:xfrm>
            <a:off x="5947467" y="39536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734" name="Google Shape;1734;p54"/>
          <p:cNvSpPr/>
          <p:nvPr/>
        </p:nvSpPr>
        <p:spPr>
          <a:xfrm>
            <a:off x="7901467" y="45451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735" name="Google Shape;1735;p54"/>
          <p:cNvSpPr/>
          <p:nvPr/>
        </p:nvSpPr>
        <p:spPr>
          <a:xfrm>
            <a:off x="8292267" y="45451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736" name="Google Shape;1736;p54"/>
          <p:cNvSpPr/>
          <p:nvPr/>
        </p:nvSpPr>
        <p:spPr>
          <a:xfrm>
            <a:off x="8683067" y="45451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737" name="Google Shape;1737;p54"/>
          <p:cNvSpPr/>
          <p:nvPr/>
        </p:nvSpPr>
        <p:spPr>
          <a:xfrm>
            <a:off x="9073867" y="45451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738" name="Google Shape;1738;p54"/>
          <p:cNvSpPr/>
          <p:nvPr/>
        </p:nvSpPr>
        <p:spPr>
          <a:xfrm>
            <a:off x="9464667" y="4545133"/>
            <a:ext cx="390800" cy="382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739" name="Google Shape;1739;p54"/>
          <p:cNvSpPr/>
          <p:nvPr/>
        </p:nvSpPr>
        <p:spPr>
          <a:xfrm>
            <a:off x="9855467" y="4545133"/>
            <a:ext cx="390800" cy="382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740" name="Google Shape;1740;p54"/>
          <p:cNvSpPr/>
          <p:nvPr/>
        </p:nvSpPr>
        <p:spPr>
          <a:xfrm>
            <a:off x="10246267" y="4545133"/>
            <a:ext cx="390800" cy="3828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741" name="Google Shape;1741;p54"/>
          <p:cNvSpPr/>
          <p:nvPr/>
        </p:nvSpPr>
        <p:spPr>
          <a:xfrm>
            <a:off x="10637067" y="4545133"/>
            <a:ext cx="390800" cy="3828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742" name="Google Shape;1742;p54"/>
          <p:cNvSpPr/>
          <p:nvPr/>
        </p:nvSpPr>
        <p:spPr>
          <a:xfrm>
            <a:off x="6338267" y="39536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743" name="Google Shape;1743;p54"/>
          <p:cNvSpPr/>
          <p:nvPr/>
        </p:nvSpPr>
        <p:spPr>
          <a:xfrm>
            <a:off x="6729067" y="39536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744" name="Google Shape;1744;p54"/>
          <p:cNvSpPr/>
          <p:nvPr/>
        </p:nvSpPr>
        <p:spPr>
          <a:xfrm>
            <a:off x="7119867" y="39536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745" name="Google Shape;1745;p54"/>
          <p:cNvSpPr/>
          <p:nvPr/>
        </p:nvSpPr>
        <p:spPr>
          <a:xfrm>
            <a:off x="7510667" y="39536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746" name="Google Shape;1746;p54"/>
          <p:cNvSpPr/>
          <p:nvPr/>
        </p:nvSpPr>
        <p:spPr>
          <a:xfrm>
            <a:off x="7901467" y="39536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747" name="Google Shape;1747;p54"/>
          <p:cNvSpPr/>
          <p:nvPr/>
        </p:nvSpPr>
        <p:spPr>
          <a:xfrm>
            <a:off x="8292267" y="39536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748" name="Google Shape;1748;p54"/>
          <p:cNvSpPr/>
          <p:nvPr/>
        </p:nvSpPr>
        <p:spPr>
          <a:xfrm>
            <a:off x="8683067" y="39536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749" name="Google Shape;1749;p54"/>
          <p:cNvSpPr/>
          <p:nvPr/>
        </p:nvSpPr>
        <p:spPr>
          <a:xfrm>
            <a:off x="9073867" y="39536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750" name="Google Shape;1750;p54"/>
          <p:cNvSpPr/>
          <p:nvPr/>
        </p:nvSpPr>
        <p:spPr>
          <a:xfrm>
            <a:off x="9464667" y="3953633"/>
            <a:ext cx="390800" cy="382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751" name="Google Shape;1751;p54"/>
          <p:cNvSpPr/>
          <p:nvPr/>
        </p:nvSpPr>
        <p:spPr>
          <a:xfrm>
            <a:off x="9855467" y="3953633"/>
            <a:ext cx="390800" cy="382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752" name="Google Shape;1752;p54"/>
          <p:cNvSpPr/>
          <p:nvPr/>
        </p:nvSpPr>
        <p:spPr>
          <a:xfrm>
            <a:off x="10246267" y="3953633"/>
            <a:ext cx="390800" cy="382800"/>
          </a:xfrm>
          <a:prstGeom prst="rect">
            <a:avLst/>
          </a:prstGeom>
          <a:solidFill>
            <a:srgbClr val="C27BA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753" name="Google Shape;1753;p54"/>
          <p:cNvSpPr/>
          <p:nvPr/>
        </p:nvSpPr>
        <p:spPr>
          <a:xfrm>
            <a:off x="10637067" y="3953633"/>
            <a:ext cx="390800" cy="382800"/>
          </a:xfrm>
          <a:prstGeom prst="rect">
            <a:avLst/>
          </a:prstGeom>
          <a:solidFill>
            <a:srgbClr val="C27BA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754" name="Google Shape;1754;p54"/>
          <p:cNvSpPr/>
          <p:nvPr/>
        </p:nvSpPr>
        <p:spPr>
          <a:xfrm>
            <a:off x="4775067" y="45451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755" name="Google Shape;1755;p54"/>
          <p:cNvSpPr/>
          <p:nvPr/>
        </p:nvSpPr>
        <p:spPr>
          <a:xfrm>
            <a:off x="5165867" y="45451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756" name="Google Shape;1756;p54"/>
          <p:cNvSpPr/>
          <p:nvPr/>
        </p:nvSpPr>
        <p:spPr>
          <a:xfrm>
            <a:off x="5556667" y="45451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757" name="Google Shape;1757;p54"/>
          <p:cNvSpPr/>
          <p:nvPr/>
        </p:nvSpPr>
        <p:spPr>
          <a:xfrm>
            <a:off x="5947467" y="45451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758" name="Google Shape;1758;p54"/>
          <p:cNvSpPr/>
          <p:nvPr/>
        </p:nvSpPr>
        <p:spPr>
          <a:xfrm>
            <a:off x="6338267" y="45451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759" name="Google Shape;1759;p54"/>
          <p:cNvSpPr/>
          <p:nvPr/>
        </p:nvSpPr>
        <p:spPr>
          <a:xfrm>
            <a:off x="6729067" y="45451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760" name="Google Shape;1760;p54"/>
          <p:cNvSpPr/>
          <p:nvPr/>
        </p:nvSpPr>
        <p:spPr>
          <a:xfrm>
            <a:off x="7119867" y="45451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761" name="Google Shape;1761;p54"/>
          <p:cNvSpPr/>
          <p:nvPr/>
        </p:nvSpPr>
        <p:spPr>
          <a:xfrm>
            <a:off x="7510667" y="45451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762" name="Google Shape;1762;p54"/>
          <p:cNvSpPr/>
          <p:nvPr/>
        </p:nvSpPr>
        <p:spPr>
          <a:xfrm>
            <a:off x="4775067" y="51366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763" name="Google Shape;1763;p54"/>
          <p:cNvSpPr/>
          <p:nvPr/>
        </p:nvSpPr>
        <p:spPr>
          <a:xfrm>
            <a:off x="5165867" y="51366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764" name="Google Shape;1764;p54"/>
          <p:cNvSpPr/>
          <p:nvPr/>
        </p:nvSpPr>
        <p:spPr>
          <a:xfrm>
            <a:off x="5556667" y="51366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765" name="Google Shape;1765;p54"/>
          <p:cNvSpPr/>
          <p:nvPr/>
        </p:nvSpPr>
        <p:spPr>
          <a:xfrm>
            <a:off x="5947467" y="51366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766" name="Google Shape;1766;p54"/>
          <p:cNvSpPr/>
          <p:nvPr/>
        </p:nvSpPr>
        <p:spPr>
          <a:xfrm>
            <a:off x="7901467" y="57281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767" name="Google Shape;1767;p54"/>
          <p:cNvSpPr/>
          <p:nvPr/>
        </p:nvSpPr>
        <p:spPr>
          <a:xfrm>
            <a:off x="8292267" y="57281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768" name="Google Shape;1768;p54"/>
          <p:cNvSpPr/>
          <p:nvPr/>
        </p:nvSpPr>
        <p:spPr>
          <a:xfrm>
            <a:off x="8683067" y="57281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769" name="Google Shape;1769;p54"/>
          <p:cNvSpPr/>
          <p:nvPr/>
        </p:nvSpPr>
        <p:spPr>
          <a:xfrm>
            <a:off x="9073867" y="57281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770" name="Google Shape;1770;p54"/>
          <p:cNvSpPr/>
          <p:nvPr/>
        </p:nvSpPr>
        <p:spPr>
          <a:xfrm>
            <a:off x="9464667" y="5728133"/>
            <a:ext cx="390800" cy="382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771" name="Google Shape;1771;p54"/>
          <p:cNvSpPr/>
          <p:nvPr/>
        </p:nvSpPr>
        <p:spPr>
          <a:xfrm>
            <a:off x="9855467" y="5728133"/>
            <a:ext cx="390800" cy="382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772" name="Google Shape;1772;p54"/>
          <p:cNvSpPr/>
          <p:nvPr/>
        </p:nvSpPr>
        <p:spPr>
          <a:xfrm>
            <a:off x="10246267" y="5728133"/>
            <a:ext cx="390800" cy="382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773" name="Google Shape;1773;p54"/>
          <p:cNvSpPr/>
          <p:nvPr/>
        </p:nvSpPr>
        <p:spPr>
          <a:xfrm>
            <a:off x="10637067" y="5728133"/>
            <a:ext cx="390800" cy="382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774" name="Google Shape;1774;p54"/>
          <p:cNvSpPr/>
          <p:nvPr/>
        </p:nvSpPr>
        <p:spPr>
          <a:xfrm>
            <a:off x="6338267" y="51366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775" name="Google Shape;1775;p54"/>
          <p:cNvSpPr/>
          <p:nvPr/>
        </p:nvSpPr>
        <p:spPr>
          <a:xfrm>
            <a:off x="6729067" y="51366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776" name="Google Shape;1776;p54"/>
          <p:cNvSpPr/>
          <p:nvPr/>
        </p:nvSpPr>
        <p:spPr>
          <a:xfrm>
            <a:off x="7119867" y="51366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777" name="Google Shape;1777;p54"/>
          <p:cNvSpPr/>
          <p:nvPr/>
        </p:nvSpPr>
        <p:spPr>
          <a:xfrm>
            <a:off x="7510667" y="51366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778" name="Google Shape;1778;p54"/>
          <p:cNvSpPr/>
          <p:nvPr/>
        </p:nvSpPr>
        <p:spPr>
          <a:xfrm>
            <a:off x="7901467" y="51366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779" name="Google Shape;1779;p54"/>
          <p:cNvSpPr/>
          <p:nvPr/>
        </p:nvSpPr>
        <p:spPr>
          <a:xfrm>
            <a:off x="8292267" y="51366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780" name="Google Shape;1780;p54"/>
          <p:cNvSpPr/>
          <p:nvPr/>
        </p:nvSpPr>
        <p:spPr>
          <a:xfrm>
            <a:off x="8683067" y="51366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781" name="Google Shape;1781;p54"/>
          <p:cNvSpPr/>
          <p:nvPr/>
        </p:nvSpPr>
        <p:spPr>
          <a:xfrm>
            <a:off x="9073867" y="51366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782" name="Google Shape;1782;p54"/>
          <p:cNvSpPr/>
          <p:nvPr/>
        </p:nvSpPr>
        <p:spPr>
          <a:xfrm>
            <a:off x="9464667" y="5136633"/>
            <a:ext cx="390800" cy="382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783" name="Google Shape;1783;p54"/>
          <p:cNvSpPr/>
          <p:nvPr/>
        </p:nvSpPr>
        <p:spPr>
          <a:xfrm>
            <a:off x="9855467" y="5136633"/>
            <a:ext cx="390800" cy="382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784" name="Google Shape;1784;p54"/>
          <p:cNvSpPr/>
          <p:nvPr/>
        </p:nvSpPr>
        <p:spPr>
          <a:xfrm>
            <a:off x="10246267" y="5136633"/>
            <a:ext cx="390800" cy="3828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785" name="Google Shape;1785;p54"/>
          <p:cNvSpPr/>
          <p:nvPr/>
        </p:nvSpPr>
        <p:spPr>
          <a:xfrm>
            <a:off x="10637067" y="5136633"/>
            <a:ext cx="390800" cy="3828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786" name="Google Shape;1786;p54"/>
          <p:cNvSpPr/>
          <p:nvPr/>
        </p:nvSpPr>
        <p:spPr>
          <a:xfrm>
            <a:off x="4775067" y="57281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787" name="Google Shape;1787;p54"/>
          <p:cNvSpPr/>
          <p:nvPr/>
        </p:nvSpPr>
        <p:spPr>
          <a:xfrm>
            <a:off x="5165867" y="57281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788" name="Google Shape;1788;p54"/>
          <p:cNvSpPr/>
          <p:nvPr/>
        </p:nvSpPr>
        <p:spPr>
          <a:xfrm>
            <a:off x="5556667" y="57281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789" name="Google Shape;1789;p54"/>
          <p:cNvSpPr/>
          <p:nvPr/>
        </p:nvSpPr>
        <p:spPr>
          <a:xfrm>
            <a:off x="5947467" y="57281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790" name="Google Shape;1790;p54"/>
          <p:cNvSpPr/>
          <p:nvPr/>
        </p:nvSpPr>
        <p:spPr>
          <a:xfrm>
            <a:off x="6338267" y="57281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791" name="Google Shape;1791;p54"/>
          <p:cNvSpPr/>
          <p:nvPr/>
        </p:nvSpPr>
        <p:spPr>
          <a:xfrm>
            <a:off x="6729067" y="57281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792" name="Google Shape;1792;p54"/>
          <p:cNvSpPr/>
          <p:nvPr/>
        </p:nvSpPr>
        <p:spPr>
          <a:xfrm>
            <a:off x="7119867" y="57281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793" name="Google Shape;1793;p54"/>
          <p:cNvSpPr/>
          <p:nvPr/>
        </p:nvSpPr>
        <p:spPr>
          <a:xfrm>
            <a:off x="7510667" y="57281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794" name="Google Shape;1794;p54"/>
          <p:cNvSpPr txBox="1"/>
          <p:nvPr/>
        </p:nvSpPr>
        <p:spPr>
          <a:xfrm>
            <a:off x="4161067" y="3887201"/>
            <a:ext cx="6140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2400" b="1"/>
              <a:t>L0</a:t>
            </a:r>
            <a:endParaRPr sz="2400" b="1"/>
          </a:p>
        </p:txBody>
      </p:sp>
      <p:sp>
        <p:nvSpPr>
          <p:cNvPr id="1795" name="Google Shape;1795;p54"/>
          <p:cNvSpPr txBox="1"/>
          <p:nvPr/>
        </p:nvSpPr>
        <p:spPr>
          <a:xfrm>
            <a:off x="4161067" y="4478701"/>
            <a:ext cx="6140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2400" b="1"/>
              <a:t>L1</a:t>
            </a:r>
            <a:endParaRPr sz="2400" b="1"/>
          </a:p>
        </p:txBody>
      </p:sp>
      <p:sp>
        <p:nvSpPr>
          <p:cNvPr id="1796" name="Google Shape;1796;p54"/>
          <p:cNvSpPr txBox="1"/>
          <p:nvPr/>
        </p:nvSpPr>
        <p:spPr>
          <a:xfrm>
            <a:off x="4161067" y="5070201"/>
            <a:ext cx="6140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2400" b="1"/>
              <a:t>L2</a:t>
            </a:r>
            <a:endParaRPr sz="2400" b="1"/>
          </a:p>
        </p:txBody>
      </p:sp>
      <p:sp>
        <p:nvSpPr>
          <p:cNvPr id="1797" name="Google Shape;1797;p54"/>
          <p:cNvSpPr txBox="1"/>
          <p:nvPr/>
        </p:nvSpPr>
        <p:spPr>
          <a:xfrm>
            <a:off x="4161067" y="5661701"/>
            <a:ext cx="6140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2400" b="1"/>
              <a:t>L3</a:t>
            </a:r>
            <a:endParaRPr sz="2400" b="1"/>
          </a:p>
        </p:txBody>
      </p:sp>
      <p:sp>
        <p:nvSpPr>
          <p:cNvPr id="1798" name="Google Shape;1798;p54"/>
          <p:cNvSpPr txBox="1"/>
          <p:nvPr/>
        </p:nvSpPr>
        <p:spPr>
          <a:xfrm>
            <a:off x="10525467" y="3521633"/>
            <a:ext cx="6140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333" b="1"/>
              <a:t>B0</a:t>
            </a:r>
            <a:endParaRPr sz="1333" b="1"/>
          </a:p>
        </p:txBody>
      </p:sp>
      <p:sp>
        <p:nvSpPr>
          <p:cNvPr id="1799" name="Google Shape;1799;p54"/>
          <p:cNvSpPr txBox="1"/>
          <p:nvPr/>
        </p:nvSpPr>
        <p:spPr>
          <a:xfrm>
            <a:off x="10134667" y="3521633"/>
            <a:ext cx="6140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333" b="1"/>
              <a:t>B1</a:t>
            </a:r>
            <a:endParaRPr sz="1333" b="1"/>
          </a:p>
        </p:txBody>
      </p:sp>
      <p:sp>
        <p:nvSpPr>
          <p:cNvPr id="1800" name="Google Shape;1800;p54"/>
          <p:cNvSpPr txBox="1"/>
          <p:nvPr/>
        </p:nvSpPr>
        <p:spPr>
          <a:xfrm>
            <a:off x="9743867" y="3521633"/>
            <a:ext cx="6140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333" b="1"/>
              <a:t>B2</a:t>
            </a:r>
            <a:endParaRPr sz="1333" b="1"/>
          </a:p>
        </p:txBody>
      </p:sp>
      <p:sp>
        <p:nvSpPr>
          <p:cNvPr id="1801" name="Google Shape;1801;p54"/>
          <p:cNvSpPr txBox="1"/>
          <p:nvPr/>
        </p:nvSpPr>
        <p:spPr>
          <a:xfrm>
            <a:off x="9353067" y="3521633"/>
            <a:ext cx="6140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333" b="1"/>
              <a:t>B3</a:t>
            </a:r>
            <a:endParaRPr sz="1333" b="1"/>
          </a:p>
        </p:txBody>
      </p:sp>
      <p:sp>
        <p:nvSpPr>
          <p:cNvPr id="1802" name="Google Shape;1802;p54"/>
          <p:cNvSpPr txBox="1"/>
          <p:nvPr/>
        </p:nvSpPr>
        <p:spPr>
          <a:xfrm>
            <a:off x="8962267" y="3521633"/>
            <a:ext cx="6140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333" b="1"/>
              <a:t>B4</a:t>
            </a:r>
            <a:endParaRPr sz="1333" b="1"/>
          </a:p>
        </p:txBody>
      </p:sp>
      <p:sp>
        <p:nvSpPr>
          <p:cNvPr id="1803" name="Google Shape;1803;p54"/>
          <p:cNvSpPr txBox="1"/>
          <p:nvPr/>
        </p:nvSpPr>
        <p:spPr>
          <a:xfrm>
            <a:off x="8571467" y="3521633"/>
            <a:ext cx="6140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333" b="1"/>
              <a:t>B5</a:t>
            </a:r>
            <a:endParaRPr sz="1333" b="1"/>
          </a:p>
        </p:txBody>
      </p:sp>
      <p:sp>
        <p:nvSpPr>
          <p:cNvPr id="1804" name="Google Shape;1804;p54"/>
          <p:cNvSpPr txBox="1"/>
          <p:nvPr/>
        </p:nvSpPr>
        <p:spPr>
          <a:xfrm>
            <a:off x="8180667" y="3521633"/>
            <a:ext cx="6140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333" b="1"/>
              <a:t>B6</a:t>
            </a:r>
            <a:endParaRPr sz="1333" b="1"/>
          </a:p>
        </p:txBody>
      </p:sp>
      <p:sp>
        <p:nvSpPr>
          <p:cNvPr id="1805" name="Google Shape;1805;p54"/>
          <p:cNvSpPr txBox="1"/>
          <p:nvPr/>
        </p:nvSpPr>
        <p:spPr>
          <a:xfrm>
            <a:off x="7789867" y="3521633"/>
            <a:ext cx="6140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333" b="1"/>
              <a:t>B7</a:t>
            </a:r>
            <a:endParaRPr sz="1333" b="1"/>
          </a:p>
        </p:txBody>
      </p:sp>
      <p:sp>
        <p:nvSpPr>
          <p:cNvPr id="1806" name="Google Shape;1806;p54"/>
          <p:cNvSpPr txBox="1"/>
          <p:nvPr/>
        </p:nvSpPr>
        <p:spPr>
          <a:xfrm>
            <a:off x="7399067" y="3521633"/>
            <a:ext cx="6140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333" b="1"/>
              <a:t>B8</a:t>
            </a:r>
            <a:endParaRPr sz="1333" b="1"/>
          </a:p>
        </p:txBody>
      </p:sp>
      <p:sp>
        <p:nvSpPr>
          <p:cNvPr id="1807" name="Google Shape;1807;p54"/>
          <p:cNvSpPr txBox="1"/>
          <p:nvPr/>
        </p:nvSpPr>
        <p:spPr>
          <a:xfrm>
            <a:off x="7008267" y="3521633"/>
            <a:ext cx="6140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333" b="1"/>
              <a:t>B9</a:t>
            </a:r>
            <a:endParaRPr sz="1333" b="1"/>
          </a:p>
        </p:txBody>
      </p:sp>
      <p:sp>
        <p:nvSpPr>
          <p:cNvPr id="1808" name="Google Shape;1808;p54"/>
          <p:cNvSpPr txBox="1"/>
          <p:nvPr/>
        </p:nvSpPr>
        <p:spPr>
          <a:xfrm>
            <a:off x="6523033" y="3521633"/>
            <a:ext cx="8028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333" b="1"/>
              <a:t>B10</a:t>
            </a:r>
            <a:endParaRPr sz="1333" b="1"/>
          </a:p>
        </p:txBody>
      </p:sp>
      <p:sp>
        <p:nvSpPr>
          <p:cNvPr id="1809" name="Google Shape;1809;p54"/>
          <p:cNvSpPr txBox="1"/>
          <p:nvPr/>
        </p:nvSpPr>
        <p:spPr>
          <a:xfrm>
            <a:off x="6132267" y="3521633"/>
            <a:ext cx="8028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333" b="1"/>
              <a:t>B11</a:t>
            </a:r>
            <a:endParaRPr sz="1333" b="1"/>
          </a:p>
        </p:txBody>
      </p:sp>
      <p:sp>
        <p:nvSpPr>
          <p:cNvPr id="1810" name="Google Shape;1810;p54"/>
          <p:cNvSpPr txBox="1"/>
          <p:nvPr/>
        </p:nvSpPr>
        <p:spPr>
          <a:xfrm>
            <a:off x="5741467" y="3521633"/>
            <a:ext cx="8028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333" b="1"/>
              <a:t>B12</a:t>
            </a:r>
            <a:endParaRPr sz="1333" b="1"/>
          </a:p>
        </p:txBody>
      </p:sp>
      <p:sp>
        <p:nvSpPr>
          <p:cNvPr id="1811" name="Google Shape;1811;p54"/>
          <p:cNvSpPr txBox="1"/>
          <p:nvPr/>
        </p:nvSpPr>
        <p:spPr>
          <a:xfrm>
            <a:off x="5277467" y="3521633"/>
            <a:ext cx="9492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333" b="1"/>
              <a:t>B13</a:t>
            </a:r>
            <a:endParaRPr sz="1333" b="1"/>
          </a:p>
        </p:txBody>
      </p:sp>
      <p:sp>
        <p:nvSpPr>
          <p:cNvPr id="1812" name="Google Shape;1812;p54"/>
          <p:cNvSpPr txBox="1"/>
          <p:nvPr/>
        </p:nvSpPr>
        <p:spPr>
          <a:xfrm>
            <a:off x="4886667" y="3521633"/>
            <a:ext cx="9492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333" b="1"/>
              <a:t>B14</a:t>
            </a:r>
            <a:endParaRPr sz="1333" b="1"/>
          </a:p>
        </p:txBody>
      </p:sp>
      <p:sp>
        <p:nvSpPr>
          <p:cNvPr id="1813" name="Google Shape;1813;p54"/>
          <p:cNvSpPr txBox="1"/>
          <p:nvPr/>
        </p:nvSpPr>
        <p:spPr>
          <a:xfrm>
            <a:off x="4495867" y="3521633"/>
            <a:ext cx="9492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333" b="1"/>
              <a:t>B15</a:t>
            </a:r>
            <a:endParaRPr sz="1333" b="1"/>
          </a:p>
        </p:txBody>
      </p:sp>
      <p:sp>
        <p:nvSpPr>
          <p:cNvPr id="1814" name="Google Shape;1814;p54"/>
          <p:cNvSpPr/>
          <p:nvPr/>
        </p:nvSpPr>
        <p:spPr>
          <a:xfrm>
            <a:off x="4753300" y="2099433"/>
            <a:ext cx="390800" cy="382800"/>
          </a:xfrm>
          <a:prstGeom prst="rect">
            <a:avLst/>
          </a:prstGeom>
          <a:solidFill>
            <a:srgbClr val="A61C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815" name="Google Shape;1815;p54"/>
          <p:cNvSpPr/>
          <p:nvPr/>
        </p:nvSpPr>
        <p:spPr>
          <a:xfrm>
            <a:off x="5144100" y="2099433"/>
            <a:ext cx="390800" cy="382800"/>
          </a:xfrm>
          <a:prstGeom prst="rect">
            <a:avLst/>
          </a:prstGeom>
          <a:solidFill>
            <a:srgbClr val="A61C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816" name="Google Shape;1816;p54"/>
          <p:cNvSpPr/>
          <p:nvPr/>
        </p:nvSpPr>
        <p:spPr>
          <a:xfrm>
            <a:off x="5534900" y="2099433"/>
            <a:ext cx="390800" cy="382800"/>
          </a:xfrm>
          <a:prstGeom prst="rect">
            <a:avLst/>
          </a:prstGeom>
          <a:solidFill>
            <a:srgbClr val="CC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817" name="Google Shape;1817;p54"/>
          <p:cNvSpPr/>
          <p:nvPr/>
        </p:nvSpPr>
        <p:spPr>
          <a:xfrm>
            <a:off x="5925700" y="2099433"/>
            <a:ext cx="390800" cy="382800"/>
          </a:xfrm>
          <a:prstGeom prst="rect">
            <a:avLst/>
          </a:prstGeom>
          <a:solidFill>
            <a:srgbClr val="CC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818" name="Google Shape;1818;p54"/>
          <p:cNvSpPr/>
          <p:nvPr/>
        </p:nvSpPr>
        <p:spPr>
          <a:xfrm>
            <a:off x="6316500" y="2099433"/>
            <a:ext cx="390800" cy="382800"/>
          </a:xfrm>
          <a:prstGeom prst="rect">
            <a:avLst/>
          </a:prstGeom>
          <a:solidFill>
            <a:srgbClr val="E6913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819" name="Google Shape;1819;p54"/>
          <p:cNvSpPr/>
          <p:nvPr/>
        </p:nvSpPr>
        <p:spPr>
          <a:xfrm>
            <a:off x="6707300" y="2099433"/>
            <a:ext cx="390800" cy="382800"/>
          </a:xfrm>
          <a:prstGeom prst="rect">
            <a:avLst/>
          </a:prstGeom>
          <a:solidFill>
            <a:srgbClr val="E6913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820" name="Google Shape;1820;p54"/>
          <p:cNvSpPr/>
          <p:nvPr/>
        </p:nvSpPr>
        <p:spPr>
          <a:xfrm>
            <a:off x="7098100" y="2099433"/>
            <a:ext cx="390800" cy="382800"/>
          </a:xfrm>
          <a:prstGeom prst="rect">
            <a:avLst/>
          </a:prstGeom>
          <a:solidFill>
            <a:srgbClr val="FFD9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821" name="Google Shape;1821;p54"/>
          <p:cNvSpPr/>
          <p:nvPr/>
        </p:nvSpPr>
        <p:spPr>
          <a:xfrm>
            <a:off x="7488900" y="2099433"/>
            <a:ext cx="390800" cy="382800"/>
          </a:xfrm>
          <a:prstGeom prst="rect">
            <a:avLst/>
          </a:prstGeom>
          <a:solidFill>
            <a:srgbClr val="FFD9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822" name="Google Shape;1822;p54"/>
          <p:cNvSpPr/>
          <p:nvPr/>
        </p:nvSpPr>
        <p:spPr>
          <a:xfrm>
            <a:off x="7879700" y="2099433"/>
            <a:ext cx="390800" cy="382800"/>
          </a:xfrm>
          <a:prstGeom prst="rect">
            <a:avLst/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823" name="Google Shape;1823;p54"/>
          <p:cNvSpPr/>
          <p:nvPr/>
        </p:nvSpPr>
        <p:spPr>
          <a:xfrm>
            <a:off x="8270500" y="2099433"/>
            <a:ext cx="390800" cy="382800"/>
          </a:xfrm>
          <a:prstGeom prst="rect">
            <a:avLst/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824" name="Google Shape;1824;p54"/>
          <p:cNvSpPr/>
          <p:nvPr/>
        </p:nvSpPr>
        <p:spPr>
          <a:xfrm>
            <a:off x="8661300" y="2099433"/>
            <a:ext cx="390800" cy="3828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825" name="Google Shape;1825;p54"/>
          <p:cNvSpPr/>
          <p:nvPr/>
        </p:nvSpPr>
        <p:spPr>
          <a:xfrm>
            <a:off x="9052100" y="2099433"/>
            <a:ext cx="390800" cy="3828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826" name="Google Shape;1826;p54"/>
          <p:cNvSpPr/>
          <p:nvPr/>
        </p:nvSpPr>
        <p:spPr>
          <a:xfrm>
            <a:off x="9442900" y="2099433"/>
            <a:ext cx="390800" cy="3828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827" name="Google Shape;1827;p54"/>
          <p:cNvSpPr/>
          <p:nvPr/>
        </p:nvSpPr>
        <p:spPr>
          <a:xfrm>
            <a:off x="9833700" y="2099433"/>
            <a:ext cx="390800" cy="3828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828" name="Google Shape;1828;p54"/>
          <p:cNvSpPr/>
          <p:nvPr/>
        </p:nvSpPr>
        <p:spPr>
          <a:xfrm>
            <a:off x="10224500" y="2099433"/>
            <a:ext cx="390800" cy="382800"/>
          </a:xfrm>
          <a:prstGeom prst="rect">
            <a:avLst/>
          </a:prstGeom>
          <a:solidFill>
            <a:srgbClr val="C27BA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829" name="Google Shape;1829;p54"/>
          <p:cNvSpPr/>
          <p:nvPr/>
        </p:nvSpPr>
        <p:spPr>
          <a:xfrm>
            <a:off x="10615300" y="2099433"/>
            <a:ext cx="390800" cy="382800"/>
          </a:xfrm>
          <a:prstGeom prst="rect">
            <a:avLst/>
          </a:prstGeom>
          <a:solidFill>
            <a:srgbClr val="C27BA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333"/>
          </a:p>
        </p:txBody>
      </p:sp>
      <p:sp>
        <p:nvSpPr>
          <p:cNvPr id="1830" name="Google Shape;1830;p54"/>
          <p:cNvSpPr txBox="1"/>
          <p:nvPr/>
        </p:nvSpPr>
        <p:spPr>
          <a:xfrm>
            <a:off x="3931367" y="2887101"/>
            <a:ext cx="38558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it" sz="2400">
                <a:latin typeface="Ubuntu Mono"/>
                <a:ea typeface="Ubuntu Mono"/>
                <a:cs typeface="Ubuntu Mono"/>
                <a:sym typeface="Ubuntu Mono"/>
              </a:rPr>
              <a:t>v0 (VRF, inside </a:t>
            </a:r>
            <a:r>
              <a:rPr lang="it" sz="2400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Ara</a:t>
            </a:r>
            <a:r>
              <a:rPr lang="it" sz="2400">
                <a:latin typeface="Ubuntu Mono"/>
                <a:ea typeface="Ubuntu Mono"/>
                <a:cs typeface="Ubuntu Mono"/>
                <a:sym typeface="Ubuntu Mono"/>
              </a:rPr>
              <a:t>)</a:t>
            </a:r>
            <a:endParaRPr sz="2400"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1831" name="Google Shape;1831;p54"/>
          <p:cNvSpPr txBox="1"/>
          <p:nvPr/>
        </p:nvSpPr>
        <p:spPr>
          <a:xfrm>
            <a:off x="10578300" y="2095818"/>
            <a:ext cx="464800" cy="38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933" b="1"/>
              <a:t>A0</a:t>
            </a:r>
            <a:endParaRPr sz="933" b="1"/>
          </a:p>
        </p:txBody>
      </p:sp>
      <p:sp>
        <p:nvSpPr>
          <p:cNvPr id="1832" name="Google Shape;1832;p54"/>
          <p:cNvSpPr txBox="1"/>
          <p:nvPr/>
        </p:nvSpPr>
        <p:spPr>
          <a:xfrm>
            <a:off x="10187500" y="2095818"/>
            <a:ext cx="464800" cy="38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933" b="1"/>
              <a:t>A1</a:t>
            </a:r>
            <a:endParaRPr sz="933" b="1"/>
          </a:p>
        </p:txBody>
      </p:sp>
      <p:sp>
        <p:nvSpPr>
          <p:cNvPr id="1833" name="Google Shape;1833;p54"/>
          <p:cNvSpPr txBox="1"/>
          <p:nvPr/>
        </p:nvSpPr>
        <p:spPr>
          <a:xfrm>
            <a:off x="9796700" y="2095818"/>
            <a:ext cx="464800" cy="38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933" b="1"/>
              <a:t>B0</a:t>
            </a:r>
            <a:endParaRPr sz="933" b="1"/>
          </a:p>
        </p:txBody>
      </p:sp>
      <p:sp>
        <p:nvSpPr>
          <p:cNvPr id="1834" name="Google Shape;1834;p54"/>
          <p:cNvSpPr txBox="1"/>
          <p:nvPr/>
        </p:nvSpPr>
        <p:spPr>
          <a:xfrm>
            <a:off x="9405900" y="2095818"/>
            <a:ext cx="464800" cy="38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933" b="1"/>
              <a:t>B1</a:t>
            </a:r>
            <a:endParaRPr sz="933" b="1"/>
          </a:p>
        </p:txBody>
      </p:sp>
      <p:sp>
        <p:nvSpPr>
          <p:cNvPr id="1835" name="Google Shape;1835;p54"/>
          <p:cNvSpPr txBox="1"/>
          <p:nvPr/>
        </p:nvSpPr>
        <p:spPr>
          <a:xfrm>
            <a:off x="9015100" y="2095818"/>
            <a:ext cx="464800" cy="38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933" b="1"/>
              <a:t>C0</a:t>
            </a:r>
            <a:endParaRPr sz="933" b="1"/>
          </a:p>
        </p:txBody>
      </p:sp>
      <p:sp>
        <p:nvSpPr>
          <p:cNvPr id="1836" name="Google Shape;1836;p54"/>
          <p:cNvSpPr txBox="1"/>
          <p:nvPr/>
        </p:nvSpPr>
        <p:spPr>
          <a:xfrm>
            <a:off x="8624300" y="2095818"/>
            <a:ext cx="464800" cy="38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933" b="1"/>
              <a:t>C1</a:t>
            </a:r>
            <a:endParaRPr sz="933" b="1"/>
          </a:p>
        </p:txBody>
      </p:sp>
      <p:sp>
        <p:nvSpPr>
          <p:cNvPr id="1837" name="Google Shape;1837;p54"/>
          <p:cNvSpPr txBox="1"/>
          <p:nvPr/>
        </p:nvSpPr>
        <p:spPr>
          <a:xfrm>
            <a:off x="8233500" y="2095818"/>
            <a:ext cx="464800" cy="38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933" b="1"/>
              <a:t>D0</a:t>
            </a:r>
            <a:endParaRPr sz="933" b="1"/>
          </a:p>
        </p:txBody>
      </p:sp>
      <p:sp>
        <p:nvSpPr>
          <p:cNvPr id="1838" name="Google Shape;1838;p54"/>
          <p:cNvSpPr txBox="1"/>
          <p:nvPr/>
        </p:nvSpPr>
        <p:spPr>
          <a:xfrm>
            <a:off x="7842700" y="2095818"/>
            <a:ext cx="464800" cy="38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933" b="1"/>
              <a:t>D1</a:t>
            </a:r>
            <a:endParaRPr sz="933" b="1"/>
          </a:p>
        </p:txBody>
      </p:sp>
      <p:sp>
        <p:nvSpPr>
          <p:cNvPr id="1839" name="Google Shape;1839;p54"/>
          <p:cNvSpPr txBox="1"/>
          <p:nvPr/>
        </p:nvSpPr>
        <p:spPr>
          <a:xfrm>
            <a:off x="7451900" y="2095818"/>
            <a:ext cx="464800" cy="38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933" b="1"/>
              <a:t>E0</a:t>
            </a:r>
            <a:endParaRPr sz="933" b="1"/>
          </a:p>
        </p:txBody>
      </p:sp>
      <p:sp>
        <p:nvSpPr>
          <p:cNvPr id="1840" name="Google Shape;1840;p54"/>
          <p:cNvSpPr txBox="1"/>
          <p:nvPr/>
        </p:nvSpPr>
        <p:spPr>
          <a:xfrm>
            <a:off x="7061100" y="2095818"/>
            <a:ext cx="464800" cy="38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933" b="1"/>
              <a:t>E1</a:t>
            </a:r>
            <a:endParaRPr sz="933" b="1"/>
          </a:p>
        </p:txBody>
      </p:sp>
      <p:sp>
        <p:nvSpPr>
          <p:cNvPr id="1841" name="Google Shape;1841;p54"/>
          <p:cNvSpPr txBox="1"/>
          <p:nvPr/>
        </p:nvSpPr>
        <p:spPr>
          <a:xfrm>
            <a:off x="6670300" y="2095818"/>
            <a:ext cx="464800" cy="38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933" b="1"/>
              <a:t>F0</a:t>
            </a:r>
            <a:endParaRPr sz="933" b="1"/>
          </a:p>
        </p:txBody>
      </p:sp>
      <p:sp>
        <p:nvSpPr>
          <p:cNvPr id="1842" name="Google Shape;1842;p54"/>
          <p:cNvSpPr txBox="1"/>
          <p:nvPr/>
        </p:nvSpPr>
        <p:spPr>
          <a:xfrm>
            <a:off x="6279500" y="2095818"/>
            <a:ext cx="464800" cy="38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933" b="1"/>
              <a:t>F1</a:t>
            </a:r>
            <a:endParaRPr sz="933" b="1"/>
          </a:p>
        </p:txBody>
      </p:sp>
      <p:sp>
        <p:nvSpPr>
          <p:cNvPr id="1843" name="Google Shape;1843;p54"/>
          <p:cNvSpPr txBox="1"/>
          <p:nvPr/>
        </p:nvSpPr>
        <p:spPr>
          <a:xfrm>
            <a:off x="5888700" y="2095818"/>
            <a:ext cx="464800" cy="38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933" b="1"/>
              <a:t>G0</a:t>
            </a:r>
            <a:endParaRPr sz="933" b="1"/>
          </a:p>
        </p:txBody>
      </p:sp>
      <p:sp>
        <p:nvSpPr>
          <p:cNvPr id="1844" name="Google Shape;1844;p54"/>
          <p:cNvSpPr txBox="1"/>
          <p:nvPr/>
        </p:nvSpPr>
        <p:spPr>
          <a:xfrm>
            <a:off x="5497900" y="2095818"/>
            <a:ext cx="464800" cy="38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933" b="1"/>
              <a:t>G1</a:t>
            </a:r>
            <a:endParaRPr sz="933" b="1"/>
          </a:p>
        </p:txBody>
      </p:sp>
      <p:sp>
        <p:nvSpPr>
          <p:cNvPr id="1845" name="Google Shape;1845;p54"/>
          <p:cNvSpPr txBox="1"/>
          <p:nvPr/>
        </p:nvSpPr>
        <p:spPr>
          <a:xfrm>
            <a:off x="5107100" y="2095818"/>
            <a:ext cx="464800" cy="38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933" b="1"/>
              <a:t>H0</a:t>
            </a:r>
            <a:endParaRPr sz="933" b="1"/>
          </a:p>
        </p:txBody>
      </p:sp>
      <p:sp>
        <p:nvSpPr>
          <p:cNvPr id="1846" name="Google Shape;1846;p54"/>
          <p:cNvSpPr txBox="1"/>
          <p:nvPr/>
        </p:nvSpPr>
        <p:spPr>
          <a:xfrm>
            <a:off x="4716300" y="2095818"/>
            <a:ext cx="464800" cy="38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933" b="1"/>
              <a:t>H1</a:t>
            </a:r>
            <a:endParaRPr sz="933" b="1"/>
          </a:p>
        </p:txBody>
      </p:sp>
      <p:sp>
        <p:nvSpPr>
          <p:cNvPr id="1847" name="Google Shape;1847;p54"/>
          <p:cNvSpPr txBox="1"/>
          <p:nvPr/>
        </p:nvSpPr>
        <p:spPr>
          <a:xfrm>
            <a:off x="10522767" y="1708617"/>
            <a:ext cx="6140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333" b="1"/>
              <a:t>B0</a:t>
            </a:r>
            <a:endParaRPr sz="1333" b="1"/>
          </a:p>
        </p:txBody>
      </p:sp>
      <p:sp>
        <p:nvSpPr>
          <p:cNvPr id="1848" name="Google Shape;1848;p54"/>
          <p:cNvSpPr txBox="1"/>
          <p:nvPr/>
        </p:nvSpPr>
        <p:spPr>
          <a:xfrm>
            <a:off x="10131967" y="1708617"/>
            <a:ext cx="6140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333" b="1"/>
              <a:t>B1</a:t>
            </a:r>
            <a:endParaRPr sz="1333" b="1"/>
          </a:p>
        </p:txBody>
      </p:sp>
      <p:sp>
        <p:nvSpPr>
          <p:cNvPr id="1849" name="Google Shape;1849;p54"/>
          <p:cNvSpPr txBox="1"/>
          <p:nvPr/>
        </p:nvSpPr>
        <p:spPr>
          <a:xfrm>
            <a:off x="9741167" y="1708617"/>
            <a:ext cx="6140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333" b="1"/>
              <a:t>B2</a:t>
            </a:r>
            <a:endParaRPr sz="1333" b="1"/>
          </a:p>
        </p:txBody>
      </p:sp>
      <p:sp>
        <p:nvSpPr>
          <p:cNvPr id="1850" name="Google Shape;1850;p54"/>
          <p:cNvSpPr txBox="1"/>
          <p:nvPr/>
        </p:nvSpPr>
        <p:spPr>
          <a:xfrm>
            <a:off x="9350367" y="1708617"/>
            <a:ext cx="6140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333" b="1"/>
              <a:t>B3</a:t>
            </a:r>
            <a:endParaRPr sz="1333" b="1"/>
          </a:p>
        </p:txBody>
      </p:sp>
      <p:sp>
        <p:nvSpPr>
          <p:cNvPr id="1851" name="Google Shape;1851;p54"/>
          <p:cNvSpPr txBox="1"/>
          <p:nvPr/>
        </p:nvSpPr>
        <p:spPr>
          <a:xfrm>
            <a:off x="8959567" y="1708617"/>
            <a:ext cx="6140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333" b="1"/>
              <a:t>B4</a:t>
            </a:r>
            <a:endParaRPr sz="1333" b="1"/>
          </a:p>
        </p:txBody>
      </p:sp>
      <p:sp>
        <p:nvSpPr>
          <p:cNvPr id="1852" name="Google Shape;1852;p54"/>
          <p:cNvSpPr txBox="1"/>
          <p:nvPr/>
        </p:nvSpPr>
        <p:spPr>
          <a:xfrm>
            <a:off x="8568767" y="1708617"/>
            <a:ext cx="6140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333" b="1"/>
              <a:t>B5</a:t>
            </a:r>
            <a:endParaRPr sz="1333" b="1"/>
          </a:p>
        </p:txBody>
      </p:sp>
      <p:sp>
        <p:nvSpPr>
          <p:cNvPr id="1853" name="Google Shape;1853;p54"/>
          <p:cNvSpPr txBox="1"/>
          <p:nvPr/>
        </p:nvSpPr>
        <p:spPr>
          <a:xfrm>
            <a:off x="8177967" y="1708617"/>
            <a:ext cx="6140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333" b="1"/>
              <a:t>B6</a:t>
            </a:r>
            <a:endParaRPr sz="1333" b="1"/>
          </a:p>
        </p:txBody>
      </p:sp>
      <p:sp>
        <p:nvSpPr>
          <p:cNvPr id="1854" name="Google Shape;1854;p54"/>
          <p:cNvSpPr txBox="1"/>
          <p:nvPr/>
        </p:nvSpPr>
        <p:spPr>
          <a:xfrm>
            <a:off x="7787167" y="1708617"/>
            <a:ext cx="6140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333" b="1"/>
              <a:t>B7</a:t>
            </a:r>
            <a:endParaRPr sz="1333" b="1"/>
          </a:p>
        </p:txBody>
      </p:sp>
      <p:sp>
        <p:nvSpPr>
          <p:cNvPr id="1855" name="Google Shape;1855;p54"/>
          <p:cNvSpPr txBox="1"/>
          <p:nvPr/>
        </p:nvSpPr>
        <p:spPr>
          <a:xfrm>
            <a:off x="7396367" y="1708617"/>
            <a:ext cx="6140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333" b="1"/>
              <a:t>B8</a:t>
            </a:r>
            <a:endParaRPr sz="1333" b="1"/>
          </a:p>
        </p:txBody>
      </p:sp>
      <p:sp>
        <p:nvSpPr>
          <p:cNvPr id="1856" name="Google Shape;1856;p54"/>
          <p:cNvSpPr txBox="1"/>
          <p:nvPr/>
        </p:nvSpPr>
        <p:spPr>
          <a:xfrm>
            <a:off x="7005567" y="1708617"/>
            <a:ext cx="6140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333" b="1"/>
              <a:t>B9</a:t>
            </a:r>
            <a:endParaRPr sz="1333" b="1"/>
          </a:p>
        </p:txBody>
      </p:sp>
      <p:sp>
        <p:nvSpPr>
          <p:cNvPr id="1857" name="Google Shape;1857;p54"/>
          <p:cNvSpPr txBox="1"/>
          <p:nvPr/>
        </p:nvSpPr>
        <p:spPr>
          <a:xfrm>
            <a:off x="6520333" y="1708617"/>
            <a:ext cx="8028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333" b="1"/>
              <a:t>B10</a:t>
            </a:r>
            <a:endParaRPr sz="1333" b="1"/>
          </a:p>
        </p:txBody>
      </p:sp>
      <p:sp>
        <p:nvSpPr>
          <p:cNvPr id="1858" name="Google Shape;1858;p54"/>
          <p:cNvSpPr txBox="1"/>
          <p:nvPr/>
        </p:nvSpPr>
        <p:spPr>
          <a:xfrm>
            <a:off x="6129567" y="1708617"/>
            <a:ext cx="8028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333" b="1"/>
              <a:t>B11</a:t>
            </a:r>
            <a:endParaRPr sz="1333" b="1"/>
          </a:p>
        </p:txBody>
      </p:sp>
      <p:sp>
        <p:nvSpPr>
          <p:cNvPr id="1859" name="Google Shape;1859;p54"/>
          <p:cNvSpPr txBox="1"/>
          <p:nvPr/>
        </p:nvSpPr>
        <p:spPr>
          <a:xfrm>
            <a:off x="5738767" y="1708617"/>
            <a:ext cx="8028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333" b="1"/>
              <a:t>B12</a:t>
            </a:r>
            <a:endParaRPr sz="1333" b="1"/>
          </a:p>
        </p:txBody>
      </p:sp>
      <p:sp>
        <p:nvSpPr>
          <p:cNvPr id="1860" name="Google Shape;1860;p54"/>
          <p:cNvSpPr txBox="1"/>
          <p:nvPr/>
        </p:nvSpPr>
        <p:spPr>
          <a:xfrm>
            <a:off x="5274767" y="1708617"/>
            <a:ext cx="9492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333" b="1"/>
              <a:t>B13</a:t>
            </a:r>
            <a:endParaRPr sz="1333" b="1"/>
          </a:p>
        </p:txBody>
      </p:sp>
      <p:sp>
        <p:nvSpPr>
          <p:cNvPr id="1861" name="Google Shape;1861;p54"/>
          <p:cNvSpPr txBox="1"/>
          <p:nvPr/>
        </p:nvSpPr>
        <p:spPr>
          <a:xfrm>
            <a:off x="4883967" y="1708617"/>
            <a:ext cx="9492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333" b="1"/>
              <a:t>B14</a:t>
            </a:r>
            <a:endParaRPr sz="1333" b="1"/>
          </a:p>
        </p:txBody>
      </p:sp>
      <p:sp>
        <p:nvSpPr>
          <p:cNvPr id="1862" name="Google Shape;1862;p54"/>
          <p:cNvSpPr txBox="1"/>
          <p:nvPr/>
        </p:nvSpPr>
        <p:spPr>
          <a:xfrm>
            <a:off x="4493167" y="1708617"/>
            <a:ext cx="9492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333" b="1"/>
              <a:t>B15</a:t>
            </a:r>
            <a:endParaRPr sz="1333" b="1"/>
          </a:p>
        </p:txBody>
      </p:sp>
      <p:sp>
        <p:nvSpPr>
          <p:cNvPr id="1863" name="Google Shape;1863;p54"/>
          <p:cNvSpPr txBox="1"/>
          <p:nvPr/>
        </p:nvSpPr>
        <p:spPr>
          <a:xfrm>
            <a:off x="10615300" y="3946418"/>
            <a:ext cx="464800" cy="38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933" b="1"/>
              <a:t>A0</a:t>
            </a:r>
            <a:endParaRPr sz="933" b="1"/>
          </a:p>
        </p:txBody>
      </p:sp>
      <p:sp>
        <p:nvSpPr>
          <p:cNvPr id="1864" name="Google Shape;1864;p54"/>
          <p:cNvSpPr txBox="1"/>
          <p:nvPr/>
        </p:nvSpPr>
        <p:spPr>
          <a:xfrm>
            <a:off x="10224500" y="3946418"/>
            <a:ext cx="464800" cy="38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933" b="1"/>
              <a:t>A1</a:t>
            </a:r>
            <a:endParaRPr sz="933" b="1"/>
          </a:p>
        </p:txBody>
      </p:sp>
      <p:sp>
        <p:nvSpPr>
          <p:cNvPr id="1865" name="Google Shape;1865;p54"/>
          <p:cNvSpPr txBox="1"/>
          <p:nvPr/>
        </p:nvSpPr>
        <p:spPr>
          <a:xfrm>
            <a:off x="10615300" y="4541518"/>
            <a:ext cx="464800" cy="38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933" b="1"/>
              <a:t>B0</a:t>
            </a:r>
            <a:endParaRPr sz="933" b="1"/>
          </a:p>
        </p:txBody>
      </p:sp>
      <p:sp>
        <p:nvSpPr>
          <p:cNvPr id="1866" name="Google Shape;1866;p54"/>
          <p:cNvSpPr txBox="1"/>
          <p:nvPr/>
        </p:nvSpPr>
        <p:spPr>
          <a:xfrm>
            <a:off x="10224500" y="4541518"/>
            <a:ext cx="464800" cy="38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933" b="1"/>
              <a:t>B1</a:t>
            </a:r>
            <a:endParaRPr sz="933" b="1"/>
          </a:p>
        </p:txBody>
      </p:sp>
      <p:sp>
        <p:nvSpPr>
          <p:cNvPr id="1867" name="Google Shape;1867;p54"/>
          <p:cNvSpPr txBox="1"/>
          <p:nvPr/>
        </p:nvSpPr>
        <p:spPr>
          <a:xfrm>
            <a:off x="10615300" y="5133018"/>
            <a:ext cx="464800" cy="38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933" b="1"/>
              <a:t>C0</a:t>
            </a:r>
            <a:endParaRPr sz="933" b="1"/>
          </a:p>
        </p:txBody>
      </p:sp>
      <p:sp>
        <p:nvSpPr>
          <p:cNvPr id="1868" name="Google Shape;1868;p54"/>
          <p:cNvSpPr txBox="1"/>
          <p:nvPr/>
        </p:nvSpPr>
        <p:spPr>
          <a:xfrm>
            <a:off x="10224500" y="5133018"/>
            <a:ext cx="464800" cy="38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933" b="1"/>
              <a:t>C1</a:t>
            </a:r>
            <a:endParaRPr sz="933" b="1"/>
          </a:p>
        </p:txBody>
      </p:sp>
      <p:sp>
        <p:nvSpPr>
          <p:cNvPr id="1869" name="Google Shape;1869;p54"/>
          <p:cNvSpPr/>
          <p:nvPr/>
        </p:nvSpPr>
        <p:spPr>
          <a:xfrm>
            <a:off x="332901" y="2102756"/>
            <a:ext cx="415600" cy="200000"/>
          </a:xfrm>
          <a:prstGeom prst="rect">
            <a:avLst/>
          </a:prstGeom>
          <a:solidFill>
            <a:srgbClr val="A61C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870" name="Google Shape;1870;p54"/>
          <p:cNvSpPr/>
          <p:nvPr/>
        </p:nvSpPr>
        <p:spPr>
          <a:xfrm>
            <a:off x="740664" y="2102756"/>
            <a:ext cx="418000" cy="200000"/>
          </a:xfrm>
          <a:prstGeom prst="rect">
            <a:avLst/>
          </a:prstGeom>
          <a:solidFill>
            <a:srgbClr val="CC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871" name="Google Shape;1871;p54"/>
          <p:cNvSpPr/>
          <p:nvPr/>
        </p:nvSpPr>
        <p:spPr>
          <a:xfrm>
            <a:off x="1148443" y="2102756"/>
            <a:ext cx="410000" cy="200000"/>
          </a:xfrm>
          <a:prstGeom prst="rect">
            <a:avLst/>
          </a:prstGeom>
          <a:solidFill>
            <a:srgbClr val="E6913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872" name="Google Shape;1872;p54"/>
          <p:cNvSpPr/>
          <p:nvPr/>
        </p:nvSpPr>
        <p:spPr>
          <a:xfrm>
            <a:off x="1556212" y="2102756"/>
            <a:ext cx="407600" cy="200000"/>
          </a:xfrm>
          <a:prstGeom prst="rect">
            <a:avLst/>
          </a:prstGeom>
          <a:solidFill>
            <a:srgbClr val="FFD9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873" name="Google Shape;1873;p54"/>
          <p:cNvSpPr/>
          <p:nvPr/>
        </p:nvSpPr>
        <p:spPr>
          <a:xfrm>
            <a:off x="1963983" y="2102756"/>
            <a:ext cx="410800" cy="200000"/>
          </a:xfrm>
          <a:prstGeom prst="rect">
            <a:avLst/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874" name="Google Shape;1874;p54"/>
          <p:cNvSpPr/>
          <p:nvPr/>
        </p:nvSpPr>
        <p:spPr>
          <a:xfrm>
            <a:off x="2371753" y="2102756"/>
            <a:ext cx="413200" cy="2000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875" name="Google Shape;1875;p54"/>
          <p:cNvSpPr/>
          <p:nvPr/>
        </p:nvSpPr>
        <p:spPr>
          <a:xfrm>
            <a:off x="2779524" y="2102756"/>
            <a:ext cx="410800" cy="2000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876" name="Google Shape;1876;p54"/>
          <p:cNvSpPr/>
          <p:nvPr/>
        </p:nvSpPr>
        <p:spPr>
          <a:xfrm>
            <a:off x="3187293" y="2102756"/>
            <a:ext cx="393600" cy="200000"/>
          </a:xfrm>
          <a:prstGeom prst="rect">
            <a:avLst/>
          </a:prstGeom>
          <a:solidFill>
            <a:srgbClr val="C27BA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877" name="Google Shape;1877;p54"/>
          <p:cNvSpPr txBox="1"/>
          <p:nvPr/>
        </p:nvSpPr>
        <p:spPr>
          <a:xfrm>
            <a:off x="292800" y="1257433"/>
            <a:ext cx="3122400" cy="902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609585" indent="-372524">
              <a:buClr>
                <a:schemeClr val="accent1"/>
              </a:buClr>
              <a:buSzPts val="800"/>
              <a:buFont typeface="Ubuntu Mono"/>
              <a:buChar char="■"/>
            </a:pPr>
            <a:r>
              <a:rPr lang="it" sz="1600">
                <a:latin typeface="Ubuntu Mono"/>
                <a:ea typeface="Ubuntu Mono"/>
                <a:cs typeface="Ubuntu Mono"/>
                <a:sym typeface="Ubuntu Mono"/>
              </a:rPr>
              <a:t>Vector with 8 elements</a:t>
            </a:r>
            <a:endParaRPr sz="1600">
              <a:latin typeface="Ubuntu Mono"/>
              <a:ea typeface="Ubuntu Mono"/>
              <a:cs typeface="Ubuntu Mono"/>
              <a:sym typeface="Ubuntu Mono"/>
            </a:endParaRPr>
          </a:p>
          <a:p>
            <a:pPr marL="609585" indent="-372524">
              <a:buClr>
                <a:schemeClr val="accent1"/>
              </a:buClr>
              <a:buSzPts val="800"/>
              <a:buFont typeface="Ubuntu Mono"/>
              <a:buChar char="■"/>
            </a:pPr>
            <a:r>
              <a:rPr lang="it" sz="1600">
                <a:latin typeface="Ubuntu Mono"/>
                <a:ea typeface="Ubuntu Mono"/>
                <a:cs typeface="Ubuntu Mono"/>
                <a:sym typeface="Ubuntu Mono"/>
              </a:rPr>
              <a:t>2 Byte/element</a:t>
            </a:r>
            <a:endParaRPr sz="1600">
              <a:latin typeface="Ubuntu Mono"/>
              <a:ea typeface="Ubuntu Mono"/>
              <a:cs typeface="Ubuntu Mono"/>
              <a:sym typeface="Ubuntu Mono"/>
            </a:endParaRPr>
          </a:p>
          <a:p>
            <a:endParaRPr sz="1067"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1878" name="Google Shape;1878;p54"/>
          <p:cNvSpPr/>
          <p:nvPr/>
        </p:nvSpPr>
        <p:spPr>
          <a:xfrm>
            <a:off x="741633" y="2758367"/>
            <a:ext cx="2079600" cy="1111200"/>
          </a:xfrm>
          <a:prstGeom prst="verticalScroll">
            <a:avLst>
              <a:gd name="adj" fmla="val 1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879" name="Google Shape;1879;p54"/>
          <p:cNvSpPr txBox="1"/>
          <p:nvPr/>
        </p:nvSpPr>
        <p:spPr>
          <a:xfrm>
            <a:off x="1009467" y="2916267"/>
            <a:ext cx="2185200" cy="861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it" sz="1333">
                <a:latin typeface="Ubuntu Mono"/>
                <a:ea typeface="Ubuntu Mono"/>
                <a:cs typeface="Ubuntu Mono"/>
                <a:sym typeface="Ubuntu Mono"/>
              </a:rPr>
              <a:t>…</a:t>
            </a:r>
            <a:endParaRPr sz="1333">
              <a:latin typeface="Ubuntu Mono"/>
              <a:ea typeface="Ubuntu Mono"/>
              <a:cs typeface="Ubuntu Mono"/>
              <a:sym typeface="Ubuntu Mono"/>
            </a:endParaRPr>
          </a:p>
          <a:p>
            <a:r>
              <a:rPr lang="it" sz="1333">
                <a:latin typeface="Ubuntu Mono"/>
                <a:ea typeface="Ubuntu Mono"/>
                <a:cs typeface="Ubuntu Mono"/>
                <a:sym typeface="Ubuntu Mono"/>
              </a:rPr>
              <a:t>vld v0, (Memory)</a:t>
            </a:r>
            <a:endParaRPr sz="1333">
              <a:latin typeface="Ubuntu Mono"/>
              <a:ea typeface="Ubuntu Mono"/>
              <a:cs typeface="Ubuntu Mono"/>
              <a:sym typeface="Ubuntu Mono"/>
            </a:endParaRPr>
          </a:p>
          <a:p>
            <a:r>
              <a:rPr lang="it" sz="1333">
                <a:latin typeface="Ubuntu Mono"/>
                <a:ea typeface="Ubuntu Mono"/>
                <a:cs typeface="Ubuntu Mono"/>
                <a:sym typeface="Ubuntu Mono"/>
              </a:rPr>
              <a:t>…</a:t>
            </a:r>
            <a:endParaRPr sz="1333">
              <a:latin typeface="Ubuntu Mono"/>
              <a:ea typeface="Ubuntu Mono"/>
              <a:cs typeface="Ubuntu Mono"/>
              <a:sym typeface="Ubuntu Mono"/>
            </a:endParaRPr>
          </a:p>
        </p:txBody>
      </p:sp>
      <p:cxnSp>
        <p:nvCxnSpPr>
          <p:cNvPr id="1880" name="Google Shape;1880;p54"/>
          <p:cNvCxnSpPr/>
          <p:nvPr/>
        </p:nvCxnSpPr>
        <p:spPr>
          <a:xfrm>
            <a:off x="9057867" y="2583933"/>
            <a:ext cx="1564000" cy="24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882" name="Google Shape;1882;p54"/>
          <p:cNvSpPr txBox="1"/>
          <p:nvPr/>
        </p:nvSpPr>
        <p:spPr>
          <a:xfrm>
            <a:off x="3931366" y="1113567"/>
            <a:ext cx="3816967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it" sz="2400">
                <a:latin typeface="Ubuntu Mono"/>
                <a:ea typeface="Ubuntu Mono"/>
                <a:cs typeface="Ubuntu Mono"/>
                <a:sym typeface="Ubuntu Mono"/>
              </a:rPr>
              <a:t>Memory (outside </a:t>
            </a:r>
            <a:r>
              <a:rPr lang="it" sz="2400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Ara</a:t>
            </a:r>
            <a:r>
              <a:rPr lang="it" sz="2400">
                <a:latin typeface="Ubuntu Mono"/>
                <a:ea typeface="Ubuntu Mono"/>
                <a:cs typeface="Ubuntu Mono"/>
                <a:sym typeface="Ubuntu Mono"/>
              </a:rPr>
              <a:t>)</a:t>
            </a:r>
            <a:endParaRPr sz="2400"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064DE32-8332-F6FF-125C-79AB8A30B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503" y="180326"/>
            <a:ext cx="10667548" cy="657050"/>
          </a:xfrm>
          <a:noFill/>
        </p:spPr>
        <p:txBody>
          <a:bodyPr vert="horz" lIns="0" tIns="0" rIns="0" bIns="0" rtlCol="0" anchor="ctr">
            <a:normAutofit/>
          </a:bodyPr>
          <a:lstStyle/>
          <a:p>
            <a:r>
              <a:rPr lang="en-US" sz="3800" b="0" i="0" kern="1200" spc="-106" baseline="0">
                <a:ln w="15875" cmpd="sng">
                  <a:noFill/>
                  <a:round/>
                </a:ln>
                <a:latin typeface="+mj-lt"/>
                <a:ea typeface="Roboto"/>
                <a:cs typeface="Roboto"/>
              </a:rPr>
              <a:t>Ara VRF</a:t>
            </a:r>
          </a:p>
        </p:txBody>
      </p:sp>
    </p:spTree>
    <p:extLst>
      <p:ext uri="{BB962C8B-B14F-4D97-AF65-F5344CB8AC3E}">
        <p14:creationId xmlns:p14="http://schemas.microsoft.com/office/powerpoint/2010/main" val="310739478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p55"/>
          <p:cNvSpPr/>
          <p:nvPr/>
        </p:nvSpPr>
        <p:spPr>
          <a:xfrm>
            <a:off x="3931367" y="1647157"/>
            <a:ext cx="7767200" cy="11112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888" name="Google Shape;1888;p55"/>
          <p:cNvSpPr/>
          <p:nvPr/>
        </p:nvSpPr>
        <p:spPr>
          <a:xfrm>
            <a:off x="3931367" y="3420700"/>
            <a:ext cx="7767200" cy="29664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889" name="Google Shape;1889;p55"/>
          <p:cNvSpPr txBox="1">
            <a:spLocks noGrp="1"/>
          </p:cNvSpPr>
          <p:nvPr>
            <p:ph type="sldNum" idx="12"/>
          </p:nvPr>
        </p:nvSpPr>
        <p:spPr>
          <a:xfrm>
            <a:off x="11070776" y="6308660"/>
            <a:ext cx="355600" cy="468400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/>
          <a:p>
            <a:pPr>
              <a:buClr>
                <a:srgbClr val="000000"/>
              </a:buClr>
            </a:pPr>
            <a:fld id="{00000000-1234-1234-1234-123412341234}" type="slidenum">
              <a:rPr lang="it"/>
              <a:pPr>
                <a:buClr>
                  <a:srgbClr val="000000"/>
                </a:buClr>
              </a:pPr>
              <a:t>42</a:t>
            </a:fld>
            <a:endParaRPr/>
          </a:p>
        </p:txBody>
      </p:sp>
      <p:sp>
        <p:nvSpPr>
          <p:cNvPr id="1891" name="Google Shape;1891;p55"/>
          <p:cNvSpPr/>
          <p:nvPr/>
        </p:nvSpPr>
        <p:spPr>
          <a:xfrm>
            <a:off x="4775067" y="39536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892" name="Google Shape;1892;p55"/>
          <p:cNvSpPr/>
          <p:nvPr/>
        </p:nvSpPr>
        <p:spPr>
          <a:xfrm>
            <a:off x="5165867" y="39536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893" name="Google Shape;1893;p55"/>
          <p:cNvSpPr/>
          <p:nvPr/>
        </p:nvSpPr>
        <p:spPr>
          <a:xfrm>
            <a:off x="5556667" y="39536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894" name="Google Shape;1894;p55"/>
          <p:cNvSpPr/>
          <p:nvPr/>
        </p:nvSpPr>
        <p:spPr>
          <a:xfrm>
            <a:off x="5947467" y="39536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895" name="Google Shape;1895;p55"/>
          <p:cNvSpPr/>
          <p:nvPr/>
        </p:nvSpPr>
        <p:spPr>
          <a:xfrm>
            <a:off x="7901467" y="45451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896" name="Google Shape;1896;p55"/>
          <p:cNvSpPr/>
          <p:nvPr/>
        </p:nvSpPr>
        <p:spPr>
          <a:xfrm>
            <a:off x="8292267" y="45451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897" name="Google Shape;1897;p55"/>
          <p:cNvSpPr/>
          <p:nvPr/>
        </p:nvSpPr>
        <p:spPr>
          <a:xfrm>
            <a:off x="8683067" y="45451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898" name="Google Shape;1898;p55"/>
          <p:cNvSpPr/>
          <p:nvPr/>
        </p:nvSpPr>
        <p:spPr>
          <a:xfrm>
            <a:off x="9073867" y="45451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899" name="Google Shape;1899;p55"/>
          <p:cNvSpPr/>
          <p:nvPr/>
        </p:nvSpPr>
        <p:spPr>
          <a:xfrm>
            <a:off x="9464667" y="4545133"/>
            <a:ext cx="390800" cy="382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900" name="Google Shape;1900;p55"/>
          <p:cNvSpPr/>
          <p:nvPr/>
        </p:nvSpPr>
        <p:spPr>
          <a:xfrm>
            <a:off x="9855467" y="4545133"/>
            <a:ext cx="390800" cy="382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901" name="Google Shape;1901;p55"/>
          <p:cNvSpPr/>
          <p:nvPr/>
        </p:nvSpPr>
        <p:spPr>
          <a:xfrm>
            <a:off x="10246267" y="4545133"/>
            <a:ext cx="390800" cy="3828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902" name="Google Shape;1902;p55"/>
          <p:cNvSpPr/>
          <p:nvPr/>
        </p:nvSpPr>
        <p:spPr>
          <a:xfrm>
            <a:off x="10637067" y="4545133"/>
            <a:ext cx="390800" cy="3828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903" name="Google Shape;1903;p55"/>
          <p:cNvSpPr/>
          <p:nvPr/>
        </p:nvSpPr>
        <p:spPr>
          <a:xfrm>
            <a:off x="6338267" y="39536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904" name="Google Shape;1904;p55"/>
          <p:cNvSpPr/>
          <p:nvPr/>
        </p:nvSpPr>
        <p:spPr>
          <a:xfrm>
            <a:off x="6729067" y="39536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905" name="Google Shape;1905;p55"/>
          <p:cNvSpPr/>
          <p:nvPr/>
        </p:nvSpPr>
        <p:spPr>
          <a:xfrm>
            <a:off x="7119867" y="39536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906" name="Google Shape;1906;p55"/>
          <p:cNvSpPr/>
          <p:nvPr/>
        </p:nvSpPr>
        <p:spPr>
          <a:xfrm>
            <a:off x="7510667" y="39536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907" name="Google Shape;1907;p55"/>
          <p:cNvSpPr/>
          <p:nvPr/>
        </p:nvSpPr>
        <p:spPr>
          <a:xfrm>
            <a:off x="7901467" y="39536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908" name="Google Shape;1908;p55"/>
          <p:cNvSpPr/>
          <p:nvPr/>
        </p:nvSpPr>
        <p:spPr>
          <a:xfrm>
            <a:off x="8292267" y="39536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909" name="Google Shape;1909;p55"/>
          <p:cNvSpPr/>
          <p:nvPr/>
        </p:nvSpPr>
        <p:spPr>
          <a:xfrm>
            <a:off x="8683067" y="39536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910" name="Google Shape;1910;p55"/>
          <p:cNvSpPr/>
          <p:nvPr/>
        </p:nvSpPr>
        <p:spPr>
          <a:xfrm>
            <a:off x="9073867" y="39536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911" name="Google Shape;1911;p55"/>
          <p:cNvSpPr/>
          <p:nvPr/>
        </p:nvSpPr>
        <p:spPr>
          <a:xfrm>
            <a:off x="9464667" y="3953633"/>
            <a:ext cx="390800" cy="382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912" name="Google Shape;1912;p55"/>
          <p:cNvSpPr/>
          <p:nvPr/>
        </p:nvSpPr>
        <p:spPr>
          <a:xfrm>
            <a:off x="9855467" y="3953633"/>
            <a:ext cx="390800" cy="382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913" name="Google Shape;1913;p55"/>
          <p:cNvSpPr/>
          <p:nvPr/>
        </p:nvSpPr>
        <p:spPr>
          <a:xfrm>
            <a:off x="10246267" y="3953633"/>
            <a:ext cx="390800" cy="382800"/>
          </a:xfrm>
          <a:prstGeom prst="rect">
            <a:avLst/>
          </a:prstGeom>
          <a:solidFill>
            <a:srgbClr val="C27BA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914" name="Google Shape;1914;p55"/>
          <p:cNvSpPr/>
          <p:nvPr/>
        </p:nvSpPr>
        <p:spPr>
          <a:xfrm>
            <a:off x="10637067" y="3953633"/>
            <a:ext cx="390800" cy="382800"/>
          </a:xfrm>
          <a:prstGeom prst="rect">
            <a:avLst/>
          </a:prstGeom>
          <a:solidFill>
            <a:srgbClr val="C27BA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915" name="Google Shape;1915;p55"/>
          <p:cNvSpPr/>
          <p:nvPr/>
        </p:nvSpPr>
        <p:spPr>
          <a:xfrm>
            <a:off x="4775067" y="45451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916" name="Google Shape;1916;p55"/>
          <p:cNvSpPr/>
          <p:nvPr/>
        </p:nvSpPr>
        <p:spPr>
          <a:xfrm>
            <a:off x="5165867" y="45451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917" name="Google Shape;1917;p55"/>
          <p:cNvSpPr/>
          <p:nvPr/>
        </p:nvSpPr>
        <p:spPr>
          <a:xfrm>
            <a:off x="5556667" y="45451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918" name="Google Shape;1918;p55"/>
          <p:cNvSpPr/>
          <p:nvPr/>
        </p:nvSpPr>
        <p:spPr>
          <a:xfrm>
            <a:off x="5947467" y="45451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919" name="Google Shape;1919;p55"/>
          <p:cNvSpPr/>
          <p:nvPr/>
        </p:nvSpPr>
        <p:spPr>
          <a:xfrm>
            <a:off x="6338267" y="45451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920" name="Google Shape;1920;p55"/>
          <p:cNvSpPr/>
          <p:nvPr/>
        </p:nvSpPr>
        <p:spPr>
          <a:xfrm>
            <a:off x="6729067" y="45451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921" name="Google Shape;1921;p55"/>
          <p:cNvSpPr/>
          <p:nvPr/>
        </p:nvSpPr>
        <p:spPr>
          <a:xfrm>
            <a:off x="7119867" y="45451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922" name="Google Shape;1922;p55"/>
          <p:cNvSpPr/>
          <p:nvPr/>
        </p:nvSpPr>
        <p:spPr>
          <a:xfrm>
            <a:off x="7510667" y="45451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923" name="Google Shape;1923;p55"/>
          <p:cNvSpPr/>
          <p:nvPr/>
        </p:nvSpPr>
        <p:spPr>
          <a:xfrm>
            <a:off x="4775067" y="51366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924" name="Google Shape;1924;p55"/>
          <p:cNvSpPr/>
          <p:nvPr/>
        </p:nvSpPr>
        <p:spPr>
          <a:xfrm>
            <a:off x="5165867" y="51366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925" name="Google Shape;1925;p55"/>
          <p:cNvSpPr/>
          <p:nvPr/>
        </p:nvSpPr>
        <p:spPr>
          <a:xfrm>
            <a:off x="5556667" y="51366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926" name="Google Shape;1926;p55"/>
          <p:cNvSpPr/>
          <p:nvPr/>
        </p:nvSpPr>
        <p:spPr>
          <a:xfrm>
            <a:off x="5947467" y="51366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927" name="Google Shape;1927;p55"/>
          <p:cNvSpPr/>
          <p:nvPr/>
        </p:nvSpPr>
        <p:spPr>
          <a:xfrm>
            <a:off x="7901467" y="57281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928" name="Google Shape;1928;p55"/>
          <p:cNvSpPr/>
          <p:nvPr/>
        </p:nvSpPr>
        <p:spPr>
          <a:xfrm>
            <a:off x="8292267" y="57281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929" name="Google Shape;1929;p55"/>
          <p:cNvSpPr/>
          <p:nvPr/>
        </p:nvSpPr>
        <p:spPr>
          <a:xfrm>
            <a:off x="8683067" y="57281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930" name="Google Shape;1930;p55"/>
          <p:cNvSpPr/>
          <p:nvPr/>
        </p:nvSpPr>
        <p:spPr>
          <a:xfrm>
            <a:off x="9073867" y="57281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931" name="Google Shape;1931;p55"/>
          <p:cNvSpPr/>
          <p:nvPr/>
        </p:nvSpPr>
        <p:spPr>
          <a:xfrm>
            <a:off x="9464667" y="5728133"/>
            <a:ext cx="390800" cy="382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932" name="Google Shape;1932;p55"/>
          <p:cNvSpPr/>
          <p:nvPr/>
        </p:nvSpPr>
        <p:spPr>
          <a:xfrm>
            <a:off x="9855467" y="5728133"/>
            <a:ext cx="390800" cy="382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933" name="Google Shape;1933;p55"/>
          <p:cNvSpPr/>
          <p:nvPr/>
        </p:nvSpPr>
        <p:spPr>
          <a:xfrm>
            <a:off x="10246267" y="5728133"/>
            <a:ext cx="390800" cy="382800"/>
          </a:xfrm>
          <a:prstGeom prst="rect">
            <a:avLst/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934" name="Google Shape;1934;p55"/>
          <p:cNvSpPr/>
          <p:nvPr/>
        </p:nvSpPr>
        <p:spPr>
          <a:xfrm>
            <a:off x="10637067" y="5728133"/>
            <a:ext cx="390800" cy="382800"/>
          </a:xfrm>
          <a:prstGeom prst="rect">
            <a:avLst/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935" name="Google Shape;1935;p55"/>
          <p:cNvSpPr/>
          <p:nvPr/>
        </p:nvSpPr>
        <p:spPr>
          <a:xfrm>
            <a:off x="6338267" y="51366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936" name="Google Shape;1936;p55"/>
          <p:cNvSpPr/>
          <p:nvPr/>
        </p:nvSpPr>
        <p:spPr>
          <a:xfrm>
            <a:off x="6729067" y="51366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937" name="Google Shape;1937;p55"/>
          <p:cNvSpPr/>
          <p:nvPr/>
        </p:nvSpPr>
        <p:spPr>
          <a:xfrm>
            <a:off x="7119867" y="51366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938" name="Google Shape;1938;p55"/>
          <p:cNvSpPr/>
          <p:nvPr/>
        </p:nvSpPr>
        <p:spPr>
          <a:xfrm>
            <a:off x="7510667" y="51366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939" name="Google Shape;1939;p55"/>
          <p:cNvSpPr/>
          <p:nvPr/>
        </p:nvSpPr>
        <p:spPr>
          <a:xfrm>
            <a:off x="7901467" y="51366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940" name="Google Shape;1940;p55"/>
          <p:cNvSpPr/>
          <p:nvPr/>
        </p:nvSpPr>
        <p:spPr>
          <a:xfrm>
            <a:off x="8292267" y="51366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941" name="Google Shape;1941;p55"/>
          <p:cNvSpPr/>
          <p:nvPr/>
        </p:nvSpPr>
        <p:spPr>
          <a:xfrm>
            <a:off x="8683067" y="51366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942" name="Google Shape;1942;p55"/>
          <p:cNvSpPr/>
          <p:nvPr/>
        </p:nvSpPr>
        <p:spPr>
          <a:xfrm>
            <a:off x="9073867" y="51366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943" name="Google Shape;1943;p55"/>
          <p:cNvSpPr/>
          <p:nvPr/>
        </p:nvSpPr>
        <p:spPr>
          <a:xfrm>
            <a:off x="9464667" y="5136633"/>
            <a:ext cx="390800" cy="382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944" name="Google Shape;1944;p55"/>
          <p:cNvSpPr/>
          <p:nvPr/>
        </p:nvSpPr>
        <p:spPr>
          <a:xfrm>
            <a:off x="9855467" y="5136633"/>
            <a:ext cx="390800" cy="382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945" name="Google Shape;1945;p55"/>
          <p:cNvSpPr/>
          <p:nvPr/>
        </p:nvSpPr>
        <p:spPr>
          <a:xfrm>
            <a:off x="10246267" y="5136633"/>
            <a:ext cx="390800" cy="3828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946" name="Google Shape;1946;p55"/>
          <p:cNvSpPr/>
          <p:nvPr/>
        </p:nvSpPr>
        <p:spPr>
          <a:xfrm>
            <a:off x="10637067" y="5136633"/>
            <a:ext cx="390800" cy="3828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947" name="Google Shape;1947;p55"/>
          <p:cNvSpPr/>
          <p:nvPr/>
        </p:nvSpPr>
        <p:spPr>
          <a:xfrm>
            <a:off x="4775067" y="57281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948" name="Google Shape;1948;p55"/>
          <p:cNvSpPr/>
          <p:nvPr/>
        </p:nvSpPr>
        <p:spPr>
          <a:xfrm>
            <a:off x="5165867" y="57281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949" name="Google Shape;1949;p55"/>
          <p:cNvSpPr/>
          <p:nvPr/>
        </p:nvSpPr>
        <p:spPr>
          <a:xfrm>
            <a:off x="5556667" y="57281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950" name="Google Shape;1950;p55"/>
          <p:cNvSpPr/>
          <p:nvPr/>
        </p:nvSpPr>
        <p:spPr>
          <a:xfrm>
            <a:off x="5947467" y="57281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951" name="Google Shape;1951;p55"/>
          <p:cNvSpPr/>
          <p:nvPr/>
        </p:nvSpPr>
        <p:spPr>
          <a:xfrm>
            <a:off x="6338267" y="57281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952" name="Google Shape;1952;p55"/>
          <p:cNvSpPr/>
          <p:nvPr/>
        </p:nvSpPr>
        <p:spPr>
          <a:xfrm>
            <a:off x="6729067" y="57281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953" name="Google Shape;1953;p55"/>
          <p:cNvSpPr/>
          <p:nvPr/>
        </p:nvSpPr>
        <p:spPr>
          <a:xfrm>
            <a:off x="7119867" y="57281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954" name="Google Shape;1954;p55"/>
          <p:cNvSpPr/>
          <p:nvPr/>
        </p:nvSpPr>
        <p:spPr>
          <a:xfrm>
            <a:off x="7510667" y="57281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955" name="Google Shape;1955;p55"/>
          <p:cNvSpPr txBox="1"/>
          <p:nvPr/>
        </p:nvSpPr>
        <p:spPr>
          <a:xfrm>
            <a:off x="4161067" y="3887201"/>
            <a:ext cx="6140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2400" b="1"/>
              <a:t>L0</a:t>
            </a:r>
            <a:endParaRPr sz="2400" b="1"/>
          </a:p>
        </p:txBody>
      </p:sp>
      <p:sp>
        <p:nvSpPr>
          <p:cNvPr id="1956" name="Google Shape;1956;p55"/>
          <p:cNvSpPr txBox="1"/>
          <p:nvPr/>
        </p:nvSpPr>
        <p:spPr>
          <a:xfrm>
            <a:off x="4161067" y="4478701"/>
            <a:ext cx="6140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2400" b="1"/>
              <a:t>L1</a:t>
            </a:r>
            <a:endParaRPr sz="2400" b="1"/>
          </a:p>
        </p:txBody>
      </p:sp>
      <p:sp>
        <p:nvSpPr>
          <p:cNvPr id="1957" name="Google Shape;1957;p55"/>
          <p:cNvSpPr txBox="1"/>
          <p:nvPr/>
        </p:nvSpPr>
        <p:spPr>
          <a:xfrm>
            <a:off x="4161067" y="5070201"/>
            <a:ext cx="6140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2400" b="1"/>
              <a:t>L2</a:t>
            </a:r>
            <a:endParaRPr sz="2400" b="1"/>
          </a:p>
        </p:txBody>
      </p:sp>
      <p:sp>
        <p:nvSpPr>
          <p:cNvPr id="1958" name="Google Shape;1958;p55"/>
          <p:cNvSpPr txBox="1"/>
          <p:nvPr/>
        </p:nvSpPr>
        <p:spPr>
          <a:xfrm>
            <a:off x="4161067" y="5661701"/>
            <a:ext cx="6140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2400" b="1"/>
              <a:t>L3</a:t>
            </a:r>
            <a:endParaRPr sz="2400" b="1"/>
          </a:p>
        </p:txBody>
      </p:sp>
      <p:sp>
        <p:nvSpPr>
          <p:cNvPr id="1959" name="Google Shape;1959;p55"/>
          <p:cNvSpPr txBox="1"/>
          <p:nvPr/>
        </p:nvSpPr>
        <p:spPr>
          <a:xfrm>
            <a:off x="10525467" y="3521633"/>
            <a:ext cx="6140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333" b="1"/>
              <a:t>B0</a:t>
            </a:r>
            <a:endParaRPr sz="1333" b="1"/>
          </a:p>
        </p:txBody>
      </p:sp>
      <p:sp>
        <p:nvSpPr>
          <p:cNvPr id="1960" name="Google Shape;1960;p55"/>
          <p:cNvSpPr txBox="1"/>
          <p:nvPr/>
        </p:nvSpPr>
        <p:spPr>
          <a:xfrm>
            <a:off x="10134667" y="3521633"/>
            <a:ext cx="6140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333" b="1"/>
              <a:t>B1</a:t>
            </a:r>
            <a:endParaRPr sz="1333" b="1"/>
          </a:p>
        </p:txBody>
      </p:sp>
      <p:sp>
        <p:nvSpPr>
          <p:cNvPr id="1961" name="Google Shape;1961;p55"/>
          <p:cNvSpPr txBox="1"/>
          <p:nvPr/>
        </p:nvSpPr>
        <p:spPr>
          <a:xfrm>
            <a:off x="9743867" y="3521633"/>
            <a:ext cx="6140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333" b="1"/>
              <a:t>B2</a:t>
            </a:r>
            <a:endParaRPr sz="1333" b="1"/>
          </a:p>
        </p:txBody>
      </p:sp>
      <p:sp>
        <p:nvSpPr>
          <p:cNvPr id="1962" name="Google Shape;1962;p55"/>
          <p:cNvSpPr txBox="1"/>
          <p:nvPr/>
        </p:nvSpPr>
        <p:spPr>
          <a:xfrm>
            <a:off x="9353067" y="3521633"/>
            <a:ext cx="6140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333" b="1"/>
              <a:t>B3</a:t>
            </a:r>
            <a:endParaRPr sz="1333" b="1"/>
          </a:p>
        </p:txBody>
      </p:sp>
      <p:sp>
        <p:nvSpPr>
          <p:cNvPr id="1963" name="Google Shape;1963;p55"/>
          <p:cNvSpPr txBox="1"/>
          <p:nvPr/>
        </p:nvSpPr>
        <p:spPr>
          <a:xfrm>
            <a:off x="8962267" y="3521633"/>
            <a:ext cx="6140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333" b="1"/>
              <a:t>B4</a:t>
            </a:r>
            <a:endParaRPr sz="1333" b="1"/>
          </a:p>
        </p:txBody>
      </p:sp>
      <p:sp>
        <p:nvSpPr>
          <p:cNvPr id="1964" name="Google Shape;1964;p55"/>
          <p:cNvSpPr txBox="1"/>
          <p:nvPr/>
        </p:nvSpPr>
        <p:spPr>
          <a:xfrm>
            <a:off x="8571467" y="3521633"/>
            <a:ext cx="6140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333" b="1"/>
              <a:t>B5</a:t>
            </a:r>
            <a:endParaRPr sz="1333" b="1"/>
          </a:p>
        </p:txBody>
      </p:sp>
      <p:sp>
        <p:nvSpPr>
          <p:cNvPr id="1965" name="Google Shape;1965;p55"/>
          <p:cNvSpPr txBox="1"/>
          <p:nvPr/>
        </p:nvSpPr>
        <p:spPr>
          <a:xfrm>
            <a:off x="8180667" y="3521633"/>
            <a:ext cx="6140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333" b="1"/>
              <a:t>B6</a:t>
            </a:r>
            <a:endParaRPr sz="1333" b="1"/>
          </a:p>
        </p:txBody>
      </p:sp>
      <p:sp>
        <p:nvSpPr>
          <p:cNvPr id="1966" name="Google Shape;1966;p55"/>
          <p:cNvSpPr txBox="1"/>
          <p:nvPr/>
        </p:nvSpPr>
        <p:spPr>
          <a:xfrm>
            <a:off x="7789867" y="3521633"/>
            <a:ext cx="6140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333" b="1"/>
              <a:t>B7</a:t>
            </a:r>
            <a:endParaRPr sz="1333" b="1"/>
          </a:p>
        </p:txBody>
      </p:sp>
      <p:sp>
        <p:nvSpPr>
          <p:cNvPr id="1967" name="Google Shape;1967;p55"/>
          <p:cNvSpPr txBox="1"/>
          <p:nvPr/>
        </p:nvSpPr>
        <p:spPr>
          <a:xfrm>
            <a:off x="7399067" y="3521633"/>
            <a:ext cx="6140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333" b="1"/>
              <a:t>B8</a:t>
            </a:r>
            <a:endParaRPr sz="1333" b="1"/>
          </a:p>
        </p:txBody>
      </p:sp>
      <p:sp>
        <p:nvSpPr>
          <p:cNvPr id="1968" name="Google Shape;1968;p55"/>
          <p:cNvSpPr txBox="1"/>
          <p:nvPr/>
        </p:nvSpPr>
        <p:spPr>
          <a:xfrm>
            <a:off x="7008267" y="3521633"/>
            <a:ext cx="6140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333" b="1"/>
              <a:t>B9</a:t>
            </a:r>
            <a:endParaRPr sz="1333" b="1"/>
          </a:p>
        </p:txBody>
      </p:sp>
      <p:sp>
        <p:nvSpPr>
          <p:cNvPr id="1969" name="Google Shape;1969;p55"/>
          <p:cNvSpPr txBox="1"/>
          <p:nvPr/>
        </p:nvSpPr>
        <p:spPr>
          <a:xfrm>
            <a:off x="6523033" y="3521633"/>
            <a:ext cx="8028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333" b="1"/>
              <a:t>B10</a:t>
            </a:r>
            <a:endParaRPr sz="1333" b="1"/>
          </a:p>
        </p:txBody>
      </p:sp>
      <p:sp>
        <p:nvSpPr>
          <p:cNvPr id="1970" name="Google Shape;1970;p55"/>
          <p:cNvSpPr txBox="1"/>
          <p:nvPr/>
        </p:nvSpPr>
        <p:spPr>
          <a:xfrm>
            <a:off x="6132267" y="3521633"/>
            <a:ext cx="8028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333" b="1"/>
              <a:t>B11</a:t>
            </a:r>
            <a:endParaRPr sz="1333" b="1"/>
          </a:p>
        </p:txBody>
      </p:sp>
      <p:sp>
        <p:nvSpPr>
          <p:cNvPr id="1971" name="Google Shape;1971;p55"/>
          <p:cNvSpPr txBox="1"/>
          <p:nvPr/>
        </p:nvSpPr>
        <p:spPr>
          <a:xfrm>
            <a:off x="5741467" y="3521633"/>
            <a:ext cx="8028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333" b="1"/>
              <a:t>B12</a:t>
            </a:r>
            <a:endParaRPr sz="1333" b="1"/>
          </a:p>
        </p:txBody>
      </p:sp>
      <p:sp>
        <p:nvSpPr>
          <p:cNvPr id="1972" name="Google Shape;1972;p55"/>
          <p:cNvSpPr txBox="1"/>
          <p:nvPr/>
        </p:nvSpPr>
        <p:spPr>
          <a:xfrm>
            <a:off x="5277467" y="3521633"/>
            <a:ext cx="9492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333" b="1"/>
              <a:t>B13</a:t>
            </a:r>
            <a:endParaRPr sz="1333" b="1"/>
          </a:p>
        </p:txBody>
      </p:sp>
      <p:sp>
        <p:nvSpPr>
          <p:cNvPr id="1973" name="Google Shape;1973;p55"/>
          <p:cNvSpPr txBox="1"/>
          <p:nvPr/>
        </p:nvSpPr>
        <p:spPr>
          <a:xfrm>
            <a:off x="4886667" y="3521633"/>
            <a:ext cx="9492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333" b="1"/>
              <a:t>B14</a:t>
            </a:r>
            <a:endParaRPr sz="1333" b="1"/>
          </a:p>
        </p:txBody>
      </p:sp>
      <p:sp>
        <p:nvSpPr>
          <p:cNvPr id="1974" name="Google Shape;1974;p55"/>
          <p:cNvSpPr txBox="1"/>
          <p:nvPr/>
        </p:nvSpPr>
        <p:spPr>
          <a:xfrm>
            <a:off x="4495867" y="3521633"/>
            <a:ext cx="9492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333" b="1"/>
              <a:t>B15</a:t>
            </a:r>
            <a:endParaRPr sz="1333" b="1"/>
          </a:p>
        </p:txBody>
      </p:sp>
      <p:sp>
        <p:nvSpPr>
          <p:cNvPr id="1975" name="Google Shape;1975;p55"/>
          <p:cNvSpPr/>
          <p:nvPr/>
        </p:nvSpPr>
        <p:spPr>
          <a:xfrm>
            <a:off x="4753300" y="2099433"/>
            <a:ext cx="390800" cy="382800"/>
          </a:xfrm>
          <a:prstGeom prst="rect">
            <a:avLst/>
          </a:prstGeom>
          <a:solidFill>
            <a:srgbClr val="A61C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976" name="Google Shape;1976;p55"/>
          <p:cNvSpPr/>
          <p:nvPr/>
        </p:nvSpPr>
        <p:spPr>
          <a:xfrm>
            <a:off x="5144100" y="2099433"/>
            <a:ext cx="390800" cy="382800"/>
          </a:xfrm>
          <a:prstGeom prst="rect">
            <a:avLst/>
          </a:prstGeom>
          <a:solidFill>
            <a:srgbClr val="A61C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977" name="Google Shape;1977;p55"/>
          <p:cNvSpPr/>
          <p:nvPr/>
        </p:nvSpPr>
        <p:spPr>
          <a:xfrm>
            <a:off x="5534900" y="2099433"/>
            <a:ext cx="390800" cy="382800"/>
          </a:xfrm>
          <a:prstGeom prst="rect">
            <a:avLst/>
          </a:prstGeom>
          <a:solidFill>
            <a:srgbClr val="CC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978" name="Google Shape;1978;p55"/>
          <p:cNvSpPr/>
          <p:nvPr/>
        </p:nvSpPr>
        <p:spPr>
          <a:xfrm>
            <a:off x="5925700" y="2099433"/>
            <a:ext cx="390800" cy="382800"/>
          </a:xfrm>
          <a:prstGeom prst="rect">
            <a:avLst/>
          </a:prstGeom>
          <a:solidFill>
            <a:srgbClr val="CC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979" name="Google Shape;1979;p55"/>
          <p:cNvSpPr/>
          <p:nvPr/>
        </p:nvSpPr>
        <p:spPr>
          <a:xfrm>
            <a:off x="6316500" y="2099433"/>
            <a:ext cx="390800" cy="382800"/>
          </a:xfrm>
          <a:prstGeom prst="rect">
            <a:avLst/>
          </a:prstGeom>
          <a:solidFill>
            <a:srgbClr val="E6913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980" name="Google Shape;1980;p55"/>
          <p:cNvSpPr/>
          <p:nvPr/>
        </p:nvSpPr>
        <p:spPr>
          <a:xfrm>
            <a:off x="6707300" y="2099433"/>
            <a:ext cx="390800" cy="382800"/>
          </a:xfrm>
          <a:prstGeom prst="rect">
            <a:avLst/>
          </a:prstGeom>
          <a:solidFill>
            <a:srgbClr val="E6913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981" name="Google Shape;1981;p55"/>
          <p:cNvSpPr/>
          <p:nvPr/>
        </p:nvSpPr>
        <p:spPr>
          <a:xfrm>
            <a:off x="7098100" y="2099433"/>
            <a:ext cx="390800" cy="382800"/>
          </a:xfrm>
          <a:prstGeom prst="rect">
            <a:avLst/>
          </a:prstGeom>
          <a:solidFill>
            <a:srgbClr val="FFD9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982" name="Google Shape;1982;p55"/>
          <p:cNvSpPr/>
          <p:nvPr/>
        </p:nvSpPr>
        <p:spPr>
          <a:xfrm>
            <a:off x="7488900" y="2099433"/>
            <a:ext cx="390800" cy="382800"/>
          </a:xfrm>
          <a:prstGeom prst="rect">
            <a:avLst/>
          </a:prstGeom>
          <a:solidFill>
            <a:srgbClr val="FFD9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983" name="Google Shape;1983;p55"/>
          <p:cNvSpPr/>
          <p:nvPr/>
        </p:nvSpPr>
        <p:spPr>
          <a:xfrm>
            <a:off x="7879700" y="2099433"/>
            <a:ext cx="390800" cy="382800"/>
          </a:xfrm>
          <a:prstGeom prst="rect">
            <a:avLst/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984" name="Google Shape;1984;p55"/>
          <p:cNvSpPr/>
          <p:nvPr/>
        </p:nvSpPr>
        <p:spPr>
          <a:xfrm>
            <a:off x="8270500" y="2099433"/>
            <a:ext cx="390800" cy="382800"/>
          </a:xfrm>
          <a:prstGeom prst="rect">
            <a:avLst/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985" name="Google Shape;1985;p55"/>
          <p:cNvSpPr/>
          <p:nvPr/>
        </p:nvSpPr>
        <p:spPr>
          <a:xfrm>
            <a:off x="8661300" y="2099433"/>
            <a:ext cx="390800" cy="3828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986" name="Google Shape;1986;p55"/>
          <p:cNvSpPr/>
          <p:nvPr/>
        </p:nvSpPr>
        <p:spPr>
          <a:xfrm>
            <a:off x="9052100" y="2099433"/>
            <a:ext cx="390800" cy="3828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987" name="Google Shape;1987;p55"/>
          <p:cNvSpPr/>
          <p:nvPr/>
        </p:nvSpPr>
        <p:spPr>
          <a:xfrm>
            <a:off x="9442900" y="2099433"/>
            <a:ext cx="390800" cy="3828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988" name="Google Shape;1988;p55"/>
          <p:cNvSpPr/>
          <p:nvPr/>
        </p:nvSpPr>
        <p:spPr>
          <a:xfrm>
            <a:off x="9833700" y="2099433"/>
            <a:ext cx="390800" cy="3828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989" name="Google Shape;1989;p55"/>
          <p:cNvSpPr/>
          <p:nvPr/>
        </p:nvSpPr>
        <p:spPr>
          <a:xfrm>
            <a:off x="10224500" y="2099433"/>
            <a:ext cx="390800" cy="382800"/>
          </a:xfrm>
          <a:prstGeom prst="rect">
            <a:avLst/>
          </a:prstGeom>
          <a:solidFill>
            <a:srgbClr val="C27BA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990" name="Google Shape;1990;p55"/>
          <p:cNvSpPr/>
          <p:nvPr/>
        </p:nvSpPr>
        <p:spPr>
          <a:xfrm>
            <a:off x="10615300" y="2099433"/>
            <a:ext cx="390800" cy="382800"/>
          </a:xfrm>
          <a:prstGeom prst="rect">
            <a:avLst/>
          </a:prstGeom>
          <a:solidFill>
            <a:srgbClr val="C27BA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333"/>
          </a:p>
        </p:txBody>
      </p:sp>
      <p:sp>
        <p:nvSpPr>
          <p:cNvPr id="1991" name="Google Shape;1991;p55"/>
          <p:cNvSpPr txBox="1"/>
          <p:nvPr/>
        </p:nvSpPr>
        <p:spPr>
          <a:xfrm>
            <a:off x="3931367" y="2887101"/>
            <a:ext cx="3646666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it" sz="2400">
                <a:latin typeface="Ubuntu Mono"/>
                <a:ea typeface="Ubuntu Mono"/>
                <a:cs typeface="Ubuntu Mono"/>
                <a:sym typeface="Ubuntu Mono"/>
              </a:rPr>
              <a:t>v0 (VRF, inside </a:t>
            </a:r>
            <a:r>
              <a:rPr lang="it" sz="2400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Ara</a:t>
            </a:r>
            <a:r>
              <a:rPr lang="it" sz="2400">
                <a:latin typeface="Ubuntu Mono"/>
                <a:ea typeface="Ubuntu Mono"/>
                <a:cs typeface="Ubuntu Mono"/>
                <a:sym typeface="Ubuntu Mono"/>
              </a:rPr>
              <a:t>)</a:t>
            </a:r>
            <a:endParaRPr sz="2400"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1992" name="Google Shape;1992;p55"/>
          <p:cNvSpPr txBox="1"/>
          <p:nvPr/>
        </p:nvSpPr>
        <p:spPr>
          <a:xfrm>
            <a:off x="10578300" y="2095818"/>
            <a:ext cx="464800" cy="38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933" b="1"/>
              <a:t>A0</a:t>
            </a:r>
            <a:endParaRPr sz="933" b="1"/>
          </a:p>
        </p:txBody>
      </p:sp>
      <p:sp>
        <p:nvSpPr>
          <p:cNvPr id="1993" name="Google Shape;1993;p55"/>
          <p:cNvSpPr txBox="1"/>
          <p:nvPr/>
        </p:nvSpPr>
        <p:spPr>
          <a:xfrm>
            <a:off x="10187500" y="2095818"/>
            <a:ext cx="464800" cy="38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933" b="1"/>
              <a:t>A1</a:t>
            </a:r>
            <a:endParaRPr sz="933" b="1"/>
          </a:p>
        </p:txBody>
      </p:sp>
      <p:sp>
        <p:nvSpPr>
          <p:cNvPr id="1994" name="Google Shape;1994;p55"/>
          <p:cNvSpPr txBox="1"/>
          <p:nvPr/>
        </p:nvSpPr>
        <p:spPr>
          <a:xfrm>
            <a:off x="9796700" y="2095818"/>
            <a:ext cx="464800" cy="38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933" b="1"/>
              <a:t>B0</a:t>
            </a:r>
            <a:endParaRPr sz="933" b="1"/>
          </a:p>
        </p:txBody>
      </p:sp>
      <p:sp>
        <p:nvSpPr>
          <p:cNvPr id="1995" name="Google Shape;1995;p55"/>
          <p:cNvSpPr txBox="1"/>
          <p:nvPr/>
        </p:nvSpPr>
        <p:spPr>
          <a:xfrm>
            <a:off x="9405900" y="2095818"/>
            <a:ext cx="464800" cy="38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933" b="1"/>
              <a:t>B1</a:t>
            </a:r>
            <a:endParaRPr sz="933" b="1"/>
          </a:p>
        </p:txBody>
      </p:sp>
      <p:sp>
        <p:nvSpPr>
          <p:cNvPr id="1996" name="Google Shape;1996;p55"/>
          <p:cNvSpPr txBox="1"/>
          <p:nvPr/>
        </p:nvSpPr>
        <p:spPr>
          <a:xfrm>
            <a:off x="9015100" y="2095818"/>
            <a:ext cx="464800" cy="38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933" b="1"/>
              <a:t>C0</a:t>
            </a:r>
            <a:endParaRPr sz="933" b="1"/>
          </a:p>
        </p:txBody>
      </p:sp>
      <p:sp>
        <p:nvSpPr>
          <p:cNvPr id="1997" name="Google Shape;1997;p55"/>
          <p:cNvSpPr txBox="1"/>
          <p:nvPr/>
        </p:nvSpPr>
        <p:spPr>
          <a:xfrm>
            <a:off x="8624300" y="2095818"/>
            <a:ext cx="464800" cy="38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933" b="1"/>
              <a:t>C1</a:t>
            </a:r>
            <a:endParaRPr sz="933" b="1"/>
          </a:p>
        </p:txBody>
      </p:sp>
      <p:sp>
        <p:nvSpPr>
          <p:cNvPr id="1998" name="Google Shape;1998;p55"/>
          <p:cNvSpPr txBox="1"/>
          <p:nvPr/>
        </p:nvSpPr>
        <p:spPr>
          <a:xfrm>
            <a:off x="8233500" y="2095818"/>
            <a:ext cx="464800" cy="38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933" b="1"/>
              <a:t>D0</a:t>
            </a:r>
            <a:endParaRPr sz="933" b="1"/>
          </a:p>
        </p:txBody>
      </p:sp>
      <p:sp>
        <p:nvSpPr>
          <p:cNvPr id="1999" name="Google Shape;1999;p55"/>
          <p:cNvSpPr txBox="1"/>
          <p:nvPr/>
        </p:nvSpPr>
        <p:spPr>
          <a:xfrm>
            <a:off x="7842700" y="2095818"/>
            <a:ext cx="464800" cy="38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933" b="1"/>
              <a:t>D1</a:t>
            </a:r>
            <a:endParaRPr sz="933" b="1"/>
          </a:p>
        </p:txBody>
      </p:sp>
      <p:sp>
        <p:nvSpPr>
          <p:cNvPr id="2000" name="Google Shape;2000;p55"/>
          <p:cNvSpPr txBox="1"/>
          <p:nvPr/>
        </p:nvSpPr>
        <p:spPr>
          <a:xfrm>
            <a:off x="7451900" y="2095818"/>
            <a:ext cx="464800" cy="38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933" b="1"/>
              <a:t>E0</a:t>
            </a:r>
            <a:endParaRPr sz="933" b="1"/>
          </a:p>
        </p:txBody>
      </p:sp>
      <p:sp>
        <p:nvSpPr>
          <p:cNvPr id="2001" name="Google Shape;2001;p55"/>
          <p:cNvSpPr txBox="1"/>
          <p:nvPr/>
        </p:nvSpPr>
        <p:spPr>
          <a:xfrm>
            <a:off x="7061100" y="2095818"/>
            <a:ext cx="464800" cy="38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933" b="1"/>
              <a:t>E1</a:t>
            </a:r>
            <a:endParaRPr sz="933" b="1"/>
          </a:p>
        </p:txBody>
      </p:sp>
      <p:sp>
        <p:nvSpPr>
          <p:cNvPr id="2002" name="Google Shape;2002;p55"/>
          <p:cNvSpPr txBox="1"/>
          <p:nvPr/>
        </p:nvSpPr>
        <p:spPr>
          <a:xfrm>
            <a:off x="6670300" y="2095818"/>
            <a:ext cx="464800" cy="38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933" b="1"/>
              <a:t>F0</a:t>
            </a:r>
            <a:endParaRPr sz="933" b="1"/>
          </a:p>
        </p:txBody>
      </p:sp>
      <p:sp>
        <p:nvSpPr>
          <p:cNvPr id="2003" name="Google Shape;2003;p55"/>
          <p:cNvSpPr txBox="1"/>
          <p:nvPr/>
        </p:nvSpPr>
        <p:spPr>
          <a:xfrm>
            <a:off x="6279500" y="2095818"/>
            <a:ext cx="464800" cy="38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933" b="1"/>
              <a:t>F1</a:t>
            </a:r>
            <a:endParaRPr sz="933" b="1"/>
          </a:p>
        </p:txBody>
      </p:sp>
      <p:sp>
        <p:nvSpPr>
          <p:cNvPr id="2004" name="Google Shape;2004;p55"/>
          <p:cNvSpPr txBox="1"/>
          <p:nvPr/>
        </p:nvSpPr>
        <p:spPr>
          <a:xfrm>
            <a:off x="5888700" y="2095818"/>
            <a:ext cx="464800" cy="38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933" b="1"/>
              <a:t>G0</a:t>
            </a:r>
            <a:endParaRPr sz="933" b="1"/>
          </a:p>
        </p:txBody>
      </p:sp>
      <p:sp>
        <p:nvSpPr>
          <p:cNvPr id="2005" name="Google Shape;2005;p55"/>
          <p:cNvSpPr txBox="1"/>
          <p:nvPr/>
        </p:nvSpPr>
        <p:spPr>
          <a:xfrm>
            <a:off x="5497900" y="2095818"/>
            <a:ext cx="464800" cy="38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933" b="1"/>
              <a:t>G1</a:t>
            </a:r>
            <a:endParaRPr sz="933" b="1"/>
          </a:p>
        </p:txBody>
      </p:sp>
      <p:sp>
        <p:nvSpPr>
          <p:cNvPr id="2006" name="Google Shape;2006;p55"/>
          <p:cNvSpPr txBox="1"/>
          <p:nvPr/>
        </p:nvSpPr>
        <p:spPr>
          <a:xfrm>
            <a:off x="5107100" y="2095818"/>
            <a:ext cx="464800" cy="38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933" b="1"/>
              <a:t>H0</a:t>
            </a:r>
            <a:endParaRPr sz="933" b="1"/>
          </a:p>
        </p:txBody>
      </p:sp>
      <p:sp>
        <p:nvSpPr>
          <p:cNvPr id="2007" name="Google Shape;2007;p55"/>
          <p:cNvSpPr txBox="1"/>
          <p:nvPr/>
        </p:nvSpPr>
        <p:spPr>
          <a:xfrm>
            <a:off x="4716300" y="2095818"/>
            <a:ext cx="464800" cy="38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933" b="1"/>
              <a:t>H1</a:t>
            </a:r>
            <a:endParaRPr sz="933" b="1"/>
          </a:p>
        </p:txBody>
      </p:sp>
      <p:sp>
        <p:nvSpPr>
          <p:cNvPr id="2008" name="Google Shape;2008;p55"/>
          <p:cNvSpPr txBox="1"/>
          <p:nvPr/>
        </p:nvSpPr>
        <p:spPr>
          <a:xfrm>
            <a:off x="10522767" y="1708617"/>
            <a:ext cx="6140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333" b="1"/>
              <a:t>B0</a:t>
            </a:r>
            <a:endParaRPr sz="1333" b="1"/>
          </a:p>
        </p:txBody>
      </p:sp>
      <p:sp>
        <p:nvSpPr>
          <p:cNvPr id="2009" name="Google Shape;2009;p55"/>
          <p:cNvSpPr txBox="1"/>
          <p:nvPr/>
        </p:nvSpPr>
        <p:spPr>
          <a:xfrm>
            <a:off x="10131967" y="1708617"/>
            <a:ext cx="6140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333" b="1"/>
              <a:t>B1</a:t>
            </a:r>
            <a:endParaRPr sz="1333" b="1"/>
          </a:p>
        </p:txBody>
      </p:sp>
      <p:sp>
        <p:nvSpPr>
          <p:cNvPr id="2010" name="Google Shape;2010;p55"/>
          <p:cNvSpPr txBox="1"/>
          <p:nvPr/>
        </p:nvSpPr>
        <p:spPr>
          <a:xfrm>
            <a:off x="9741167" y="1708617"/>
            <a:ext cx="6140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333" b="1"/>
              <a:t>B2</a:t>
            </a:r>
            <a:endParaRPr sz="1333" b="1"/>
          </a:p>
        </p:txBody>
      </p:sp>
      <p:sp>
        <p:nvSpPr>
          <p:cNvPr id="2011" name="Google Shape;2011;p55"/>
          <p:cNvSpPr txBox="1"/>
          <p:nvPr/>
        </p:nvSpPr>
        <p:spPr>
          <a:xfrm>
            <a:off x="9350367" y="1708617"/>
            <a:ext cx="6140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333" b="1"/>
              <a:t>B3</a:t>
            </a:r>
            <a:endParaRPr sz="1333" b="1"/>
          </a:p>
        </p:txBody>
      </p:sp>
      <p:sp>
        <p:nvSpPr>
          <p:cNvPr id="2012" name="Google Shape;2012;p55"/>
          <p:cNvSpPr txBox="1"/>
          <p:nvPr/>
        </p:nvSpPr>
        <p:spPr>
          <a:xfrm>
            <a:off x="8959567" y="1708617"/>
            <a:ext cx="6140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333" b="1"/>
              <a:t>B4</a:t>
            </a:r>
            <a:endParaRPr sz="1333" b="1"/>
          </a:p>
        </p:txBody>
      </p:sp>
      <p:sp>
        <p:nvSpPr>
          <p:cNvPr id="2013" name="Google Shape;2013;p55"/>
          <p:cNvSpPr txBox="1"/>
          <p:nvPr/>
        </p:nvSpPr>
        <p:spPr>
          <a:xfrm>
            <a:off x="8568767" y="1708617"/>
            <a:ext cx="6140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333" b="1"/>
              <a:t>B5</a:t>
            </a:r>
            <a:endParaRPr sz="1333" b="1"/>
          </a:p>
        </p:txBody>
      </p:sp>
      <p:sp>
        <p:nvSpPr>
          <p:cNvPr id="2014" name="Google Shape;2014;p55"/>
          <p:cNvSpPr txBox="1"/>
          <p:nvPr/>
        </p:nvSpPr>
        <p:spPr>
          <a:xfrm>
            <a:off x="8177967" y="1708617"/>
            <a:ext cx="6140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333" b="1"/>
              <a:t>B6</a:t>
            </a:r>
            <a:endParaRPr sz="1333" b="1"/>
          </a:p>
        </p:txBody>
      </p:sp>
      <p:sp>
        <p:nvSpPr>
          <p:cNvPr id="2015" name="Google Shape;2015;p55"/>
          <p:cNvSpPr txBox="1"/>
          <p:nvPr/>
        </p:nvSpPr>
        <p:spPr>
          <a:xfrm>
            <a:off x="7787167" y="1708617"/>
            <a:ext cx="6140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333" b="1"/>
              <a:t>B7</a:t>
            </a:r>
            <a:endParaRPr sz="1333" b="1"/>
          </a:p>
        </p:txBody>
      </p:sp>
      <p:sp>
        <p:nvSpPr>
          <p:cNvPr id="2016" name="Google Shape;2016;p55"/>
          <p:cNvSpPr txBox="1"/>
          <p:nvPr/>
        </p:nvSpPr>
        <p:spPr>
          <a:xfrm>
            <a:off x="7396367" y="1708617"/>
            <a:ext cx="6140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333" b="1"/>
              <a:t>B8</a:t>
            </a:r>
            <a:endParaRPr sz="1333" b="1"/>
          </a:p>
        </p:txBody>
      </p:sp>
      <p:sp>
        <p:nvSpPr>
          <p:cNvPr id="2017" name="Google Shape;2017;p55"/>
          <p:cNvSpPr txBox="1"/>
          <p:nvPr/>
        </p:nvSpPr>
        <p:spPr>
          <a:xfrm>
            <a:off x="7005567" y="1708617"/>
            <a:ext cx="6140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333" b="1"/>
              <a:t>B9</a:t>
            </a:r>
            <a:endParaRPr sz="1333" b="1"/>
          </a:p>
        </p:txBody>
      </p:sp>
      <p:sp>
        <p:nvSpPr>
          <p:cNvPr id="2018" name="Google Shape;2018;p55"/>
          <p:cNvSpPr txBox="1"/>
          <p:nvPr/>
        </p:nvSpPr>
        <p:spPr>
          <a:xfrm>
            <a:off x="6520333" y="1708617"/>
            <a:ext cx="8028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333" b="1"/>
              <a:t>B10</a:t>
            </a:r>
            <a:endParaRPr sz="1333" b="1"/>
          </a:p>
        </p:txBody>
      </p:sp>
      <p:sp>
        <p:nvSpPr>
          <p:cNvPr id="2019" name="Google Shape;2019;p55"/>
          <p:cNvSpPr txBox="1"/>
          <p:nvPr/>
        </p:nvSpPr>
        <p:spPr>
          <a:xfrm>
            <a:off x="6129567" y="1708617"/>
            <a:ext cx="8028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333" b="1"/>
              <a:t>B11</a:t>
            </a:r>
            <a:endParaRPr sz="1333" b="1"/>
          </a:p>
        </p:txBody>
      </p:sp>
      <p:sp>
        <p:nvSpPr>
          <p:cNvPr id="2020" name="Google Shape;2020;p55"/>
          <p:cNvSpPr txBox="1"/>
          <p:nvPr/>
        </p:nvSpPr>
        <p:spPr>
          <a:xfrm>
            <a:off x="5738767" y="1708617"/>
            <a:ext cx="8028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333" b="1"/>
              <a:t>B12</a:t>
            </a:r>
            <a:endParaRPr sz="1333" b="1"/>
          </a:p>
        </p:txBody>
      </p:sp>
      <p:sp>
        <p:nvSpPr>
          <p:cNvPr id="2021" name="Google Shape;2021;p55"/>
          <p:cNvSpPr txBox="1"/>
          <p:nvPr/>
        </p:nvSpPr>
        <p:spPr>
          <a:xfrm>
            <a:off x="5274767" y="1708617"/>
            <a:ext cx="9492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333" b="1"/>
              <a:t>B13</a:t>
            </a:r>
            <a:endParaRPr sz="1333" b="1"/>
          </a:p>
        </p:txBody>
      </p:sp>
      <p:sp>
        <p:nvSpPr>
          <p:cNvPr id="2022" name="Google Shape;2022;p55"/>
          <p:cNvSpPr txBox="1"/>
          <p:nvPr/>
        </p:nvSpPr>
        <p:spPr>
          <a:xfrm>
            <a:off x="4883967" y="1708617"/>
            <a:ext cx="9492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333" b="1"/>
              <a:t>B14</a:t>
            </a:r>
            <a:endParaRPr sz="1333" b="1"/>
          </a:p>
        </p:txBody>
      </p:sp>
      <p:sp>
        <p:nvSpPr>
          <p:cNvPr id="2023" name="Google Shape;2023;p55"/>
          <p:cNvSpPr txBox="1"/>
          <p:nvPr/>
        </p:nvSpPr>
        <p:spPr>
          <a:xfrm>
            <a:off x="4493167" y="1708617"/>
            <a:ext cx="9492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333" b="1"/>
              <a:t>B15</a:t>
            </a:r>
            <a:endParaRPr sz="1333" b="1"/>
          </a:p>
        </p:txBody>
      </p:sp>
      <p:sp>
        <p:nvSpPr>
          <p:cNvPr id="2024" name="Google Shape;2024;p55"/>
          <p:cNvSpPr txBox="1"/>
          <p:nvPr/>
        </p:nvSpPr>
        <p:spPr>
          <a:xfrm>
            <a:off x="10615300" y="3946418"/>
            <a:ext cx="464800" cy="38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933" b="1"/>
              <a:t>A0</a:t>
            </a:r>
            <a:endParaRPr sz="933" b="1"/>
          </a:p>
        </p:txBody>
      </p:sp>
      <p:sp>
        <p:nvSpPr>
          <p:cNvPr id="2025" name="Google Shape;2025;p55"/>
          <p:cNvSpPr txBox="1"/>
          <p:nvPr/>
        </p:nvSpPr>
        <p:spPr>
          <a:xfrm>
            <a:off x="10224500" y="3946418"/>
            <a:ext cx="464800" cy="38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933" b="1"/>
              <a:t>A1</a:t>
            </a:r>
            <a:endParaRPr sz="933" b="1"/>
          </a:p>
        </p:txBody>
      </p:sp>
      <p:sp>
        <p:nvSpPr>
          <p:cNvPr id="2026" name="Google Shape;2026;p55"/>
          <p:cNvSpPr txBox="1"/>
          <p:nvPr/>
        </p:nvSpPr>
        <p:spPr>
          <a:xfrm>
            <a:off x="10615300" y="4541518"/>
            <a:ext cx="464800" cy="38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933" b="1"/>
              <a:t>B0</a:t>
            </a:r>
            <a:endParaRPr sz="933" b="1"/>
          </a:p>
        </p:txBody>
      </p:sp>
      <p:sp>
        <p:nvSpPr>
          <p:cNvPr id="2027" name="Google Shape;2027;p55"/>
          <p:cNvSpPr txBox="1"/>
          <p:nvPr/>
        </p:nvSpPr>
        <p:spPr>
          <a:xfrm>
            <a:off x="10224500" y="4541518"/>
            <a:ext cx="464800" cy="38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933" b="1"/>
              <a:t>B1</a:t>
            </a:r>
            <a:endParaRPr sz="933" b="1"/>
          </a:p>
        </p:txBody>
      </p:sp>
      <p:sp>
        <p:nvSpPr>
          <p:cNvPr id="2028" name="Google Shape;2028;p55"/>
          <p:cNvSpPr txBox="1"/>
          <p:nvPr/>
        </p:nvSpPr>
        <p:spPr>
          <a:xfrm>
            <a:off x="10615300" y="5133018"/>
            <a:ext cx="464800" cy="38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933" b="1"/>
              <a:t>C0</a:t>
            </a:r>
            <a:endParaRPr sz="933" b="1"/>
          </a:p>
        </p:txBody>
      </p:sp>
      <p:sp>
        <p:nvSpPr>
          <p:cNvPr id="2029" name="Google Shape;2029;p55"/>
          <p:cNvSpPr txBox="1"/>
          <p:nvPr/>
        </p:nvSpPr>
        <p:spPr>
          <a:xfrm>
            <a:off x="10224500" y="5133018"/>
            <a:ext cx="464800" cy="38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933" b="1"/>
              <a:t>C1</a:t>
            </a:r>
            <a:endParaRPr sz="933" b="1"/>
          </a:p>
        </p:txBody>
      </p:sp>
      <p:sp>
        <p:nvSpPr>
          <p:cNvPr id="2030" name="Google Shape;2030;p55"/>
          <p:cNvSpPr txBox="1"/>
          <p:nvPr/>
        </p:nvSpPr>
        <p:spPr>
          <a:xfrm>
            <a:off x="10615300" y="5728118"/>
            <a:ext cx="464800" cy="38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933" b="1"/>
              <a:t>D0</a:t>
            </a:r>
            <a:endParaRPr sz="933" b="1"/>
          </a:p>
        </p:txBody>
      </p:sp>
      <p:sp>
        <p:nvSpPr>
          <p:cNvPr id="2031" name="Google Shape;2031;p55"/>
          <p:cNvSpPr txBox="1"/>
          <p:nvPr/>
        </p:nvSpPr>
        <p:spPr>
          <a:xfrm>
            <a:off x="10224500" y="5728118"/>
            <a:ext cx="464800" cy="38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933" b="1"/>
              <a:t>D1</a:t>
            </a:r>
            <a:endParaRPr sz="933" b="1"/>
          </a:p>
        </p:txBody>
      </p:sp>
      <p:sp>
        <p:nvSpPr>
          <p:cNvPr id="2032" name="Google Shape;2032;p55"/>
          <p:cNvSpPr/>
          <p:nvPr/>
        </p:nvSpPr>
        <p:spPr>
          <a:xfrm>
            <a:off x="332901" y="2102756"/>
            <a:ext cx="415600" cy="200000"/>
          </a:xfrm>
          <a:prstGeom prst="rect">
            <a:avLst/>
          </a:prstGeom>
          <a:solidFill>
            <a:srgbClr val="A61C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033" name="Google Shape;2033;p55"/>
          <p:cNvSpPr/>
          <p:nvPr/>
        </p:nvSpPr>
        <p:spPr>
          <a:xfrm>
            <a:off x="740664" y="2102756"/>
            <a:ext cx="418000" cy="200000"/>
          </a:xfrm>
          <a:prstGeom prst="rect">
            <a:avLst/>
          </a:prstGeom>
          <a:solidFill>
            <a:srgbClr val="CC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034" name="Google Shape;2034;p55"/>
          <p:cNvSpPr/>
          <p:nvPr/>
        </p:nvSpPr>
        <p:spPr>
          <a:xfrm>
            <a:off x="1148443" y="2102756"/>
            <a:ext cx="410000" cy="200000"/>
          </a:xfrm>
          <a:prstGeom prst="rect">
            <a:avLst/>
          </a:prstGeom>
          <a:solidFill>
            <a:srgbClr val="E6913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035" name="Google Shape;2035;p55"/>
          <p:cNvSpPr/>
          <p:nvPr/>
        </p:nvSpPr>
        <p:spPr>
          <a:xfrm>
            <a:off x="1556212" y="2102756"/>
            <a:ext cx="407600" cy="200000"/>
          </a:xfrm>
          <a:prstGeom prst="rect">
            <a:avLst/>
          </a:prstGeom>
          <a:solidFill>
            <a:srgbClr val="FFD9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036" name="Google Shape;2036;p55"/>
          <p:cNvSpPr/>
          <p:nvPr/>
        </p:nvSpPr>
        <p:spPr>
          <a:xfrm>
            <a:off x="1963983" y="2102756"/>
            <a:ext cx="410800" cy="200000"/>
          </a:xfrm>
          <a:prstGeom prst="rect">
            <a:avLst/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037" name="Google Shape;2037;p55"/>
          <p:cNvSpPr/>
          <p:nvPr/>
        </p:nvSpPr>
        <p:spPr>
          <a:xfrm>
            <a:off x="2371753" y="2102756"/>
            <a:ext cx="413200" cy="2000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038" name="Google Shape;2038;p55"/>
          <p:cNvSpPr/>
          <p:nvPr/>
        </p:nvSpPr>
        <p:spPr>
          <a:xfrm>
            <a:off x="2779524" y="2102756"/>
            <a:ext cx="410800" cy="2000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039" name="Google Shape;2039;p55"/>
          <p:cNvSpPr/>
          <p:nvPr/>
        </p:nvSpPr>
        <p:spPr>
          <a:xfrm>
            <a:off x="3187293" y="2102756"/>
            <a:ext cx="393600" cy="200000"/>
          </a:xfrm>
          <a:prstGeom prst="rect">
            <a:avLst/>
          </a:prstGeom>
          <a:solidFill>
            <a:srgbClr val="C27BA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040" name="Google Shape;2040;p55"/>
          <p:cNvSpPr txBox="1"/>
          <p:nvPr/>
        </p:nvSpPr>
        <p:spPr>
          <a:xfrm>
            <a:off x="292800" y="1257433"/>
            <a:ext cx="3122400" cy="902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609585" indent="-372524">
              <a:buClr>
                <a:schemeClr val="accent1"/>
              </a:buClr>
              <a:buSzPts val="800"/>
              <a:buFont typeface="Ubuntu Mono"/>
              <a:buChar char="■"/>
            </a:pPr>
            <a:r>
              <a:rPr lang="it" sz="1600">
                <a:latin typeface="Ubuntu Mono"/>
                <a:ea typeface="Ubuntu Mono"/>
                <a:cs typeface="Ubuntu Mono"/>
                <a:sym typeface="Ubuntu Mono"/>
              </a:rPr>
              <a:t>Vector with 8 elements</a:t>
            </a:r>
            <a:endParaRPr sz="1600">
              <a:latin typeface="Ubuntu Mono"/>
              <a:ea typeface="Ubuntu Mono"/>
              <a:cs typeface="Ubuntu Mono"/>
              <a:sym typeface="Ubuntu Mono"/>
            </a:endParaRPr>
          </a:p>
          <a:p>
            <a:pPr marL="609585" indent="-372524">
              <a:buClr>
                <a:schemeClr val="accent1"/>
              </a:buClr>
              <a:buSzPts val="800"/>
              <a:buFont typeface="Ubuntu Mono"/>
              <a:buChar char="■"/>
            </a:pPr>
            <a:r>
              <a:rPr lang="it" sz="1600">
                <a:latin typeface="Ubuntu Mono"/>
                <a:ea typeface="Ubuntu Mono"/>
                <a:cs typeface="Ubuntu Mono"/>
                <a:sym typeface="Ubuntu Mono"/>
              </a:rPr>
              <a:t>2 Byte/element</a:t>
            </a:r>
            <a:endParaRPr sz="1600">
              <a:latin typeface="Ubuntu Mono"/>
              <a:ea typeface="Ubuntu Mono"/>
              <a:cs typeface="Ubuntu Mono"/>
              <a:sym typeface="Ubuntu Mono"/>
            </a:endParaRPr>
          </a:p>
          <a:p>
            <a:endParaRPr sz="1067"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2041" name="Google Shape;2041;p55"/>
          <p:cNvSpPr/>
          <p:nvPr/>
        </p:nvSpPr>
        <p:spPr>
          <a:xfrm>
            <a:off x="741633" y="2758367"/>
            <a:ext cx="2079600" cy="1111200"/>
          </a:xfrm>
          <a:prstGeom prst="verticalScroll">
            <a:avLst>
              <a:gd name="adj" fmla="val 1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042" name="Google Shape;2042;p55"/>
          <p:cNvSpPr txBox="1"/>
          <p:nvPr/>
        </p:nvSpPr>
        <p:spPr>
          <a:xfrm>
            <a:off x="1009467" y="2916267"/>
            <a:ext cx="2185200" cy="861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it" sz="1333">
                <a:latin typeface="Ubuntu Mono"/>
                <a:ea typeface="Ubuntu Mono"/>
                <a:cs typeface="Ubuntu Mono"/>
                <a:sym typeface="Ubuntu Mono"/>
              </a:rPr>
              <a:t>…</a:t>
            </a:r>
            <a:endParaRPr sz="1333">
              <a:latin typeface="Ubuntu Mono"/>
              <a:ea typeface="Ubuntu Mono"/>
              <a:cs typeface="Ubuntu Mono"/>
              <a:sym typeface="Ubuntu Mono"/>
            </a:endParaRPr>
          </a:p>
          <a:p>
            <a:r>
              <a:rPr lang="it" sz="1333">
                <a:latin typeface="Ubuntu Mono"/>
                <a:ea typeface="Ubuntu Mono"/>
                <a:cs typeface="Ubuntu Mono"/>
                <a:sym typeface="Ubuntu Mono"/>
              </a:rPr>
              <a:t>vld v0, (Memory)</a:t>
            </a:r>
            <a:endParaRPr sz="1333">
              <a:latin typeface="Ubuntu Mono"/>
              <a:ea typeface="Ubuntu Mono"/>
              <a:cs typeface="Ubuntu Mono"/>
              <a:sym typeface="Ubuntu Mono"/>
            </a:endParaRPr>
          </a:p>
          <a:p>
            <a:r>
              <a:rPr lang="it" sz="1333">
                <a:latin typeface="Ubuntu Mono"/>
                <a:ea typeface="Ubuntu Mono"/>
                <a:cs typeface="Ubuntu Mono"/>
                <a:sym typeface="Ubuntu Mono"/>
              </a:rPr>
              <a:t>…</a:t>
            </a:r>
            <a:endParaRPr sz="1333">
              <a:latin typeface="Ubuntu Mono"/>
              <a:ea typeface="Ubuntu Mono"/>
              <a:cs typeface="Ubuntu Mono"/>
              <a:sym typeface="Ubuntu Mono"/>
            </a:endParaRPr>
          </a:p>
        </p:txBody>
      </p:sp>
      <p:cxnSp>
        <p:nvCxnSpPr>
          <p:cNvPr id="2043" name="Google Shape;2043;p55"/>
          <p:cNvCxnSpPr/>
          <p:nvPr/>
        </p:nvCxnSpPr>
        <p:spPr>
          <a:xfrm>
            <a:off x="8276267" y="2619200"/>
            <a:ext cx="2337600" cy="3010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045" name="Google Shape;2045;p55"/>
          <p:cNvSpPr txBox="1"/>
          <p:nvPr/>
        </p:nvSpPr>
        <p:spPr>
          <a:xfrm>
            <a:off x="3931367" y="1113567"/>
            <a:ext cx="3646666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it" sz="2400">
                <a:latin typeface="Ubuntu Mono"/>
                <a:ea typeface="Ubuntu Mono"/>
                <a:cs typeface="Ubuntu Mono"/>
                <a:sym typeface="Ubuntu Mono"/>
              </a:rPr>
              <a:t>Memory (outside </a:t>
            </a:r>
            <a:r>
              <a:rPr lang="it" sz="2400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Ara</a:t>
            </a:r>
            <a:r>
              <a:rPr lang="it" sz="2400">
                <a:latin typeface="Ubuntu Mono"/>
                <a:ea typeface="Ubuntu Mono"/>
                <a:cs typeface="Ubuntu Mono"/>
                <a:sym typeface="Ubuntu Mono"/>
              </a:rPr>
              <a:t>)</a:t>
            </a:r>
            <a:endParaRPr sz="2400"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BE7468F-1695-52F6-6527-B29780ADD3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503" y="180326"/>
            <a:ext cx="10667548" cy="657050"/>
          </a:xfrm>
          <a:noFill/>
        </p:spPr>
        <p:txBody>
          <a:bodyPr vert="horz" lIns="0" tIns="0" rIns="0" bIns="0" rtlCol="0" anchor="ctr">
            <a:normAutofit/>
          </a:bodyPr>
          <a:lstStyle/>
          <a:p>
            <a:r>
              <a:rPr lang="en-US" sz="3800" b="0" i="0" kern="1200" spc="-106" baseline="0">
                <a:ln w="15875" cmpd="sng">
                  <a:noFill/>
                  <a:round/>
                </a:ln>
                <a:latin typeface="+mj-lt"/>
                <a:ea typeface="Roboto"/>
                <a:cs typeface="Roboto"/>
              </a:rPr>
              <a:t>Ara VRF</a:t>
            </a:r>
          </a:p>
        </p:txBody>
      </p:sp>
    </p:spTree>
    <p:extLst>
      <p:ext uri="{BB962C8B-B14F-4D97-AF65-F5344CB8AC3E}">
        <p14:creationId xmlns:p14="http://schemas.microsoft.com/office/powerpoint/2010/main" val="290549612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Google Shape;2050;p56"/>
          <p:cNvSpPr/>
          <p:nvPr/>
        </p:nvSpPr>
        <p:spPr>
          <a:xfrm>
            <a:off x="3931367" y="1647157"/>
            <a:ext cx="7767200" cy="11112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051" name="Google Shape;2051;p56"/>
          <p:cNvSpPr/>
          <p:nvPr/>
        </p:nvSpPr>
        <p:spPr>
          <a:xfrm>
            <a:off x="3931367" y="3420700"/>
            <a:ext cx="7767200" cy="29664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052" name="Google Shape;2052;p56"/>
          <p:cNvSpPr txBox="1">
            <a:spLocks noGrp="1"/>
          </p:cNvSpPr>
          <p:nvPr>
            <p:ph type="sldNum" idx="12"/>
          </p:nvPr>
        </p:nvSpPr>
        <p:spPr>
          <a:xfrm>
            <a:off x="11070776" y="6308660"/>
            <a:ext cx="355600" cy="468400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/>
          <a:p>
            <a:pPr>
              <a:buClr>
                <a:srgbClr val="000000"/>
              </a:buClr>
            </a:pPr>
            <a:fld id="{00000000-1234-1234-1234-123412341234}" type="slidenum">
              <a:rPr lang="it"/>
              <a:pPr>
                <a:buClr>
                  <a:srgbClr val="000000"/>
                </a:buClr>
              </a:pPr>
              <a:t>43</a:t>
            </a:fld>
            <a:endParaRPr/>
          </a:p>
        </p:txBody>
      </p:sp>
      <p:sp>
        <p:nvSpPr>
          <p:cNvPr id="2054" name="Google Shape;2054;p56"/>
          <p:cNvSpPr/>
          <p:nvPr/>
        </p:nvSpPr>
        <p:spPr>
          <a:xfrm>
            <a:off x="4775067" y="39536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055" name="Google Shape;2055;p56"/>
          <p:cNvSpPr/>
          <p:nvPr/>
        </p:nvSpPr>
        <p:spPr>
          <a:xfrm>
            <a:off x="5165867" y="39536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056" name="Google Shape;2056;p56"/>
          <p:cNvSpPr/>
          <p:nvPr/>
        </p:nvSpPr>
        <p:spPr>
          <a:xfrm>
            <a:off x="5556667" y="39536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057" name="Google Shape;2057;p56"/>
          <p:cNvSpPr/>
          <p:nvPr/>
        </p:nvSpPr>
        <p:spPr>
          <a:xfrm>
            <a:off x="5947467" y="39536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058" name="Google Shape;2058;p56"/>
          <p:cNvSpPr/>
          <p:nvPr/>
        </p:nvSpPr>
        <p:spPr>
          <a:xfrm>
            <a:off x="7901467" y="45451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059" name="Google Shape;2059;p56"/>
          <p:cNvSpPr/>
          <p:nvPr/>
        </p:nvSpPr>
        <p:spPr>
          <a:xfrm>
            <a:off x="8292267" y="45451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060" name="Google Shape;2060;p56"/>
          <p:cNvSpPr/>
          <p:nvPr/>
        </p:nvSpPr>
        <p:spPr>
          <a:xfrm>
            <a:off x="8683067" y="45451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061" name="Google Shape;2061;p56"/>
          <p:cNvSpPr/>
          <p:nvPr/>
        </p:nvSpPr>
        <p:spPr>
          <a:xfrm>
            <a:off x="9073867" y="45451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062" name="Google Shape;2062;p56"/>
          <p:cNvSpPr/>
          <p:nvPr/>
        </p:nvSpPr>
        <p:spPr>
          <a:xfrm>
            <a:off x="9464667" y="4545133"/>
            <a:ext cx="390800" cy="382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063" name="Google Shape;2063;p56"/>
          <p:cNvSpPr/>
          <p:nvPr/>
        </p:nvSpPr>
        <p:spPr>
          <a:xfrm>
            <a:off x="9855467" y="4545133"/>
            <a:ext cx="390800" cy="382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064" name="Google Shape;2064;p56"/>
          <p:cNvSpPr/>
          <p:nvPr/>
        </p:nvSpPr>
        <p:spPr>
          <a:xfrm>
            <a:off x="10246267" y="4545133"/>
            <a:ext cx="390800" cy="3828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065" name="Google Shape;2065;p56"/>
          <p:cNvSpPr/>
          <p:nvPr/>
        </p:nvSpPr>
        <p:spPr>
          <a:xfrm>
            <a:off x="10637067" y="4545133"/>
            <a:ext cx="390800" cy="3828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066" name="Google Shape;2066;p56"/>
          <p:cNvSpPr/>
          <p:nvPr/>
        </p:nvSpPr>
        <p:spPr>
          <a:xfrm>
            <a:off x="6338267" y="39536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067" name="Google Shape;2067;p56"/>
          <p:cNvSpPr/>
          <p:nvPr/>
        </p:nvSpPr>
        <p:spPr>
          <a:xfrm>
            <a:off x="6729067" y="39536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068" name="Google Shape;2068;p56"/>
          <p:cNvSpPr/>
          <p:nvPr/>
        </p:nvSpPr>
        <p:spPr>
          <a:xfrm>
            <a:off x="7119867" y="39536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069" name="Google Shape;2069;p56"/>
          <p:cNvSpPr/>
          <p:nvPr/>
        </p:nvSpPr>
        <p:spPr>
          <a:xfrm>
            <a:off x="7510667" y="39536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070" name="Google Shape;2070;p56"/>
          <p:cNvSpPr/>
          <p:nvPr/>
        </p:nvSpPr>
        <p:spPr>
          <a:xfrm>
            <a:off x="7901467" y="39536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071" name="Google Shape;2071;p56"/>
          <p:cNvSpPr/>
          <p:nvPr/>
        </p:nvSpPr>
        <p:spPr>
          <a:xfrm>
            <a:off x="8292267" y="39536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072" name="Google Shape;2072;p56"/>
          <p:cNvSpPr/>
          <p:nvPr/>
        </p:nvSpPr>
        <p:spPr>
          <a:xfrm>
            <a:off x="8683067" y="39536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073" name="Google Shape;2073;p56"/>
          <p:cNvSpPr/>
          <p:nvPr/>
        </p:nvSpPr>
        <p:spPr>
          <a:xfrm>
            <a:off x="9073867" y="39536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074" name="Google Shape;2074;p56"/>
          <p:cNvSpPr/>
          <p:nvPr/>
        </p:nvSpPr>
        <p:spPr>
          <a:xfrm>
            <a:off x="9464667" y="3953633"/>
            <a:ext cx="390800" cy="382800"/>
          </a:xfrm>
          <a:prstGeom prst="rect">
            <a:avLst/>
          </a:prstGeom>
          <a:solidFill>
            <a:srgbClr val="FFD9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075" name="Google Shape;2075;p56"/>
          <p:cNvSpPr/>
          <p:nvPr/>
        </p:nvSpPr>
        <p:spPr>
          <a:xfrm>
            <a:off x="9855467" y="3953633"/>
            <a:ext cx="390800" cy="382800"/>
          </a:xfrm>
          <a:prstGeom prst="rect">
            <a:avLst/>
          </a:prstGeom>
          <a:solidFill>
            <a:srgbClr val="FFD9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076" name="Google Shape;2076;p56"/>
          <p:cNvSpPr/>
          <p:nvPr/>
        </p:nvSpPr>
        <p:spPr>
          <a:xfrm>
            <a:off x="10246267" y="3953633"/>
            <a:ext cx="390800" cy="382800"/>
          </a:xfrm>
          <a:prstGeom prst="rect">
            <a:avLst/>
          </a:prstGeom>
          <a:solidFill>
            <a:srgbClr val="C27BA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077" name="Google Shape;2077;p56"/>
          <p:cNvSpPr/>
          <p:nvPr/>
        </p:nvSpPr>
        <p:spPr>
          <a:xfrm>
            <a:off x="10637067" y="3953633"/>
            <a:ext cx="390800" cy="382800"/>
          </a:xfrm>
          <a:prstGeom prst="rect">
            <a:avLst/>
          </a:prstGeom>
          <a:solidFill>
            <a:srgbClr val="C27BA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078" name="Google Shape;2078;p56"/>
          <p:cNvSpPr/>
          <p:nvPr/>
        </p:nvSpPr>
        <p:spPr>
          <a:xfrm>
            <a:off x="4775067" y="45451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079" name="Google Shape;2079;p56"/>
          <p:cNvSpPr/>
          <p:nvPr/>
        </p:nvSpPr>
        <p:spPr>
          <a:xfrm>
            <a:off x="5165867" y="45451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080" name="Google Shape;2080;p56"/>
          <p:cNvSpPr/>
          <p:nvPr/>
        </p:nvSpPr>
        <p:spPr>
          <a:xfrm>
            <a:off x="5556667" y="45451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081" name="Google Shape;2081;p56"/>
          <p:cNvSpPr/>
          <p:nvPr/>
        </p:nvSpPr>
        <p:spPr>
          <a:xfrm>
            <a:off x="5947467" y="45451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082" name="Google Shape;2082;p56"/>
          <p:cNvSpPr/>
          <p:nvPr/>
        </p:nvSpPr>
        <p:spPr>
          <a:xfrm>
            <a:off x="6338267" y="45451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083" name="Google Shape;2083;p56"/>
          <p:cNvSpPr/>
          <p:nvPr/>
        </p:nvSpPr>
        <p:spPr>
          <a:xfrm>
            <a:off x="6729067" y="45451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084" name="Google Shape;2084;p56"/>
          <p:cNvSpPr/>
          <p:nvPr/>
        </p:nvSpPr>
        <p:spPr>
          <a:xfrm>
            <a:off x="7119867" y="45451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085" name="Google Shape;2085;p56"/>
          <p:cNvSpPr/>
          <p:nvPr/>
        </p:nvSpPr>
        <p:spPr>
          <a:xfrm>
            <a:off x="7510667" y="45451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086" name="Google Shape;2086;p56"/>
          <p:cNvSpPr/>
          <p:nvPr/>
        </p:nvSpPr>
        <p:spPr>
          <a:xfrm>
            <a:off x="4775067" y="51366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087" name="Google Shape;2087;p56"/>
          <p:cNvSpPr/>
          <p:nvPr/>
        </p:nvSpPr>
        <p:spPr>
          <a:xfrm>
            <a:off x="5165867" y="51366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088" name="Google Shape;2088;p56"/>
          <p:cNvSpPr/>
          <p:nvPr/>
        </p:nvSpPr>
        <p:spPr>
          <a:xfrm>
            <a:off x="5556667" y="51366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089" name="Google Shape;2089;p56"/>
          <p:cNvSpPr/>
          <p:nvPr/>
        </p:nvSpPr>
        <p:spPr>
          <a:xfrm>
            <a:off x="5947467" y="51366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090" name="Google Shape;2090;p56"/>
          <p:cNvSpPr/>
          <p:nvPr/>
        </p:nvSpPr>
        <p:spPr>
          <a:xfrm>
            <a:off x="7901467" y="57281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091" name="Google Shape;2091;p56"/>
          <p:cNvSpPr/>
          <p:nvPr/>
        </p:nvSpPr>
        <p:spPr>
          <a:xfrm>
            <a:off x="8292267" y="57281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092" name="Google Shape;2092;p56"/>
          <p:cNvSpPr/>
          <p:nvPr/>
        </p:nvSpPr>
        <p:spPr>
          <a:xfrm>
            <a:off x="8683067" y="57281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093" name="Google Shape;2093;p56"/>
          <p:cNvSpPr/>
          <p:nvPr/>
        </p:nvSpPr>
        <p:spPr>
          <a:xfrm>
            <a:off x="9073867" y="57281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094" name="Google Shape;2094;p56"/>
          <p:cNvSpPr/>
          <p:nvPr/>
        </p:nvSpPr>
        <p:spPr>
          <a:xfrm>
            <a:off x="9464667" y="5728133"/>
            <a:ext cx="390800" cy="382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095" name="Google Shape;2095;p56"/>
          <p:cNvSpPr/>
          <p:nvPr/>
        </p:nvSpPr>
        <p:spPr>
          <a:xfrm>
            <a:off x="9855467" y="5728133"/>
            <a:ext cx="390800" cy="382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096" name="Google Shape;2096;p56"/>
          <p:cNvSpPr/>
          <p:nvPr/>
        </p:nvSpPr>
        <p:spPr>
          <a:xfrm>
            <a:off x="10246267" y="5728133"/>
            <a:ext cx="390800" cy="382800"/>
          </a:xfrm>
          <a:prstGeom prst="rect">
            <a:avLst/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097" name="Google Shape;2097;p56"/>
          <p:cNvSpPr/>
          <p:nvPr/>
        </p:nvSpPr>
        <p:spPr>
          <a:xfrm>
            <a:off x="10637067" y="5728133"/>
            <a:ext cx="390800" cy="382800"/>
          </a:xfrm>
          <a:prstGeom prst="rect">
            <a:avLst/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098" name="Google Shape;2098;p56"/>
          <p:cNvSpPr/>
          <p:nvPr/>
        </p:nvSpPr>
        <p:spPr>
          <a:xfrm>
            <a:off x="6338267" y="51366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099" name="Google Shape;2099;p56"/>
          <p:cNvSpPr/>
          <p:nvPr/>
        </p:nvSpPr>
        <p:spPr>
          <a:xfrm>
            <a:off x="6729067" y="51366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00" name="Google Shape;2100;p56"/>
          <p:cNvSpPr/>
          <p:nvPr/>
        </p:nvSpPr>
        <p:spPr>
          <a:xfrm>
            <a:off x="7119867" y="51366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01" name="Google Shape;2101;p56"/>
          <p:cNvSpPr/>
          <p:nvPr/>
        </p:nvSpPr>
        <p:spPr>
          <a:xfrm>
            <a:off x="7510667" y="51366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02" name="Google Shape;2102;p56"/>
          <p:cNvSpPr/>
          <p:nvPr/>
        </p:nvSpPr>
        <p:spPr>
          <a:xfrm>
            <a:off x="7901467" y="51366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03" name="Google Shape;2103;p56"/>
          <p:cNvSpPr/>
          <p:nvPr/>
        </p:nvSpPr>
        <p:spPr>
          <a:xfrm>
            <a:off x="8292267" y="51366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04" name="Google Shape;2104;p56"/>
          <p:cNvSpPr/>
          <p:nvPr/>
        </p:nvSpPr>
        <p:spPr>
          <a:xfrm>
            <a:off x="8683067" y="51366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05" name="Google Shape;2105;p56"/>
          <p:cNvSpPr/>
          <p:nvPr/>
        </p:nvSpPr>
        <p:spPr>
          <a:xfrm>
            <a:off x="9073867" y="51366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06" name="Google Shape;2106;p56"/>
          <p:cNvSpPr/>
          <p:nvPr/>
        </p:nvSpPr>
        <p:spPr>
          <a:xfrm>
            <a:off x="9464667" y="5136633"/>
            <a:ext cx="390800" cy="382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07" name="Google Shape;2107;p56"/>
          <p:cNvSpPr/>
          <p:nvPr/>
        </p:nvSpPr>
        <p:spPr>
          <a:xfrm>
            <a:off x="9855467" y="5136633"/>
            <a:ext cx="390800" cy="382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08" name="Google Shape;2108;p56"/>
          <p:cNvSpPr/>
          <p:nvPr/>
        </p:nvSpPr>
        <p:spPr>
          <a:xfrm>
            <a:off x="10246267" y="5136633"/>
            <a:ext cx="390800" cy="3828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09" name="Google Shape;2109;p56"/>
          <p:cNvSpPr/>
          <p:nvPr/>
        </p:nvSpPr>
        <p:spPr>
          <a:xfrm>
            <a:off x="10637067" y="5136633"/>
            <a:ext cx="390800" cy="3828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10" name="Google Shape;2110;p56"/>
          <p:cNvSpPr/>
          <p:nvPr/>
        </p:nvSpPr>
        <p:spPr>
          <a:xfrm>
            <a:off x="4775067" y="57281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11" name="Google Shape;2111;p56"/>
          <p:cNvSpPr/>
          <p:nvPr/>
        </p:nvSpPr>
        <p:spPr>
          <a:xfrm>
            <a:off x="5165867" y="57281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12" name="Google Shape;2112;p56"/>
          <p:cNvSpPr/>
          <p:nvPr/>
        </p:nvSpPr>
        <p:spPr>
          <a:xfrm>
            <a:off x="5556667" y="57281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13" name="Google Shape;2113;p56"/>
          <p:cNvSpPr/>
          <p:nvPr/>
        </p:nvSpPr>
        <p:spPr>
          <a:xfrm>
            <a:off x="5947467" y="57281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14" name="Google Shape;2114;p56"/>
          <p:cNvSpPr/>
          <p:nvPr/>
        </p:nvSpPr>
        <p:spPr>
          <a:xfrm>
            <a:off x="6338267" y="57281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15" name="Google Shape;2115;p56"/>
          <p:cNvSpPr/>
          <p:nvPr/>
        </p:nvSpPr>
        <p:spPr>
          <a:xfrm>
            <a:off x="6729067" y="57281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16" name="Google Shape;2116;p56"/>
          <p:cNvSpPr/>
          <p:nvPr/>
        </p:nvSpPr>
        <p:spPr>
          <a:xfrm>
            <a:off x="7119867" y="57281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17" name="Google Shape;2117;p56"/>
          <p:cNvSpPr/>
          <p:nvPr/>
        </p:nvSpPr>
        <p:spPr>
          <a:xfrm>
            <a:off x="7510667" y="57281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18" name="Google Shape;2118;p56"/>
          <p:cNvSpPr txBox="1"/>
          <p:nvPr/>
        </p:nvSpPr>
        <p:spPr>
          <a:xfrm>
            <a:off x="4161067" y="3887201"/>
            <a:ext cx="6140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2400" b="1"/>
              <a:t>L0</a:t>
            </a:r>
            <a:endParaRPr sz="2400" b="1"/>
          </a:p>
        </p:txBody>
      </p:sp>
      <p:sp>
        <p:nvSpPr>
          <p:cNvPr id="2119" name="Google Shape;2119;p56"/>
          <p:cNvSpPr txBox="1"/>
          <p:nvPr/>
        </p:nvSpPr>
        <p:spPr>
          <a:xfrm>
            <a:off x="4161067" y="4478701"/>
            <a:ext cx="6140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2400" b="1"/>
              <a:t>L1</a:t>
            </a:r>
            <a:endParaRPr sz="2400" b="1"/>
          </a:p>
        </p:txBody>
      </p:sp>
      <p:sp>
        <p:nvSpPr>
          <p:cNvPr id="2120" name="Google Shape;2120;p56"/>
          <p:cNvSpPr txBox="1"/>
          <p:nvPr/>
        </p:nvSpPr>
        <p:spPr>
          <a:xfrm>
            <a:off x="4161067" y="5070201"/>
            <a:ext cx="6140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2400" b="1"/>
              <a:t>L2</a:t>
            </a:r>
            <a:endParaRPr sz="2400" b="1"/>
          </a:p>
        </p:txBody>
      </p:sp>
      <p:sp>
        <p:nvSpPr>
          <p:cNvPr id="2121" name="Google Shape;2121;p56"/>
          <p:cNvSpPr txBox="1"/>
          <p:nvPr/>
        </p:nvSpPr>
        <p:spPr>
          <a:xfrm>
            <a:off x="4161067" y="5661701"/>
            <a:ext cx="6140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2400" b="1"/>
              <a:t>L3</a:t>
            </a:r>
            <a:endParaRPr sz="2400" b="1"/>
          </a:p>
        </p:txBody>
      </p:sp>
      <p:sp>
        <p:nvSpPr>
          <p:cNvPr id="2122" name="Google Shape;2122;p56"/>
          <p:cNvSpPr txBox="1"/>
          <p:nvPr/>
        </p:nvSpPr>
        <p:spPr>
          <a:xfrm>
            <a:off x="10525467" y="3521633"/>
            <a:ext cx="6140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333" b="1"/>
              <a:t>B0</a:t>
            </a:r>
            <a:endParaRPr sz="1333" b="1"/>
          </a:p>
        </p:txBody>
      </p:sp>
      <p:sp>
        <p:nvSpPr>
          <p:cNvPr id="2123" name="Google Shape;2123;p56"/>
          <p:cNvSpPr txBox="1"/>
          <p:nvPr/>
        </p:nvSpPr>
        <p:spPr>
          <a:xfrm>
            <a:off x="10134667" y="3521633"/>
            <a:ext cx="6140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333" b="1"/>
              <a:t>B1</a:t>
            </a:r>
            <a:endParaRPr sz="1333" b="1"/>
          </a:p>
        </p:txBody>
      </p:sp>
      <p:sp>
        <p:nvSpPr>
          <p:cNvPr id="2124" name="Google Shape;2124;p56"/>
          <p:cNvSpPr txBox="1"/>
          <p:nvPr/>
        </p:nvSpPr>
        <p:spPr>
          <a:xfrm>
            <a:off x="9743867" y="3521633"/>
            <a:ext cx="6140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333" b="1"/>
              <a:t>B2</a:t>
            </a:r>
            <a:endParaRPr sz="1333" b="1"/>
          </a:p>
        </p:txBody>
      </p:sp>
      <p:sp>
        <p:nvSpPr>
          <p:cNvPr id="2125" name="Google Shape;2125;p56"/>
          <p:cNvSpPr txBox="1"/>
          <p:nvPr/>
        </p:nvSpPr>
        <p:spPr>
          <a:xfrm>
            <a:off x="9353067" y="3521633"/>
            <a:ext cx="6140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333" b="1"/>
              <a:t>B3</a:t>
            </a:r>
            <a:endParaRPr sz="1333" b="1"/>
          </a:p>
        </p:txBody>
      </p:sp>
      <p:sp>
        <p:nvSpPr>
          <p:cNvPr id="2126" name="Google Shape;2126;p56"/>
          <p:cNvSpPr txBox="1"/>
          <p:nvPr/>
        </p:nvSpPr>
        <p:spPr>
          <a:xfrm>
            <a:off x="8962267" y="3521633"/>
            <a:ext cx="6140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333" b="1"/>
              <a:t>B4</a:t>
            </a:r>
            <a:endParaRPr sz="1333" b="1"/>
          </a:p>
        </p:txBody>
      </p:sp>
      <p:sp>
        <p:nvSpPr>
          <p:cNvPr id="2127" name="Google Shape;2127;p56"/>
          <p:cNvSpPr txBox="1"/>
          <p:nvPr/>
        </p:nvSpPr>
        <p:spPr>
          <a:xfrm>
            <a:off x="8571467" y="3521633"/>
            <a:ext cx="6140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333" b="1"/>
              <a:t>B5</a:t>
            </a:r>
            <a:endParaRPr sz="1333" b="1"/>
          </a:p>
        </p:txBody>
      </p:sp>
      <p:sp>
        <p:nvSpPr>
          <p:cNvPr id="2128" name="Google Shape;2128;p56"/>
          <p:cNvSpPr txBox="1"/>
          <p:nvPr/>
        </p:nvSpPr>
        <p:spPr>
          <a:xfrm>
            <a:off x="8180667" y="3521633"/>
            <a:ext cx="6140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333" b="1"/>
              <a:t>B6</a:t>
            </a:r>
            <a:endParaRPr sz="1333" b="1"/>
          </a:p>
        </p:txBody>
      </p:sp>
      <p:sp>
        <p:nvSpPr>
          <p:cNvPr id="2129" name="Google Shape;2129;p56"/>
          <p:cNvSpPr txBox="1"/>
          <p:nvPr/>
        </p:nvSpPr>
        <p:spPr>
          <a:xfrm>
            <a:off x="7789867" y="3521633"/>
            <a:ext cx="6140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333" b="1"/>
              <a:t>B7</a:t>
            </a:r>
            <a:endParaRPr sz="1333" b="1"/>
          </a:p>
        </p:txBody>
      </p:sp>
      <p:sp>
        <p:nvSpPr>
          <p:cNvPr id="2130" name="Google Shape;2130;p56"/>
          <p:cNvSpPr txBox="1"/>
          <p:nvPr/>
        </p:nvSpPr>
        <p:spPr>
          <a:xfrm>
            <a:off x="7399067" y="3521633"/>
            <a:ext cx="6140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333" b="1"/>
              <a:t>B8</a:t>
            </a:r>
            <a:endParaRPr sz="1333" b="1"/>
          </a:p>
        </p:txBody>
      </p:sp>
      <p:sp>
        <p:nvSpPr>
          <p:cNvPr id="2131" name="Google Shape;2131;p56"/>
          <p:cNvSpPr txBox="1"/>
          <p:nvPr/>
        </p:nvSpPr>
        <p:spPr>
          <a:xfrm>
            <a:off x="7008267" y="3521633"/>
            <a:ext cx="6140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333" b="1"/>
              <a:t>B9</a:t>
            </a:r>
            <a:endParaRPr sz="1333" b="1"/>
          </a:p>
        </p:txBody>
      </p:sp>
      <p:sp>
        <p:nvSpPr>
          <p:cNvPr id="2132" name="Google Shape;2132;p56"/>
          <p:cNvSpPr txBox="1"/>
          <p:nvPr/>
        </p:nvSpPr>
        <p:spPr>
          <a:xfrm>
            <a:off x="6523033" y="3521633"/>
            <a:ext cx="8028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333" b="1"/>
              <a:t>B10</a:t>
            </a:r>
            <a:endParaRPr sz="1333" b="1"/>
          </a:p>
        </p:txBody>
      </p:sp>
      <p:sp>
        <p:nvSpPr>
          <p:cNvPr id="2133" name="Google Shape;2133;p56"/>
          <p:cNvSpPr txBox="1"/>
          <p:nvPr/>
        </p:nvSpPr>
        <p:spPr>
          <a:xfrm>
            <a:off x="6132267" y="3521633"/>
            <a:ext cx="8028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333" b="1"/>
              <a:t>B11</a:t>
            </a:r>
            <a:endParaRPr sz="1333" b="1"/>
          </a:p>
        </p:txBody>
      </p:sp>
      <p:sp>
        <p:nvSpPr>
          <p:cNvPr id="2134" name="Google Shape;2134;p56"/>
          <p:cNvSpPr txBox="1"/>
          <p:nvPr/>
        </p:nvSpPr>
        <p:spPr>
          <a:xfrm>
            <a:off x="5741467" y="3521633"/>
            <a:ext cx="8028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333" b="1"/>
              <a:t>B12</a:t>
            </a:r>
            <a:endParaRPr sz="1333" b="1"/>
          </a:p>
        </p:txBody>
      </p:sp>
      <p:sp>
        <p:nvSpPr>
          <p:cNvPr id="2135" name="Google Shape;2135;p56"/>
          <p:cNvSpPr txBox="1"/>
          <p:nvPr/>
        </p:nvSpPr>
        <p:spPr>
          <a:xfrm>
            <a:off x="5277467" y="3521633"/>
            <a:ext cx="9492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333" b="1"/>
              <a:t>B13</a:t>
            </a:r>
            <a:endParaRPr sz="1333" b="1"/>
          </a:p>
        </p:txBody>
      </p:sp>
      <p:sp>
        <p:nvSpPr>
          <p:cNvPr id="2136" name="Google Shape;2136;p56"/>
          <p:cNvSpPr txBox="1"/>
          <p:nvPr/>
        </p:nvSpPr>
        <p:spPr>
          <a:xfrm>
            <a:off x="4886667" y="3521633"/>
            <a:ext cx="9492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333" b="1"/>
              <a:t>B14</a:t>
            </a:r>
            <a:endParaRPr sz="1333" b="1"/>
          </a:p>
        </p:txBody>
      </p:sp>
      <p:sp>
        <p:nvSpPr>
          <p:cNvPr id="2137" name="Google Shape;2137;p56"/>
          <p:cNvSpPr txBox="1"/>
          <p:nvPr/>
        </p:nvSpPr>
        <p:spPr>
          <a:xfrm>
            <a:off x="4495867" y="3521633"/>
            <a:ext cx="9492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333" b="1"/>
              <a:t>B15</a:t>
            </a:r>
            <a:endParaRPr sz="1333" b="1"/>
          </a:p>
        </p:txBody>
      </p:sp>
      <p:sp>
        <p:nvSpPr>
          <p:cNvPr id="2138" name="Google Shape;2138;p56"/>
          <p:cNvSpPr/>
          <p:nvPr/>
        </p:nvSpPr>
        <p:spPr>
          <a:xfrm>
            <a:off x="4753300" y="2099433"/>
            <a:ext cx="390800" cy="382800"/>
          </a:xfrm>
          <a:prstGeom prst="rect">
            <a:avLst/>
          </a:prstGeom>
          <a:solidFill>
            <a:srgbClr val="A61C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39" name="Google Shape;2139;p56"/>
          <p:cNvSpPr/>
          <p:nvPr/>
        </p:nvSpPr>
        <p:spPr>
          <a:xfrm>
            <a:off x="5144100" y="2099433"/>
            <a:ext cx="390800" cy="382800"/>
          </a:xfrm>
          <a:prstGeom prst="rect">
            <a:avLst/>
          </a:prstGeom>
          <a:solidFill>
            <a:srgbClr val="A61C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40" name="Google Shape;2140;p56"/>
          <p:cNvSpPr/>
          <p:nvPr/>
        </p:nvSpPr>
        <p:spPr>
          <a:xfrm>
            <a:off x="5534900" y="2099433"/>
            <a:ext cx="390800" cy="382800"/>
          </a:xfrm>
          <a:prstGeom prst="rect">
            <a:avLst/>
          </a:prstGeom>
          <a:solidFill>
            <a:srgbClr val="CC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41" name="Google Shape;2141;p56"/>
          <p:cNvSpPr/>
          <p:nvPr/>
        </p:nvSpPr>
        <p:spPr>
          <a:xfrm>
            <a:off x="5925700" y="2099433"/>
            <a:ext cx="390800" cy="382800"/>
          </a:xfrm>
          <a:prstGeom prst="rect">
            <a:avLst/>
          </a:prstGeom>
          <a:solidFill>
            <a:srgbClr val="CC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42" name="Google Shape;2142;p56"/>
          <p:cNvSpPr/>
          <p:nvPr/>
        </p:nvSpPr>
        <p:spPr>
          <a:xfrm>
            <a:off x="6316500" y="2099433"/>
            <a:ext cx="390800" cy="382800"/>
          </a:xfrm>
          <a:prstGeom prst="rect">
            <a:avLst/>
          </a:prstGeom>
          <a:solidFill>
            <a:srgbClr val="E6913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43" name="Google Shape;2143;p56"/>
          <p:cNvSpPr/>
          <p:nvPr/>
        </p:nvSpPr>
        <p:spPr>
          <a:xfrm>
            <a:off x="6707300" y="2099433"/>
            <a:ext cx="390800" cy="382800"/>
          </a:xfrm>
          <a:prstGeom prst="rect">
            <a:avLst/>
          </a:prstGeom>
          <a:solidFill>
            <a:srgbClr val="E6913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44" name="Google Shape;2144;p56"/>
          <p:cNvSpPr/>
          <p:nvPr/>
        </p:nvSpPr>
        <p:spPr>
          <a:xfrm>
            <a:off x="7098100" y="2099433"/>
            <a:ext cx="390800" cy="382800"/>
          </a:xfrm>
          <a:prstGeom prst="rect">
            <a:avLst/>
          </a:prstGeom>
          <a:solidFill>
            <a:srgbClr val="FFD9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45" name="Google Shape;2145;p56"/>
          <p:cNvSpPr/>
          <p:nvPr/>
        </p:nvSpPr>
        <p:spPr>
          <a:xfrm>
            <a:off x="7488900" y="2099433"/>
            <a:ext cx="390800" cy="382800"/>
          </a:xfrm>
          <a:prstGeom prst="rect">
            <a:avLst/>
          </a:prstGeom>
          <a:solidFill>
            <a:srgbClr val="FFD9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46" name="Google Shape;2146;p56"/>
          <p:cNvSpPr/>
          <p:nvPr/>
        </p:nvSpPr>
        <p:spPr>
          <a:xfrm>
            <a:off x="7879700" y="2099433"/>
            <a:ext cx="390800" cy="382800"/>
          </a:xfrm>
          <a:prstGeom prst="rect">
            <a:avLst/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47" name="Google Shape;2147;p56"/>
          <p:cNvSpPr/>
          <p:nvPr/>
        </p:nvSpPr>
        <p:spPr>
          <a:xfrm>
            <a:off x="8270500" y="2099433"/>
            <a:ext cx="390800" cy="382800"/>
          </a:xfrm>
          <a:prstGeom prst="rect">
            <a:avLst/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48" name="Google Shape;2148;p56"/>
          <p:cNvSpPr/>
          <p:nvPr/>
        </p:nvSpPr>
        <p:spPr>
          <a:xfrm>
            <a:off x="8661300" y="2099433"/>
            <a:ext cx="390800" cy="3828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49" name="Google Shape;2149;p56"/>
          <p:cNvSpPr/>
          <p:nvPr/>
        </p:nvSpPr>
        <p:spPr>
          <a:xfrm>
            <a:off x="9052100" y="2099433"/>
            <a:ext cx="390800" cy="3828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50" name="Google Shape;2150;p56"/>
          <p:cNvSpPr/>
          <p:nvPr/>
        </p:nvSpPr>
        <p:spPr>
          <a:xfrm>
            <a:off x="9442900" y="2099433"/>
            <a:ext cx="390800" cy="3828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51" name="Google Shape;2151;p56"/>
          <p:cNvSpPr/>
          <p:nvPr/>
        </p:nvSpPr>
        <p:spPr>
          <a:xfrm>
            <a:off x="9833700" y="2099433"/>
            <a:ext cx="390800" cy="3828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52" name="Google Shape;2152;p56"/>
          <p:cNvSpPr/>
          <p:nvPr/>
        </p:nvSpPr>
        <p:spPr>
          <a:xfrm>
            <a:off x="10224500" y="2099433"/>
            <a:ext cx="390800" cy="382800"/>
          </a:xfrm>
          <a:prstGeom prst="rect">
            <a:avLst/>
          </a:prstGeom>
          <a:solidFill>
            <a:srgbClr val="C27BA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53" name="Google Shape;2153;p56"/>
          <p:cNvSpPr/>
          <p:nvPr/>
        </p:nvSpPr>
        <p:spPr>
          <a:xfrm>
            <a:off x="10615300" y="2099433"/>
            <a:ext cx="390800" cy="382800"/>
          </a:xfrm>
          <a:prstGeom prst="rect">
            <a:avLst/>
          </a:prstGeom>
          <a:solidFill>
            <a:srgbClr val="C27BA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333"/>
          </a:p>
        </p:txBody>
      </p:sp>
      <p:sp>
        <p:nvSpPr>
          <p:cNvPr id="2154" name="Google Shape;2154;p56"/>
          <p:cNvSpPr txBox="1"/>
          <p:nvPr/>
        </p:nvSpPr>
        <p:spPr>
          <a:xfrm>
            <a:off x="3931367" y="2887101"/>
            <a:ext cx="40790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it" sz="2400">
                <a:latin typeface="Ubuntu Mono"/>
                <a:ea typeface="Ubuntu Mono"/>
                <a:cs typeface="Ubuntu Mono"/>
                <a:sym typeface="Ubuntu Mono"/>
              </a:rPr>
              <a:t>v0 (VRF, inside </a:t>
            </a:r>
            <a:r>
              <a:rPr lang="it" sz="2400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Ara</a:t>
            </a:r>
            <a:r>
              <a:rPr lang="it" sz="2400">
                <a:latin typeface="Ubuntu Mono"/>
                <a:ea typeface="Ubuntu Mono"/>
                <a:cs typeface="Ubuntu Mono"/>
                <a:sym typeface="Ubuntu Mono"/>
              </a:rPr>
              <a:t>)</a:t>
            </a:r>
            <a:endParaRPr sz="2400"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2155" name="Google Shape;2155;p56"/>
          <p:cNvSpPr txBox="1"/>
          <p:nvPr/>
        </p:nvSpPr>
        <p:spPr>
          <a:xfrm>
            <a:off x="10578300" y="2095818"/>
            <a:ext cx="464800" cy="38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933" b="1"/>
              <a:t>A0</a:t>
            </a:r>
            <a:endParaRPr sz="933" b="1"/>
          </a:p>
        </p:txBody>
      </p:sp>
      <p:sp>
        <p:nvSpPr>
          <p:cNvPr id="2156" name="Google Shape;2156;p56"/>
          <p:cNvSpPr txBox="1"/>
          <p:nvPr/>
        </p:nvSpPr>
        <p:spPr>
          <a:xfrm>
            <a:off x="10187500" y="2095818"/>
            <a:ext cx="464800" cy="38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933" b="1"/>
              <a:t>A1</a:t>
            </a:r>
            <a:endParaRPr sz="933" b="1"/>
          </a:p>
        </p:txBody>
      </p:sp>
      <p:sp>
        <p:nvSpPr>
          <p:cNvPr id="2157" name="Google Shape;2157;p56"/>
          <p:cNvSpPr txBox="1"/>
          <p:nvPr/>
        </p:nvSpPr>
        <p:spPr>
          <a:xfrm>
            <a:off x="9796700" y="2095818"/>
            <a:ext cx="464800" cy="38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933" b="1"/>
              <a:t>B0</a:t>
            </a:r>
            <a:endParaRPr sz="933" b="1"/>
          </a:p>
        </p:txBody>
      </p:sp>
      <p:sp>
        <p:nvSpPr>
          <p:cNvPr id="2158" name="Google Shape;2158;p56"/>
          <p:cNvSpPr txBox="1"/>
          <p:nvPr/>
        </p:nvSpPr>
        <p:spPr>
          <a:xfrm>
            <a:off x="9405900" y="2095818"/>
            <a:ext cx="464800" cy="38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933" b="1"/>
              <a:t>B1</a:t>
            </a:r>
            <a:endParaRPr sz="933" b="1"/>
          </a:p>
        </p:txBody>
      </p:sp>
      <p:sp>
        <p:nvSpPr>
          <p:cNvPr id="2159" name="Google Shape;2159;p56"/>
          <p:cNvSpPr txBox="1"/>
          <p:nvPr/>
        </p:nvSpPr>
        <p:spPr>
          <a:xfrm>
            <a:off x="9015100" y="2095818"/>
            <a:ext cx="464800" cy="38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933" b="1"/>
              <a:t>C0</a:t>
            </a:r>
            <a:endParaRPr sz="933" b="1"/>
          </a:p>
        </p:txBody>
      </p:sp>
      <p:sp>
        <p:nvSpPr>
          <p:cNvPr id="2160" name="Google Shape;2160;p56"/>
          <p:cNvSpPr txBox="1"/>
          <p:nvPr/>
        </p:nvSpPr>
        <p:spPr>
          <a:xfrm>
            <a:off x="8624300" y="2095818"/>
            <a:ext cx="464800" cy="38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933" b="1"/>
              <a:t>C1</a:t>
            </a:r>
            <a:endParaRPr sz="933" b="1"/>
          </a:p>
        </p:txBody>
      </p:sp>
      <p:sp>
        <p:nvSpPr>
          <p:cNvPr id="2161" name="Google Shape;2161;p56"/>
          <p:cNvSpPr txBox="1"/>
          <p:nvPr/>
        </p:nvSpPr>
        <p:spPr>
          <a:xfrm>
            <a:off x="8233500" y="2095818"/>
            <a:ext cx="464800" cy="38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933" b="1"/>
              <a:t>D0</a:t>
            </a:r>
            <a:endParaRPr sz="933" b="1"/>
          </a:p>
        </p:txBody>
      </p:sp>
      <p:sp>
        <p:nvSpPr>
          <p:cNvPr id="2162" name="Google Shape;2162;p56"/>
          <p:cNvSpPr txBox="1"/>
          <p:nvPr/>
        </p:nvSpPr>
        <p:spPr>
          <a:xfrm>
            <a:off x="7842700" y="2095818"/>
            <a:ext cx="464800" cy="38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933" b="1"/>
              <a:t>D1</a:t>
            </a:r>
            <a:endParaRPr sz="933" b="1"/>
          </a:p>
        </p:txBody>
      </p:sp>
      <p:sp>
        <p:nvSpPr>
          <p:cNvPr id="2163" name="Google Shape;2163;p56"/>
          <p:cNvSpPr txBox="1"/>
          <p:nvPr/>
        </p:nvSpPr>
        <p:spPr>
          <a:xfrm>
            <a:off x="7451900" y="2095818"/>
            <a:ext cx="464800" cy="38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933" b="1"/>
              <a:t>E0</a:t>
            </a:r>
            <a:endParaRPr sz="933" b="1"/>
          </a:p>
        </p:txBody>
      </p:sp>
      <p:sp>
        <p:nvSpPr>
          <p:cNvPr id="2164" name="Google Shape;2164;p56"/>
          <p:cNvSpPr txBox="1"/>
          <p:nvPr/>
        </p:nvSpPr>
        <p:spPr>
          <a:xfrm>
            <a:off x="7061100" y="2095818"/>
            <a:ext cx="464800" cy="38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933" b="1"/>
              <a:t>E1</a:t>
            </a:r>
            <a:endParaRPr sz="933" b="1"/>
          </a:p>
        </p:txBody>
      </p:sp>
      <p:sp>
        <p:nvSpPr>
          <p:cNvPr id="2165" name="Google Shape;2165;p56"/>
          <p:cNvSpPr txBox="1"/>
          <p:nvPr/>
        </p:nvSpPr>
        <p:spPr>
          <a:xfrm>
            <a:off x="6670300" y="2095818"/>
            <a:ext cx="464800" cy="38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933" b="1"/>
              <a:t>F0</a:t>
            </a:r>
            <a:endParaRPr sz="933" b="1"/>
          </a:p>
        </p:txBody>
      </p:sp>
      <p:sp>
        <p:nvSpPr>
          <p:cNvPr id="2166" name="Google Shape;2166;p56"/>
          <p:cNvSpPr txBox="1"/>
          <p:nvPr/>
        </p:nvSpPr>
        <p:spPr>
          <a:xfrm>
            <a:off x="6279500" y="2095818"/>
            <a:ext cx="464800" cy="38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933" b="1"/>
              <a:t>F1</a:t>
            </a:r>
            <a:endParaRPr sz="933" b="1"/>
          </a:p>
        </p:txBody>
      </p:sp>
      <p:sp>
        <p:nvSpPr>
          <p:cNvPr id="2167" name="Google Shape;2167;p56"/>
          <p:cNvSpPr txBox="1"/>
          <p:nvPr/>
        </p:nvSpPr>
        <p:spPr>
          <a:xfrm>
            <a:off x="5888700" y="2095818"/>
            <a:ext cx="464800" cy="38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933" b="1"/>
              <a:t>G0</a:t>
            </a:r>
            <a:endParaRPr sz="933" b="1"/>
          </a:p>
        </p:txBody>
      </p:sp>
      <p:sp>
        <p:nvSpPr>
          <p:cNvPr id="2168" name="Google Shape;2168;p56"/>
          <p:cNvSpPr txBox="1"/>
          <p:nvPr/>
        </p:nvSpPr>
        <p:spPr>
          <a:xfrm>
            <a:off x="5497900" y="2095818"/>
            <a:ext cx="464800" cy="38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933" b="1"/>
              <a:t>G1</a:t>
            </a:r>
            <a:endParaRPr sz="933" b="1"/>
          </a:p>
        </p:txBody>
      </p:sp>
      <p:sp>
        <p:nvSpPr>
          <p:cNvPr id="2169" name="Google Shape;2169;p56"/>
          <p:cNvSpPr txBox="1"/>
          <p:nvPr/>
        </p:nvSpPr>
        <p:spPr>
          <a:xfrm>
            <a:off x="5107100" y="2095818"/>
            <a:ext cx="464800" cy="38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933" b="1"/>
              <a:t>H0</a:t>
            </a:r>
            <a:endParaRPr sz="933" b="1"/>
          </a:p>
        </p:txBody>
      </p:sp>
      <p:sp>
        <p:nvSpPr>
          <p:cNvPr id="2170" name="Google Shape;2170;p56"/>
          <p:cNvSpPr txBox="1"/>
          <p:nvPr/>
        </p:nvSpPr>
        <p:spPr>
          <a:xfrm>
            <a:off x="4716300" y="2095818"/>
            <a:ext cx="464800" cy="38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933" b="1"/>
              <a:t>H1</a:t>
            </a:r>
            <a:endParaRPr sz="933" b="1"/>
          </a:p>
        </p:txBody>
      </p:sp>
      <p:sp>
        <p:nvSpPr>
          <p:cNvPr id="2171" name="Google Shape;2171;p56"/>
          <p:cNvSpPr txBox="1"/>
          <p:nvPr/>
        </p:nvSpPr>
        <p:spPr>
          <a:xfrm>
            <a:off x="10522767" y="1708617"/>
            <a:ext cx="6140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333" b="1"/>
              <a:t>B0</a:t>
            </a:r>
            <a:endParaRPr sz="1333" b="1"/>
          </a:p>
        </p:txBody>
      </p:sp>
      <p:sp>
        <p:nvSpPr>
          <p:cNvPr id="2172" name="Google Shape;2172;p56"/>
          <p:cNvSpPr txBox="1"/>
          <p:nvPr/>
        </p:nvSpPr>
        <p:spPr>
          <a:xfrm>
            <a:off x="10131967" y="1708617"/>
            <a:ext cx="6140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333" b="1"/>
              <a:t>B1</a:t>
            </a:r>
            <a:endParaRPr sz="1333" b="1"/>
          </a:p>
        </p:txBody>
      </p:sp>
      <p:sp>
        <p:nvSpPr>
          <p:cNvPr id="2173" name="Google Shape;2173;p56"/>
          <p:cNvSpPr txBox="1"/>
          <p:nvPr/>
        </p:nvSpPr>
        <p:spPr>
          <a:xfrm>
            <a:off x="9741167" y="1708617"/>
            <a:ext cx="6140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333" b="1"/>
              <a:t>B2</a:t>
            </a:r>
            <a:endParaRPr sz="1333" b="1"/>
          </a:p>
        </p:txBody>
      </p:sp>
      <p:sp>
        <p:nvSpPr>
          <p:cNvPr id="2174" name="Google Shape;2174;p56"/>
          <p:cNvSpPr txBox="1"/>
          <p:nvPr/>
        </p:nvSpPr>
        <p:spPr>
          <a:xfrm>
            <a:off x="9350367" y="1708617"/>
            <a:ext cx="6140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333" b="1"/>
              <a:t>B3</a:t>
            </a:r>
            <a:endParaRPr sz="1333" b="1"/>
          </a:p>
        </p:txBody>
      </p:sp>
      <p:sp>
        <p:nvSpPr>
          <p:cNvPr id="2175" name="Google Shape;2175;p56"/>
          <p:cNvSpPr txBox="1"/>
          <p:nvPr/>
        </p:nvSpPr>
        <p:spPr>
          <a:xfrm>
            <a:off x="8959567" y="1708617"/>
            <a:ext cx="6140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333" b="1"/>
              <a:t>B4</a:t>
            </a:r>
            <a:endParaRPr sz="1333" b="1"/>
          </a:p>
        </p:txBody>
      </p:sp>
      <p:sp>
        <p:nvSpPr>
          <p:cNvPr id="2176" name="Google Shape;2176;p56"/>
          <p:cNvSpPr txBox="1"/>
          <p:nvPr/>
        </p:nvSpPr>
        <p:spPr>
          <a:xfrm>
            <a:off x="8568767" y="1708617"/>
            <a:ext cx="6140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333" b="1"/>
              <a:t>B5</a:t>
            </a:r>
            <a:endParaRPr sz="1333" b="1"/>
          </a:p>
        </p:txBody>
      </p:sp>
      <p:sp>
        <p:nvSpPr>
          <p:cNvPr id="2177" name="Google Shape;2177;p56"/>
          <p:cNvSpPr txBox="1"/>
          <p:nvPr/>
        </p:nvSpPr>
        <p:spPr>
          <a:xfrm>
            <a:off x="8177967" y="1708617"/>
            <a:ext cx="6140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333" b="1"/>
              <a:t>B6</a:t>
            </a:r>
            <a:endParaRPr sz="1333" b="1"/>
          </a:p>
        </p:txBody>
      </p:sp>
      <p:sp>
        <p:nvSpPr>
          <p:cNvPr id="2178" name="Google Shape;2178;p56"/>
          <p:cNvSpPr txBox="1"/>
          <p:nvPr/>
        </p:nvSpPr>
        <p:spPr>
          <a:xfrm>
            <a:off x="7787167" y="1708617"/>
            <a:ext cx="6140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333" b="1"/>
              <a:t>B7</a:t>
            </a:r>
            <a:endParaRPr sz="1333" b="1"/>
          </a:p>
        </p:txBody>
      </p:sp>
      <p:sp>
        <p:nvSpPr>
          <p:cNvPr id="2179" name="Google Shape;2179;p56"/>
          <p:cNvSpPr txBox="1"/>
          <p:nvPr/>
        </p:nvSpPr>
        <p:spPr>
          <a:xfrm>
            <a:off x="7396367" y="1708617"/>
            <a:ext cx="6140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333" b="1"/>
              <a:t>B8</a:t>
            </a:r>
            <a:endParaRPr sz="1333" b="1"/>
          </a:p>
        </p:txBody>
      </p:sp>
      <p:sp>
        <p:nvSpPr>
          <p:cNvPr id="2180" name="Google Shape;2180;p56"/>
          <p:cNvSpPr txBox="1"/>
          <p:nvPr/>
        </p:nvSpPr>
        <p:spPr>
          <a:xfrm>
            <a:off x="7005567" y="1708617"/>
            <a:ext cx="6140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333" b="1"/>
              <a:t>B9</a:t>
            </a:r>
            <a:endParaRPr sz="1333" b="1"/>
          </a:p>
        </p:txBody>
      </p:sp>
      <p:sp>
        <p:nvSpPr>
          <p:cNvPr id="2181" name="Google Shape;2181;p56"/>
          <p:cNvSpPr txBox="1"/>
          <p:nvPr/>
        </p:nvSpPr>
        <p:spPr>
          <a:xfrm>
            <a:off x="6520333" y="1708617"/>
            <a:ext cx="8028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333" b="1"/>
              <a:t>B10</a:t>
            </a:r>
            <a:endParaRPr sz="1333" b="1"/>
          </a:p>
        </p:txBody>
      </p:sp>
      <p:sp>
        <p:nvSpPr>
          <p:cNvPr id="2182" name="Google Shape;2182;p56"/>
          <p:cNvSpPr txBox="1"/>
          <p:nvPr/>
        </p:nvSpPr>
        <p:spPr>
          <a:xfrm>
            <a:off x="6129567" y="1708617"/>
            <a:ext cx="8028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333" b="1"/>
              <a:t>B11</a:t>
            </a:r>
            <a:endParaRPr sz="1333" b="1"/>
          </a:p>
        </p:txBody>
      </p:sp>
      <p:sp>
        <p:nvSpPr>
          <p:cNvPr id="2183" name="Google Shape;2183;p56"/>
          <p:cNvSpPr txBox="1"/>
          <p:nvPr/>
        </p:nvSpPr>
        <p:spPr>
          <a:xfrm>
            <a:off x="5738767" y="1708617"/>
            <a:ext cx="8028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333" b="1"/>
              <a:t>B12</a:t>
            </a:r>
            <a:endParaRPr sz="1333" b="1"/>
          </a:p>
        </p:txBody>
      </p:sp>
      <p:sp>
        <p:nvSpPr>
          <p:cNvPr id="2184" name="Google Shape;2184;p56"/>
          <p:cNvSpPr txBox="1"/>
          <p:nvPr/>
        </p:nvSpPr>
        <p:spPr>
          <a:xfrm>
            <a:off x="5274767" y="1708617"/>
            <a:ext cx="9492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333" b="1"/>
              <a:t>B13</a:t>
            </a:r>
            <a:endParaRPr sz="1333" b="1"/>
          </a:p>
        </p:txBody>
      </p:sp>
      <p:sp>
        <p:nvSpPr>
          <p:cNvPr id="2185" name="Google Shape;2185;p56"/>
          <p:cNvSpPr txBox="1"/>
          <p:nvPr/>
        </p:nvSpPr>
        <p:spPr>
          <a:xfrm>
            <a:off x="4883967" y="1708617"/>
            <a:ext cx="9492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333" b="1"/>
              <a:t>B14</a:t>
            </a:r>
            <a:endParaRPr sz="1333" b="1"/>
          </a:p>
        </p:txBody>
      </p:sp>
      <p:sp>
        <p:nvSpPr>
          <p:cNvPr id="2186" name="Google Shape;2186;p56"/>
          <p:cNvSpPr txBox="1"/>
          <p:nvPr/>
        </p:nvSpPr>
        <p:spPr>
          <a:xfrm>
            <a:off x="4493167" y="1708617"/>
            <a:ext cx="9492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333" b="1"/>
              <a:t>B15</a:t>
            </a:r>
            <a:endParaRPr sz="1333" b="1"/>
          </a:p>
        </p:txBody>
      </p:sp>
      <p:sp>
        <p:nvSpPr>
          <p:cNvPr id="2187" name="Google Shape;2187;p56"/>
          <p:cNvSpPr txBox="1"/>
          <p:nvPr/>
        </p:nvSpPr>
        <p:spPr>
          <a:xfrm>
            <a:off x="10615300" y="3946418"/>
            <a:ext cx="464800" cy="38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933" b="1"/>
              <a:t>A0</a:t>
            </a:r>
            <a:endParaRPr sz="933" b="1"/>
          </a:p>
        </p:txBody>
      </p:sp>
      <p:sp>
        <p:nvSpPr>
          <p:cNvPr id="2188" name="Google Shape;2188;p56"/>
          <p:cNvSpPr txBox="1"/>
          <p:nvPr/>
        </p:nvSpPr>
        <p:spPr>
          <a:xfrm>
            <a:off x="10224500" y="3946418"/>
            <a:ext cx="464800" cy="38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933" b="1"/>
              <a:t>A1</a:t>
            </a:r>
            <a:endParaRPr sz="933" b="1"/>
          </a:p>
        </p:txBody>
      </p:sp>
      <p:sp>
        <p:nvSpPr>
          <p:cNvPr id="2189" name="Google Shape;2189;p56"/>
          <p:cNvSpPr txBox="1"/>
          <p:nvPr/>
        </p:nvSpPr>
        <p:spPr>
          <a:xfrm>
            <a:off x="9818467" y="3946418"/>
            <a:ext cx="464800" cy="38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933" b="1"/>
              <a:t>E0</a:t>
            </a:r>
            <a:endParaRPr sz="933" b="1"/>
          </a:p>
        </p:txBody>
      </p:sp>
      <p:sp>
        <p:nvSpPr>
          <p:cNvPr id="2190" name="Google Shape;2190;p56"/>
          <p:cNvSpPr txBox="1"/>
          <p:nvPr/>
        </p:nvSpPr>
        <p:spPr>
          <a:xfrm>
            <a:off x="9427667" y="3946418"/>
            <a:ext cx="464800" cy="38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933" b="1"/>
              <a:t>E1</a:t>
            </a:r>
            <a:endParaRPr sz="933" b="1"/>
          </a:p>
        </p:txBody>
      </p:sp>
      <p:sp>
        <p:nvSpPr>
          <p:cNvPr id="2191" name="Google Shape;2191;p56"/>
          <p:cNvSpPr txBox="1"/>
          <p:nvPr/>
        </p:nvSpPr>
        <p:spPr>
          <a:xfrm>
            <a:off x="10615300" y="4541518"/>
            <a:ext cx="464800" cy="38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933" b="1"/>
              <a:t>B0</a:t>
            </a:r>
            <a:endParaRPr sz="933" b="1"/>
          </a:p>
        </p:txBody>
      </p:sp>
      <p:sp>
        <p:nvSpPr>
          <p:cNvPr id="2192" name="Google Shape;2192;p56"/>
          <p:cNvSpPr txBox="1"/>
          <p:nvPr/>
        </p:nvSpPr>
        <p:spPr>
          <a:xfrm>
            <a:off x="10224500" y="4541518"/>
            <a:ext cx="464800" cy="38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933" b="1"/>
              <a:t>B1</a:t>
            </a:r>
            <a:endParaRPr sz="933" b="1"/>
          </a:p>
        </p:txBody>
      </p:sp>
      <p:sp>
        <p:nvSpPr>
          <p:cNvPr id="2193" name="Google Shape;2193;p56"/>
          <p:cNvSpPr txBox="1"/>
          <p:nvPr/>
        </p:nvSpPr>
        <p:spPr>
          <a:xfrm>
            <a:off x="10615300" y="5133018"/>
            <a:ext cx="464800" cy="38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933" b="1"/>
              <a:t>C0</a:t>
            </a:r>
            <a:endParaRPr sz="933" b="1"/>
          </a:p>
        </p:txBody>
      </p:sp>
      <p:sp>
        <p:nvSpPr>
          <p:cNvPr id="2194" name="Google Shape;2194;p56"/>
          <p:cNvSpPr txBox="1"/>
          <p:nvPr/>
        </p:nvSpPr>
        <p:spPr>
          <a:xfrm>
            <a:off x="10224500" y="5133018"/>
            <a:ext cx="464800" cy="38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933" b="1"/>
              <a:t>C1</a:t>
            </a:r>
            <a:endParaRPr sz="933" b="1"/>
          </a:p>
        </p:txBody>
      </p:sp>
      <p:sp>
        <p:nvSpPr>
          <p:cNvPr id="2195" name="Google Shape;2195;p56"/>
          <p:cNvSpPr txBox="1"/>
          <p:nvPr/>
        </p:nvSpPr>
        <p:spPr>
          <a:xfrm>
            <a:off x="10615300" y="5728118"/>
            <a:ext cx="464800" cy="38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933" b="1"/>
              <a:t>D0</a:t>
            </a:r>
            <a:endParaRPr sz="933" b="1"/>
          </a:p>
        </p:txBody>
      </p:sp>
      <p:sp>
        <p:nvSpPr>
          <p:cNvPr id="2196" name="Google Shape;2196;p56"/>
          <p:cNvSpPr txBox="1"/>
          <p:nvPr/>
        </p:nvSpPr>
        <p:spPr>
          <a:xfrm>
            <a:off x="10224500" y="5728118"/>
            <a:ext cx="464800" cy="38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933" b="1"/>
              <a:t>D1</a:t>
            </a:r>
            <a:endParaRPr sz="933" b="1"/>
          </a:p>
        </p:txBody>
      </p:sp>
      <p:sp>
        <p:nvSpPr>
          <p:cNvPr id="2197" name="Google Shape;2197;p56"/>
          <p:cNvSpPr/>
          <p:nvPr/>
        </p:nvSpPr>
        <p:spPr>
          <a:xfrm>
            <a:off x="332901" y="2102756"/>
            <a:ext cx="415600" cy="200000"/>
          </a:xfrm>
          <a:prstGeom prst="rect">
            <a:avLst/>
          </a:prstGeom>
          <a:solidFill>
            <a:srgbClr val="A61C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98" name="Google Shape;2198;p56"/>
          <p:cNvSpPr/>
          <p:nvPr/>
        </p:nvSpPr>
        <p:spPr>
          <a:xfrm>
            <a:off x="740664" y="2102756"/>
            <a:ext cx="418000" cy="200000"/>
          </a:xfrm>
          <a:prstGeom prst="rect">
            <a:avLst/>
          </a:prstGeom>
          <a:solidFill>
            <a:srgbClr val="CC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99" name="Google Shape;2199;p56"/>
          <p:cNvSpPr/>
          <p:nvPr/>
        </p:nvSpPr>
        <p:spPr>
          <a:xfrm>
            <a:off x="1148443" y="2102756"/>
            <a:ext cx="410000" cy="200000"/>
          </a:xfrm>
          <a:prstGeom prst="rect">
            <a:avLst/>
          </a:prstGeom>
          <a:solidFill>
            <a:srgbClr val="E6913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200" name="Google Shape;2200;p56"/>
          <p:cNvSpPr/>
          <p:nvPr/>
        </p:nvSpPr>
        <p:spPr>
          <a:xfrm>
            <a:off x="1556212" y="2102756"/>
            <a:ext cx="407600" cy="200000"/>
          </a:xfrm>
          <a:prstGeom prst="rect">
            <a:avLst/>
          </a:prstGeom>
          <a:solidFill>
            <a:srgbClr val="FFD9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201" name="Google Shape;2201;p56"/>
          <p:cNvSpPr/>
          <p:nvPr/>
        </p:nvSpPr>
        <p:spPr>
          <a:xfrm>
            <a:off x="1963983" y="2102756"/>
            <a:ext cx="410800" cy="200000"/>
          </a:xfrm>
          <a:prstGeom prst="rect">
            <a:avLst/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202" name="Google Shape;2202;p56"/>
          <p:cNvSpPr/>
          <p:nvPr/>
        </p:nvSpPr>
        <p:spPr>
          <a:xfrm>
            <a:off x="2371753" y="2102756"/>
            <a:ext cx="413200" cy="2000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203" name="Google Shape;2203;p56"/>
          <p:cNvSpPr/>
          <p:nvPr/>
        </p:nvSpPr>
        <p:spPr>
          <a:xfrm>
            <a:off x="2779524" y="2102756"/>
            <a:ext cx="410800" cy="2000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204" name="Google Shape;2204;p56"/>
          <p:cNvSpPr/>
          <p:nvPr/>
        </p:nvSpPr>
        <p:spPr>
          <a:xfrm>
            <a:off x="3187293" y="2102756"/>
            <a:ext cx="393600" cy="200000"/>
          </a:xfrm>
          <a:prstGeom prst="rect">
            <a:avLst/>
          </a:prstGeom>
          <a:solidFill>
            <a:srgbClr val="C27BA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205" name="Google Shape;2205;p56"/>
          <p:cNvSpPr txBox="1"/>
          <p:nvPr/>
        </p:nvSpPr>
        <p:spPr>
          <a:xfrm>
            <a:off x="292800" y="1257433"/>
            <a:ext cx="3122400" cy="902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609585" indent="-372524">
              <a:buClr>
                <a:schemeClr val="accent1"/>
              </a:buClr>
              <a:buSzPts val="800"/>
              <a:buFont typeface="Ubuntu Mono"/>
              <a:buChar char="■"/>
            </a:pPr>
            <a:r>
              <a:rPr lang="it" sz="1600">
                <a:latin typeface="Ubuntu Mono"/>
                <a:ea typeface="Ubuntu Mono"/>
                <a:cs typeface="Ubuntu Mono"/>
                <a:sym typeface="Ubuntu Mono"/>
              </a:rPr>
              <a:t>Vector with 8 elements</a:t>
            </a:r>
            <a:endParaRPr sz="1600">
              <a:latin typeface="Ubuntu Mono"/>
              <a:ea typeface="Ubuntu Mono"/>
              <a:cs typeface="Ubuntu Mono"/>
              <a:sym typeface="Ubuntu Mono"/>
            </a:endParaRPr>
          </a:p>
          <a:p>
            <a:pPr marL="609585" indent="-372524">
              <a:buClr>
                <a:schemeClr val="accent1"/>
              </a:buClr>
              <a:buSzPts val="800"/>
              <a:buFont typeface="Ubuntu Mono"/>
              <a:buChar char="■"/>
            </a:pPr>
            <a:r>
              <a:rPr lang="it" sz="1600">
                <a:latin typeface="Ubuntu Mono"/>
                <a:ea typeface="Ubuntu Mono"/>
                <a:cs typeface="Ubuntu Mono"/>
                <a:sym typeface="Ubuntu Mono"/>
              </a:rPr>
              <a:t>2 Byte/element</a:t>
            </a:r>
            <a:endParaRPr sz="1600">
              <a:latin typeface="Ubuntu Mono"/>
              <a:ea typeface="Ubuntu Mono"/>
              <a:cs typeface="Ubuntu Mono"/>
              <a:sym typeface="Ubuntu Mono"/>
            </a:endParaRPr>
          </a:p>
          <a:p>
            <a:endParaRPr sz="1067"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2206" name="Google Shape;2206;p56"/>
          <p:cNvSpPr/>
          <p:nvPr/>
        </p:nvSpPr>
        <p:spPr>
          <a:xfrm>
            <a:off x="741633" y="2758367"/>
            <a:ext cx="2079600" cy="1111200"/>
          </a:xfrm>
          <a:prstGeom prst="verticalScroll">
            <a:avLst>
              <a:gd name="adj" fmla="val 1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207" name="Google Shape;2207;p56"/>
          <p:cNvSpPr txBox="1"/>
          <p:nvPr/>
        </p:nvSpPr>
        <p:spPr>
          <a:xfrm>
            <a:off x="1009467" y="2916267"/>
            <a:ext cx="2185200" cy="861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it" sz="1333">
                <a:latin typeface="Ubuntu Mono"/>
                <a:ea typeface="Ubuntu Mono"/>
                <a:cs typeface="Ubuntu Mono"/>
                <a:sym typeface="Ubuntu Mono"/>
              </a:rPr>
              <a:t>…</a:t>
            </a:r>
            <a:endParaRPr sz="1333">
              <a:latin typeface="Ubuntu Mono"/>
              <a:ea typeface="Ubuntu Mono"/>
              <a:cs typeface="Ubuntu Mono"/>
              <a:sym typeface="Ubuntu Mono"/>
            </a:endParaRPr>
          </a:p>
          <a:p>
            <a:r>
              <a:rPr lang="it" sz="1333">
                <a:latin typeface="Ubuntu Mono"/>
                <a:ea typeface="Ubuntu Mono"/>
                <a:cs typeface="Ubuntu Mono"/>
                <a:sym typeface="Ubuntu Mono"/>
              </a:rPr>
              <a:t>vld v0, (Memory)</a:t>
            </a:r>
            <a:endParaRPr sz="1333">
              <a:latin typeface="Ubuntu Mono"/>
              <a:ea typeface="Ubuntu Mono"/>
              <a:cs typeface="Ubuntu Mono"/>
              <a:sym typeface="Ubuntu Mono"/>
            </a:endParaRPr>
          </a:p>
          <a:p>
            <a:r>
              <a:rPr lang="it" sz="1333">
                <a:latin typeface="Ubuntu Mono"/>
                <a:ea typeface="Ubuntu Mono"/>
                <a:cs typeface="Ubuntu Mono"/>
                <a:sym typeface="Ubuntu Mono"/>
              </a:rPr>
              <a:t>…</a:t>
            </a:r>
            <a:endParaRPr sz="1333">
              <a:latin typeface="Ubuntu Mono"/>
              <a:ea typeface="Ubuntu Mono"/>
              <a:cs typeface="Ubuntu Mono"/>
              <a:sym typeface="Ubuntu Mono"/>
            </a:endParaRPr>
          </a:p>
        </p:txBody>
      </p:sp>
      <p:cxnSp>
        <p:nvCxnSpPr>
          <p:cNvPr id="2208" name="Google Shape;2208;p56"/>
          <p:cNvCxnSpPr/>
          <p:nvPr/>
        </p:nvCxnSpPr>
        <p:spPr>
          <a:xfrm>
            <a:off x="7511217" y="2585733"/>
            <a:ext cx="2329200" cy="1290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210" name="Google Shape;2210;p56"/>
          <p:cNvSpPr txBox="1"/>
          <p:nvPr/>
        </p:nvSpPr>
        <p:spPr>
          <a:xfrm>
            <a:off x="3931367" y="1113567"/>
            <a:ext cx="36909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it" sz="2400">
                <a:latin typeface="Ubuntu Mono"/>
                <a:ea typeface="Ubuntu Mono"/>
                <a:cs typeface="Ubuntu Mono"/>
                <a:sym typeface="Ubuntu Mono"/>
              </a:rPr>
              <a:t>Memory (outside </a:t>
            </a:r>
            <a:r>
              <a:rPr lang="it" sz="2400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Ara</a:t>
            </a:r>
            <a:r>
              <a:rPr lang="it" sz="2400">
                <a:latin typeface="Ubuntu Mono"/>
                <a:ea typeface="Ubuntu Mono"/>
                <a:cs typeface="Ubuntu Mono"/>
                <a:sym typeface="Ubuntu Mono"/>
              </a:rPr>
              <a:t>)</a:t>
            </a:r>
            <a:endParaRPr sz="2400"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94E9784-256B-3702-BC6C-D36794C492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503" y="180326"/>
            <a:ext cx="10667548" cy="657050"/>
          </a:xfrm>
          <a:noFill/>
        </p:spPr>
        <p:txBody>
          <a:bodyPr vert="horz" lIns="0" tIns="0" rIns="0" bIns="0" rtlCol="0" anchor="ctr">
            <a:normAutofit/>
          </a:bodyPr>
          <a:lstStyle/>
          <a:p>
            <a:r>
              <a:rPr lang="en-US" sz="3800" b="0" i="0" kern="1200" spc="-106" baseline="0">
                <a:ln w="15875" cmpd="sng">
                  <a:noFill/>
                  <a:round/>
                </a:ln>
                <a:latin typeface="+mj-lt"/>
                <a:ea typeface="Roboto"/>
                <a:cs typeface="Roboto"/>
              </a:rPr>
              <a:t>Ara VRF</a:t>
            </a:r>
          </a:p>
        </p:txBody>
      </p:sp>
    </p:spTree>
    <p:extLst>
      <p:ext uri="{BB962C8B-B14F-4D97-AF65-F5344CB8AC3E}">
        <p14:creationId xmlns:p14="http://schemas.microsoft.com/office/powerpoint/2010/main" val="89757904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5" name="Google Shape;2215;p57"/>
          <p:cNvSpPr/>
          <p:nvPr/>
        </p:nvSpPr>
        <p:spPr>
          <a:xfrm>
            <a:off x="3931367" y="1647157"/>
            <a:ext cx="7767200" cy="11112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216" name="Google Shape;2216;p57"/>
          <p:cNvSpPr/>
          <p:nvPr/>
        </p:nvSpPr>
        <p:spPr>
          <a:xfrm>
            <a:off x="3931367" y="3420700"/>
            <a:ext cx="7767200" cy="29664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217" name="Google Shape;2217;p57"/>
          <p:cNvSpPr txBox="1">
            <a:spLocks noGrp="1"/>
          </p:cNvSpPr>
          <p:nvPr>
            <p:ph type="sldNum" idx="12"/>
          </p:nvPr>
        </p:nvSpPr>
        <p:spPr>
          <a:xfrm>
            <a:off x="11070776" y="6308660"/>
            <a:ext cx="355600" cy="468400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/>
          <a:p>
            <a:pPr>
              <a:buClr>
                <a:srgbClr val="000000"/>
              </a:buClr>
            </a:pPr>
            <a:fld id="{00000000-1234-1234-1234-123412341234}" type="slidenum">
              <a:rPr lang="it"/>
              <a:pPr>
                <a:buClr>
                  <a:srgbClr val="000000"/>
                </a:buClr>
              </a:pPr>
              <a:t>44</a:t>
            </a:fld>
            <a:endParaRPr/>
          </a:p>
        </p:txBody>
      </p:sp>
      <p:sp>
        <p:nvSpPr>
          <p:cNvPr id="2219" name="Google Shape;2219;p57"/>
          <p:cNvSpPr/>
          <p:nvPr/>
        </p:nvSpPr>
        <p:spPr>
          <a:xfrm>
            <a:off x="4775067" y="39536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220" name="Google Shape;2220;p57"/>
          <p:cNvSpPr/>
          <p:nvPr/>
        </p:nvSpPr>
        <p:spPr>
          <a:xfrm>
            <a:off x="5165867" y="39536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221" name="Google Shape;2221;p57"/>
          <p:cNvSpPr/>
          <p:nvPr/>
        </p:nvSpPr>
        <p:spPr>
          <a:xfrm>
            <a:off x="5556667" y="39536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222" name="Google Shape;2222;p57"/>
          <p:cNvSpPr/>
          <p:nvPr/>
        </p:nvSpPr>
        <p:spPr>
          <a:xfrm>
            <a:off x="5947467" y="39536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223" name="Google Shape;2223;p57"/>
          <p:cNvSpPr/>
          <p:nvPr/>
        </p:nvSpPr>
        <p:spPr>
          <a:xfrm>
            <a:off x="7901467" y="45451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224" name="Google Shape;2224;p57"/>
          <p:cNvSpPr/>
          <p:nvPr/>
        </p:nvSpPr>
        <p:spPr>
          <a:xfrm>
            <a:off x="8292267" y="45451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225" name="Google Shape;2225;p57"/>
          <p:cNvSpPr/>
          <p:nvPr/>
        </p:nvSpPr>
        <p:spPr>
          <a:xfrm>
            <a:off x="8683067" y="45451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226" name="Google Shape;2226;p57"/>
          <p:cNvSpPr/>
          <p:nvPr/>
        </p:nvSpPr>
        <p:spPr>
          <a:xfrm>
            <a:off x="9073867" y="45451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227" name="Google Shape;2227;p57"/>
          <p:cNvSpPr/>
          <p:nvPr/>
        </p:nvSpPr>
        <p:spPr>
          <a:xfrm>
            <a:off x="9464667" y="4545133"/>
            <a:ext cx="390800" cy="382800"/>
          </a:xfrm>
          <a:prstGeom prst="rect">
            <a:avLst/>
          </a:prstGeom>
          <a:solidFill>
            <a:srgbClr val="F6B26B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228" name="Google Shape;2228;p57"/>
          <p:cNvSpPr/>
          <p:nvPr/>
        </p:nvSpPr>
        <p:spPr>
          <a:xfrm>
            <a:off x="9855467" y="4545133"/>
            <a:ext cx="390800" cy="382800"/>
          </a:xfrm>
          <a:prstGeom prst="rect">
            <a:avLst/>
          </a:prstGeom>
          <a:solidFill>
            <a:srgbClr val="F6B26B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229" name="Google Shape;2229;p57"/>
          <p:cNvSpPr/>
          <p:nvPr/>
        </p:nvSpPr>
        <p:spPr>
          <a:xfrm>
            <a:off x="10246267" y="4545133"/>
            <a:ext cx="390800" cy="3828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230" name="Google Shape;2230;p57"/>
          <p:cNvSpPr/>
          <p:nvPr/>
        </p:nvSpPr>
        <p:spPr>
          <a:xfrm>
            <a:off x="10637067" y="4545133"/>
            <a:ext cx="390800" cy="3828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231" name="Google Shape;2231;p57"/>
          <p:cNvSpPr/>
          <p:nvPr/>
        </p:nvSpPr>
        <p:spPr>
          <a:xfrm>
            <a:off x="6338267" y="39536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232" name="Google Shape;2232;p57"/>
          <p:cNvSpPr/>
          <p:nvPr/>
        </p:nvSpPr>
        <p:spPr>
          <a:xfrm>
            <a:off x="6729067" y="39536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233" name="Google Shape;2233;p57"/>
          <p:cNvSpPr/>
          <p:nvPr/>
        </p:nvSpPr>
        <p:spPr>
          <a:xfrm>
            <a:off x="7119867" y="39536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234" name="Google Shape;2234;p57"/>
          <p:cNvSpPr/>
          <p:nvPr/>
        </p:nvSpPr>
        <p:spPr>
          <a:xfrm>
            <a:off x="7510667" y="39536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235" name="Google Shape;2235;p57"/>
          <p:cNvSpPr/>
          <p:nvPr/>
        </p:nvSpPr>
        <p:spPr>
          <a:xfrm>
            <a:off x="7901467" y="39536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236" name="Google Shape;2236;p57"/>
          <p:cNvSpPr/>
          <p:nvPr/>
        </p:nvSpPr>
        <p:spPr>
          <a:xfrm>
            <a:off x="8292267" y="39536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237" name="Google Shape;2237;p57"/>
          <p:cNvSpPr/>
          <p:nvPr/>
        </p:nvSpPr>
        <p:spPr>
          <a:xfrm>
            <a:off x="8683067" y="39536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238" name="Google Shape;2238;p57"/>
          <p:cNvSpPr/>
          <p:nvPr/>
        </p:nvSpPr>
        <p:spPr>
          <a:xfrm>
            <a:off x="9073867" y="39536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239" name="Google Shape;2239;p57"/>
          <p:cNvSpPr/>
          <p:nvPr/>
        </p:nvSpPr>
        <p:spPr>
          <a:xfrm>
            <a:off x="9464667" y="3953633"/>
            <a:ext cx="390800" cy="382800"/>
          </a:xfrm>
          <a:prstGeom prst="rect">
            <a:avLst/>
          </a:prstGeom>
          <a:solidFill>
            <a:srgbClr val="FFD9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240" name="Google Shape;2240;p57"/>
          <p:cNvSpPr/>
          <p:nvPr/>
        </p:nvSpPr>
        <p:spPr>
          <a:xfrm>
            <a:off x="9855467" y="3953633"/>
            <a:ext cx="390800" cy="382800"/>
          </a:xfrm>
          <a:prstGeom prst="rect">
            <a:avLst/>
          </a:prstGeom>
          <a:solidFill>
            <a:srgbClr val="FFD9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241" name="Google Shape;2241;p57"/>
          <p:cNvSpPr/>
          <p:nvPr/>
        </p:nvSpPr>
        <p:spPr>
          <a:xfrm>
            <a:off x="10246267" y="3953633"/>
            <a:ext cx="390800" cy="382800"/>
          </a:xfrm>
          <a:prstGeom prst="rect">
            <a:avLst/>
          </a:prstGeom>
          <a:solidFill>
            <a:srgbClr val="C27BA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242" name="Google Shape;2242;p57"/>
          <p:cNvSpPr/>
          <p:nvPr/>
        </p:nvSpPr>
        <p:spPr>
          <a:xfrm>
            <a:off x="10637067" y="3953633"/>
            <a:ext cx="390800" cy="382800"/>
          </a:xfrm>
          <a:prstGeom prst="rect">
            <a:avLst/>
          </a:prstGeom>
          <a:solidFill>
            <a:srgbClr val="C27BA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243" name="Google Shape;2243;p57"/>
          <p:cNvSpPr/>
          <p:nvPr/>
        </p:nvSpPr>
        <p:spPr>
          <a:xfrm>
            <a:off x="4775067" y="45451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244" name="Google Shape;2244;p57"/>
          <p:cNvSpPr/>
          <p:nvPr/>
        </p:nvSpPr>
        <p:spPr>
          <a:xfrm>
            <a:off x="5165867" y="45451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245" name="Google Shape;2245;p57"/>
          <p:cNvSpPr/>
          <p:nvPr/>
        </p:nvSpPr>
        <p:spPr>
          <a:xfrm>
            <a:off x="5556667" y="45451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246" name="Google Shape;2246;p57"/>
          <p:cNvSpPr/>
          <p:nvPr/>
        </p:nvSpPr>
        <p:spPr>
          <a:xfrm>
            <a:off x="5947467" y="45451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247" name="Google Shape;2247;p57"/>
          <p:cNvSpPr/>
          <p:nvPr/>
        </p:nvSpPr>
        <p:spPr>
          <a:xfrm>
            <a:off x="6338267" y="45451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248" name="Google Shape;2248;p57"/>
          <p:cNvSpPr/>
          <p:nvPr/>
        </p:nvSpPr>
        <p:spPr>
          <a:xfrm>
            <a:off x="6729067" y="45451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249" name="Google Shape;2249;p57"/>
          <p:cNvSpPr/>
          <p:nvPr/>
        </p:nvSpPr>
        <p:spPr>
          <a:xfrm>
            <a:off x="7119867" y="45451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250" name="Google Shape;2250;p57"/>
          <p:cNvSpPr/>
          <p:nvPr/>
        </p:nvSpPr>
        <p:spPr>
          <a:xfrm>
            <a:off x="7510667" y="45451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251" name="Google Shape;2251;p57"/>
          <p:cNvSpPr/>
          <p:nvPr/>
        </p:nvSpPr>
        <p:spPr>
          <a:xfrm>
            <a:off x="4775067" y="51366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252" name="Google Shape;2252;p57"/>
          <p:cNvSpPr/>
          <p:nvPr/>
        </p:nvSpPr>
        <p:spPr>
          <a:xfrm>
            <a:off x="5165867" y="51366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253" name="Google Shape;2253;p57"/>
          <p:cNvSpPr/>
          <p:nvPr/>
        </p:nvSpPr>
        <p:spPr>
          <a:xfrm>
            <a:off x="5556667" y="51366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254" name="Google Shape;2254;p57"/>
          <p:cNvSpPr/>
          <p:nvPr/>
        </p:nvSpPr>
        <p:spPr>
          <a:xfrm>
            <a:off x="5947467" y="51366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255" name="Google Shape;2255;p57"/>
          <p:cNvSpPr/>
          <p:nvPr/>
        </p:nvSpPr>
        <p:spPr>
          <a:xfrm>
            <a:off x="7901467" y="57281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256" name="Google Shape;2256;p57"/>
          <p:cNvSpPr/>
          <p:nvPr/>
        </p:nvSpPr>
        <p:spPr>
          <a:xfrm>
            <a:off x="8292267" y="57281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257" name="Google Shape;2257;p57"/>
          <p:cNvSpPr/>
          <p:nvPr/>
        </p:nvSpPr>
        <p:spPr>
          <a:xfrm>
            <a:off x="8683067" y="57281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258" name="Google Shape;2258;p57"/>
          <p:cNvSpPr/>
          <p:nvPr/>
        </p:nvSpPr>
        <p:spPr>
          <a:xfrm>
            <a:off x="9073867" y="57281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259" name="Google Shape;2259;p57"/>
          <p:cNvSpPr/>
          <p:nvPr/>
        </p:nvSpPr>
        <p:spPr>
          <a:xfrm>
            <a:off x="9464667" y="5728133"/>
            <a:ext cx="390800" cy="382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260" name="Google Shape;2260;p57"/>
          <p:cNvSpPr/>
          <p:nvPr/>
        </p:nvSpPr>
        <p:spPr>
          <a:xfrm>
            <a:off x="9855467" y="5728133"/>
            <a:ext cx="390800" cy="382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261" name="Google Shape;2261;p57"/>
          <p:cNvSpPr/>
          <p:nvPr/>
        </p:nvSpPr>
        <p:spPr>
          <a:xfrm>
            <a:off x="10246267" y="5728133"/>
            <a:ext cx="390800" cy="382800"/>
          </a:xfrm>
          <a:prstGeom prst="rect">
            <a:avLst/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262" name="Google Shape;2262;p57"/>
          <p:cNvSpPr/>
          <p:nvPr/>
        </p:nvSpPr>
        <p:spPr>
          <a:xfrm>
            <a:off x="10637067" y="5728133"/>
            <a:ext cx="390800" cy="382800"/>
          </a:xfrm>
          <a:prstGeom prst="rect">
            <a:avLst/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263" name="Google Shape;2263;p57"/>
          <p:cNvSpPr/>
          <p:nvPr/>
        </p:nvSpPr>
        <p:spPr>
          <a:xfrm>
            <a:off x="6338267" y="51366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264" name="Google Shape;2264;p57"/>
          <p:cNvSpPr/>
          <p:nvPr/>
        </p:nvSpPr>
        <p:spPr>
          <a:xfrm>
            <a:off x="6729067" y="51366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265" name="Google Shape;2265;p57"/>
          <p:cNvSpPr/>
          <p:nvPr/>
        </p:nvSpPr>
        <p:spPr>
          <a:xfrm>
            <a:off x="7119867" y="51366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266" name="Google Shape;2266;p57"/>
          <p:cNvSpPr/>
          <p:nvPr/>
        </p:nvSpPr>
        <p:spPr>
          <a:xfrm>
            <a:off x="7510667" y="51366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267" name="Google Shape;2267;p57"/>
          <p:cNvSpPr/>
          <p:nvPr/>
        </p:nvSpPr>
        <p:spPr>
          <a:xfrm>
            <a:off x="7901467" y="51366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268" name="Google Shape;2268;p57"/>
          <p:cNvSpPr/>
          <p:nvPr/>
        </p:nvSpPr>
        <p:spPr>
          <a:xfrm>
            <a:off x="8292267" y="51366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269" name="Google Shape;2269;p57"/>
          <p:cNvSpPr/>
          <p:nvPr/>
        </p:nvSpPr>
        <p:spPr>
          <a:xfrm>
            <a:off x="8683067" y="51366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270" name="Google Shape;2270;p57"/>
          <p:cNvSpPr/>
          <p:nvPr/>
        </p:nvSpPr>
        <p:spPr>
          <a:xfrm>
            <a:off x="9073867" y="51366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271" name="Google Shape;2271;p57"/>
          <p:cNvSpPr/>
          <p:nvPr/>
        </p:nvSpPr>
        <p:spPr>
          <a:xfrm>
            <a:off x="9464667" y="5136633"/>
            <a:ext cx="390800" cy="382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272" name="Google Shape;2272;p57"/>
          <p:cNvSpPr/>
          <p:nvPr/>
        </p:nvSpPr>
        <p:spPr>
          <a:xfrm>
            <a:off x="9855467" y="5136633"/>
            <a:ext cx="390800" cy="382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273" name="Google Shape;2273;p57"/>
          <p:cNvSpPr/>
          <p:nvPr/>
        </p:nvSpPr>
        <p:spPr>
          <a:xfrm>
            <a:off x="10246267" y="5136633"/>
            <a:ext cx="390800" cy="3828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274" name="Google Shape;2274;p57"/>
          <p:cNvSpPr/>
          <p:nvPr/>
        </p:nvSpPr>
        <p:spPr>
          <a:xfrm>
            <a:off x="10637067" y="5136633"/>
            <a:ext cx="390800" cy="3828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275" name="Google Shape;2275;p57"/>
          <p:cNvSpPr/>
          <p:nvPr/>
        </p:nvSpPr>
        <p:spPr>
          <a:xfrm>
            <a:off x="4775067" y="57281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276" name="Google Shape;2276;p57"/>
          <p:cNvSpPr/>
          <p:nvPr/>
        </p:nvSpPr>
        <p:spPr>
          <a:xfrm>
            <a:off x="5165867" y="57281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277" name="Google Shape;2277;p57"/>
          <p:cNvSpPr/>
          <p:nvPr/>
        </p:nvSpPr>
        <p:spPr>
          <a:xfrm>
            <a:off x="5556667" y="57281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278" name="Google Shape;2278;p57"/>
          <p:cNvSpPr/>
          <p:nvPr/>
        </p:nvSpPr>
        <p:spPr>
          <a:xfrm>
            <a:off x="5947467" y="57281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279" name="Google Shape;2279;p57"/>
          <p:cNvSpPr/>
          <p:nvPr/>
        </p:nvSpPr>
        <p:spPr>
          <a:xfrm>
            <a:off x="6338267" y="57281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280" name="Google Shape;2280;p57"/>
          <p:cNvSpPr/>
          <p:nvPr/>
        </p:nvSpPr>
        <p:spPr>
          <a:xfrm>
            <a:off x="6729067" y="57281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281" name="Google Shape;2281;p57"/>
          <p:cNvSpPr/>
          <p:nvPr/>
        </p:nvSpPr>
        <p:spPr>
          <a:xfrm>
            <a:off x="7119867" y="57281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282" name="Google Shape;2282;p57"/>
          <p:cNvSpPr/>
          <p:nvPr/>
        </p:nvSpPr>
        <p:spPr>
          <a:xfrm>
            <a:off x="7510667" y="57281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283" name="Google Shape;2283;p57"/>
          <p:cNvSpPr txBox="1"/>
          <p:nvPr/>
        </p:nvSpPr>
        <p:spPr>
          <a:xfrm>
            <a:off x="4161067" y="3887201"/>
            <a:ext cx="6140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2400" b="1"/>
              <a:t>L0</a:t>
            </a:r>
            <a:endParaRPr sz="2400" b="1"/>
          </a:p>
        </p:txBody>
      </p:sp>
      <p:sp>
        <p:nvSpPr>
          <p:cNvPr id="2284" name="Google Shape;2284;p57"/>
          <p:cNvSpPr txBox="1"/>
          <p:nvPr/>
        </p:nvSpPr>
        <p:spPr>
          <a:xfrm>
            <a:off x="4161067" y="4478701"/>
            <a:ext cx="6140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2400" b="1"/>
              <a:t>L1</a:t>
            </a:r>
            <a:endParaRPr sz="2400" b="1"/>
          </a:p>
        </p:txBody>
      </p:sp>
      <p:sp>
        <p:nvSpPr>
          <p:cNvPr id="2285" name="Google Shape;2285;p57"/>
          <p:cNvSpPr txBox="1"/>
          <p:nvPr/>
        </p:nvSpPr>
        <p:spPr>
          <a:xfrm>
            <a:off x="4161067" y="5070201"/>
            <a:ext cx="6140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2400" b="1"/>
              <a:t>L2</a:t>
            </a:r>
            <a:endParaRPr sz="2400" b="1"/>
          </a:p>
        </p:txBody>
      </p:sp>
      <p:sp>
        <p:nvSpPr>
          <p:cNvPr id="2286" name="Google Shape;2286;p57"/>
          <p:cNvSpPr txBox="1"/>
          <p:nvPr/>
        </p:nvSpPr>
        <p:spPr>
          <a:xfrm>
            <a:off x="4161067" y="5661701"/>
            <a:ext cx="6140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2400" b="1"/>
              <a:t>L3</a:t>
            </a:r>
            <a:endParaRPr sz="2400" b="1"/>
          </a:p>
        </p:txBody>
      </p:sp>
      <p:sp>
        <p:nvSpPr>
          <p:cNvPr id="2287" name="Google Shape;2287;p57"/>
          <p:cNvSpPr txBox="1"/>
          <p:nvPr/>
        </p:nvSpPr>
        <p:spPr>
          <a:xfrm>
            <a:off x="10525467" y="3521633"/>
            <a:ext cx="6140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333" b="1"/>
              <a:t>B0</a:t>
            </a:r>
            <a:endParaRPr sz="1333" b="1"/>
          </a:p>
        </p:txBody>
      </p:sp>
      <p:sp>
        <p:nvSpPr>
          <p:cNvPr id="2288" name="Google Shape;2288;p57"/>
          <p:cNvSpPr txBox="1"/>
          <p:nvPr/>
        </p:nvSpPr>
        <p:spPr>
          <a:xfrm>
            <a:off x="10134667" y="3521633"/>
            <a:ext cx="6140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333" b="1"/>
              <a:t>B1</a:t>
            </a:r>
            <a:endParaRPr sz="1333" b="1"/>
          </a:p>
        </p:txBody>
      </p:sp>
      <p:sp>
        <p:nvSpPr>
          <p:cNvPr id="2289" name="Google Shape;2289;p57"/>
          <p:cNvSpPr txBox="1"/>
          <p:nvPr/>
        </p:nvSpPr>
        <p:spPr>
          <a:xfrm>
            <a:off x="9743867" y="3521633"/>
            <a:ext cx="6140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333" b="1"/>
              <a:t>B2</a:t>
            </a:r>
            <a:endParaRPr sz="1333" b="1"/>
          </a:p>
        </p:txBody>
      </p:sp>
      <p:sp>
        <p:nvSpPr>
          <p:cNvPr id="2290" name="Google Shape;2290;p57"/>
          <p:cNvSpPr txBox="1"/>
          <p:nvPr/>
        </p:nvSpPr>
        <p:spPr>
          <a:xfrm>
            <a:off x="9353067" y="3521633"/>
            <a:ext cx="6140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333" b="1"/>
              <a:t>B3</a:t>
            </a:r>
            <a:endParaRPr sz="1333" b="1"/>
          </a:p>
        </p:txBody>
      </p:sp>
      <p:sp>
        <p:nvSpPr>
          <p:cNvPr id="2291" name="Google Shape;2291;p57"/>
          <p:cNvSpPr txBox="1"/>
          <p:nvPr/>
        </p:nvSpPr>
        <p:spPr>
          <a:xfrm>
            <a:off x="8962267" y="3521633"/>
            <a:ext cx="6140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333" b="1"/>
              <a:t>B4</a:t>
            </a:r>
            <a:endParaRPr sz="1333" b="1"/>
          </a:p>
        </p:txBody>
      </p:sp>
      <p:sp>
        <p:nvSpPr>
          <p:cNvPr id="2292" name="Google Shape;2292;p57"/>
          <p:cNvSpPr txBox="1"/>
          <p:nvPr/>
        </p:nvSpPr>
        <p:spPr>
          <a:xfrm>
            <a:off x="8571467" y="3521633"/>
            <a:ext cx="6140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333" b="1"/>
              <a:t>B5</a:t>
            </a:r>
            <a:endParaRPr sz="1333" b="1"/>
          </a:p>
        </p:txBody>
      </p:sp>
      <p:sp>
        <p:nvSpPr>
          <p:cNvPr id="2293" name="Google Shape;2293;p57"/>
          <p:cNvSpPr txBox="1"/>
          <p:nvPr/>
        </p:nvSpPr>
        <p:spPr>
          <a:xfrm>
            <a:off x="8180667" y="3521633"/>
            <a:ext cx="6140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333" b="1"/>
              <a:t>B6</a:t>
            </a:r>
            <a:endParaRPr sz="1333" b="1"/>
          </a:p>
        </p:txBody>
      </p:sp>
      <p:sp>
        <p:nvSpPr>
          <p:cNvPr id="2294" name="Google Shape;2294;p57"/>
          <p:cNvSpPr txBox="1"/>
          <p:nvPr/>
        </p:nvSpPr>
        <p:spPr>
          <a:xfrm>
            <a:off x="7789867" y="3521633"/>
            <a:ext cx="6140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333" b="1"/>
              <a:t>B7</a:t>
            </a:r>
            <a:endParaRPr sz="1333" b="1"/>
          </a:p>
        </p:txBody>
      </p:sp>
      <p:sp>
        <p:nvSpPr>
          <p:cNvPr id="2295" name="Google Shape;2295;p57"/>
          <p:cNvSpPr txBox="1"/>
          <p:nvPr/>
        </p:nvSpPr>
        <p:spPr>
          <a:xfrm>
            <a:off x="7399067" y="3521633"/>
            <a:ext cx="6140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333" b="1"/>
              <a:t>B8</a:t>
            </a:r>
            <a:endParaRPr sz="1333" b="1"/>
          </a:p>
        </p:txBody>
      </p:sp>
      <p:sp>
        <p:nvSpPr>
          <p:cNvPr id="2296" name="Google Shape;2296;p57"/>
          <p:cNvSpPr txBox="1"/>
          <p:nvPr/>
        </p:nvSpPr>
        <p:spPr>
          <a:xfrm>
            <a:off x="7008267" y="3521633"/>
            <a:ext cx="6140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333" b="1"/>
              <a:t>B9</a:t>
            </a:r>
            <a:endParaRPr sz="1333" b="1"/>
          </a:p>
        </p:txBody>
      </p:sp>
      <p:sp>
        <p:nvSpPr>
          <p:cNvPr id="2297" name="Google Shape;2297;p57"/>
          <p:cNvSpPr txBox="1"/>
          <p:nvPr/>
        </p:nvSpPr>
        <p:spPr>
          <a:xfrm>
            <a:off x="6523033" y="3521633"/>
            <a:ext cx="8028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333" b="1"/>
              <a:t>B10</a:t>
            </a:r>
            <a:endParaRPr sz="1333" b="1"/>
          </a:p>
        </p:txBody>
      </p:sp>
      <p:sp>
        <p:nvSpPr>
          <p:cNvPr id="2298" name="Google Shape;2298;p57"/>
          <p:cNvSpPr txBox="1"/>
          <p:nvPr/>
        </p:nvSpPr>
        <p:spPr>
          <a:xfrm>
            <a:off x="6132267" y="3521633"/>
            <a:ext cx="8028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333" b="1"/>
              <a:t>B11</a:t>
            </a:r>
            <a:endParaRPr sz="1333" b="1"/>
          </a:p>
        </p:txBody>
      </p:sp>
      <p:sp>
        <p:nvSpPr>
          <p:cNvPr id="2299" name="Google Shape;2299;p57"/>
          <p:cNvSpPr txBox="1"/>
          <p:nvPr/>
        </p:nvSpPr>
        <p:spPr>
          <a:xfrm>
            <a:off x="5741467" y="3521633"/>
            <a:ext cx="8028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333" b="1"/>
              <a:t>B12</a:t>
            </a:r>
            <a:endParaRPr sz="1333" b="1"/>
          </a:p>
        </p:txBody>
      </p:sp>
      <p:sp>
        <p:nvSpPr>
          <p:cNvPr id="2300" name="Google Shape;2300;p57"/>
          <p:cNvSpPr txBox="1"/>
          <p:nvPr/>
        </p:nvSpPr>
        <p:spPr>
          <a:xfrm>
            <a:off x="5277467" y="3521633"/>
            <a:ext cx="9492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333" b="1"/>
              <a:t>B13</a:t>
            </a:r>
            <a:endParaRPr sz="1333" b="1"/>
          </a:p>
        </p:txBody>
      </p:sp>
      <p:sp>
        <p:nvSpPr>
          <p:cNvPr id="2301" name="Google Shape;2301;p57"/>
          <p:cNvSpPr txBox="1"/>
          <p:nvPr/>
        </p:nvSpPr>
        <p:spPr>
          <a:xfrm>
            <a:off x="4886667" y="3521633"/>
            <a:ext cx="9492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333" b="1"/>
              <a:t>B14</a:t>
            </a:r>
            <a:endParaRPr sz="1333" b="1"/>
          </a:p>
        </p:txBody>
      </p:sp>
      <p:sp>
        <p:nvSpPr>
          <p:cNvPr id="2302" name="Google Shape;2302;p57"/>
          <p:cNvSpPr txBox="1"/>
          <p:nvPr/>
        </p:nvSpPr>
        <p:spPr>
          <a:xfrm>
            <a:off x="4495867" y="3521633"/>
            <a:ext cx="9492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333" b="1"/>
              <a:t>B15</a:t>
            </a:r>
            <a:endParaRPr sz="1333" b="1"/>
          </a:p>
        </p:txBody>
      </p:sp>
      <p:sp>
        <p:nvSpPr>
          <p:cNvPr id="2303" name="Google Shape;2303;p57"/>
          <p:cNvSpPr/>
          <p:nvPr/>
        </p:nvSpPr>
        <p:spPr>
          <a:xfrm>
            <a:off x="4753300" y="2099433"/>
            <a:ext cx="390800" cy="382800"/>
          </a:xfrm>
          <a:prstGeom prst="rect">
            <a:avLst/>
          </a:prstGeom>
          <a:solidFill>
            <a:srgbClr val="A61C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304" name="Google Shape;2304;p57"/>
          <p:cNvSpPr/>
          <p:nvPr/>
        </p:nvSpPr>
        <p:spPr>
          <a:xfrm>
            <a:off x="5144100" y="2099433"/>
            <a:ext cx="390800" cy="382800"/>
          </a:xfrm>
          <a:prstGeom prst="rect">
            <a:avLst/>
          </a:prstGeom>
          <a:solidFill>
            <a:srgbClr val="A61C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305" name="Google Shape;2305;p57"/>
          <p:cNvSpPr/>
          <p:nvPr/>
        </p:nvSpPr>
        <p:spPr>
          <a:xfrm>
            <a:off x="5534900" y="2099433"/>
            <a:ext cx="390800" cy="382800"/>
          </a:xfrm>
          <a:prstGeom prst="rect">
            <a:avLst/>
          </a:prstGeom>
          <a:solidFill>
            <a:srgbClr val="CC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306" name="Google Shape;2306;p57"/>
          <p:cNvSpPr/>
          <p:nvPr/>
        </p:nvSpPr>
        <p:spPr>
          <a:xfrm>
            <a:off x="5925700" y="2099433"/>
            <a:ext cx="390800" cy="382800"/>
          </a:xfrm>
          <a:prstGeom prst="rect">
            <a:avLst/>
          </a:prstGeom>
          <a:solidFill>
            <a:srgbClr val="CC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307" name="Google Shape;2307;p57"/>
          <p:cNvSpPr/>
          <p:nvPr/>
        </p:nvSpPr>
        <p:spPr>
          <a:xfrm>
            <a:off x="6316500" y="2099433"/>
            <a:ext cx="390800" cy="382800"/>
          </a:xfrm>
          <a:prstGeom prst="rect">
            <a:avLst/>
          </a:prstGeom>
          <a:solidFill>
            <a:srgbClr val="E6913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308" name="Google Shape;2308;p57"/>
          <p:cNvSpPr/>
          <p:nvPr/>
        </p:nvSpPr>
        <p:spPr>
          <a:xfrm>
            <a:off x="6707300" y="2099433"/>
            <a:ext cx="390800" cy="382800"/>
          </a:xfrm>
          <a:prstGeom prst="rect">
            <a:avLst/>
          </a:prstGeom>
          <a:solidFill>
            <a:srgbClr val="E6913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309" name="Google Shape;2309;p57"/>
          <p:cNvSpPr/>
          <p:nvPr/>
        </p:nvSpPr>
        <p:spPr>
          <a:xfrm>
            <a:off x="7098100" y="2099433"/>
            <a:ext cx="390800" cy="382800"/>
          </a:xfrm>
          <a:prstGeom prst="rect">
            <a:avLst/>
          </a:prstGeom>
          <a:solidFill>
            <a:srgbClr val="FFD9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310" name="Google Shape;2310;p57"/>
          <p:cNvSpPr/>
          <p:nvPr/>
        </p:nvSpPr>
        <p:spPr>
          <a:xfrm>
            <a:off x="7488900" y="2099433"/>
            <a:ext cx="390800" cy="382800"/>
          </a:xfrm>
          <a:prstGeom prst="rect">
            <a:avLst/>
          </a:prstGeom>
          <a:solidFill>
            <a:srgbClr val="FFD9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311" name="Google Shape;2311;p57"/>
          <p:cNvSpPr/>
          <p:nvPr/>
        </p:nvSpPr>
        <p:spPr>
          <a:xfrm>
            <a:off x="7879700" y="2099433"/>
            <a:ext cx="390800" cy="382800"/>
          </a:xfrm>
          <a:prstGeom prst="rect">
            <a:avLst/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312" name="Google Shape;2312;p57"/>
          <p:cNvSpPr/>
          <p:nvPr/>
        </p:nvSpPr>
        <p:spPr>
          <a:xfrm>
            <a:off x="8270500" y="2099433"/>
            <a:ext cx="390800" cy="382800"/>
          </a:xfrm>
          <a:prstGeom prst="rect">
            <a:avLst/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313" name="Google Shape;2313;p57"/>
          <p:cNvSpPr/>
          <p:nvPr/>
        </p:nvSpPr>
        <p:spPr>
          <a:xfrm>
            <a:off x="8661300" y="2099433"/>
            <a:ext cx="390800" cy="3828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314" name="Google Shape;2314;p57"/>
          <p:cNvSpPr/>
          <p:nvPr/>
        </p:nvSpPr>
        <p:spPr>
          <a:xfrm>
            <a:off x="9052100" y="2099433"/>
            <a:ext cx="390800" cy="3828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315" name="Google Shape;2315;p57"/>
          <p:cNvSpPr/>
          <p:nvPr/>
        </p:nvSpPr>
        <p:spPr>
          <a:xfrm>
            <a:off x="9442900" y="2099433"/>
            <a:ext cx="390800" cy="3828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316" name="Google Shape;2316;p57"/>
          <p:cNvSpPr/>
          <p:nvPr/>
        </p:nvSpPr>
        <p:spPr>
          <a:xfrm>
            <a:off x="9833700" y="2099433"/>
            <a:ext cx="390800" cy="3828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317" name="Google Shape;2317;p57"/>
          <p:cNvSpPr/>
          <p:nvPr/>
        </p:nvSpPr>
        <p:spPr>
          <a:xfrm>
            <a:off x="10224500" y="2099433"/>
            <a:ext cx="390800" cy="382800"/>
          </a:xfrm>
          <a:prstGeom prst="rect">
            <a:avLst/>
          </a:prstGeom>
          <a:solidFill>
            <a:srgbClr val="C27BA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318" name="Google Shape;2318;p57"/>
          <p:cNvSpPr/>
          <p:nvPr/>
        </p:nvSpPr>
        <p:spPr>
          <a:xfrm>
            <a:off x="10615300" y="2099433"/>
            <a:ext cx="390800" cy="382800"/>
          </a:xfrm>
          <a:prstGeom prst="rect">
            <a:avLst/>
          </a:prstGeom>
          <a:solidFill>
            <a:srgbClr val="C27BA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333"/>
          </a:p>
        </p:txBody>
      </p:sp>
      <p:sp>
        <p:nvSpPr>
          <p:cNvPr id="2319" name="Google Shape;2319;p57"/>
          <p:cNvSpPr txBox="1"/>
          <p:nvPr/>
        </p:nvSpPr>
        <p:spPr>
          <a:xfrm>
            <a:off x="3931367" y="2887101"/>
            <a:ext cx="4074884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it" sz="2400">
                <a:latin typeface="Ubuntu Mono"/>
                <a:ea typeface="Ubuntu Mono"/>
                <a:cs typeface="Ubuntu Mono"/>
                <a:sym typeface="Ubuntu Mono"/>
              </a:rPr>
              <a:t>v0 (VRF, inside </a:t>
            </a:r>
            <a:r>
              <a:rPr lang="it" sz="2400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Ara</a:t>
            </a:r>
            <a:r>
              <a:rPr lang="it" sz="2400">
                <a:latin typeface="Ubuntu Mono"/>
                <a:ea typeface="Ubuntu Mono"/>
                <a:cs typeface="Ubuntu Mono"/>
                <a:sym typeface="Ubuntu Mono"/>
              </a:rPr>
              <a:t>)</a:t>
            </a:r>
            <a:endParaRPr sz="2400"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2320" name="Google Shape;2320;p57"/>
          <p:cNvSpPr txBox="1"/>
          <p:nvPr/>
        </p:nvSpPr>
        <p:spPr>
          <a:xfrm>
            <a:off x="10578300" y="2095818"/>
            <a:ext cx="464800" cy="38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933" b="1"/>
              <a:t>A0</a:t>
            </a:r>
            <a:endParaRPr sz="933" b="1"/>
          </a:p>
        </p:txBody>
      </p:sp>
      <p:sp>
        <p:nvSpPr>
          <p:cNvPr id="2321" name="Google Shape;2321;p57"/>
          <p:cNvSpPr txBox="1"/>
          <p:nvPr/>
        </p:nvSpPr>
        <p:spPr>
          <a:xfrm>
            <a:off x="10187500" y="2095818"/>
            <a:ext cx="464800" cy="38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933" b="1"/>
              <a:t>A1</a:t>
            </a:r>
            <a:endParaRPr sz="933" b="1"/>
          </a:p>
        </p:txBody>
      </p:sp>
      <p:sp>
        <p:nvSpPr>
          <p:cNvPr id="2322" name="Google Shape;2322;p57"/>
          <p:cNvSpPr txBox="1"/>
          <p:nvPr/>
        </p:nvSpPr>
        <p:spPr>
          <a:xfrm>
            <a:off x="9796700" y="2095818"/>
            <a:ext cx="464800" cy="38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933" b="1"/>
              <a:t>B0</a:t>
            </a:r>
            <a:endParaRPr sz="933" b="1"/>
          </a:p>
        </p:txBody>
      </p:sp>
      <p:sp>
        <p:nvSpPr>
          <p:cNvPr id="2323" name="Google Shape;2323;p57"/>
          <p:cNvSpPr txBox="1"/>
          <p:nvPr/>
        </p:nvSpPr>
        <p:spPr>
          <a:xfrm>
            <a:off x="9405900" y="2095818"/>
            <a:ext cx="464800" cy="38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933" b="1"/>
              <a:t>B1</a:t>
            </a:r>
            <a:endParaRPr sz="933" b="1"/>
          </a:p>
        </p:txBody>
      </p:sp>
      <p:sp>
        <p:nvSpPr>
          <p:cNvPr id="2324" name="Google Shape;2324;p57"/>
          <p:cNvSpPr txBox="1"/>
          <p:nvPr/>
        </p:nvSpPr>
        <p:spPr>
          <a:xfrm>
            <a:off x="9015100" y="2095818"/>
            <a:ext cx="464800" cy="38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933" b="1"/>
              <a:t>C0</a:t>
            </a:r>
            <a:endParaRPr sz="933" b="1"/>
          </a:p>
        </p:txBody>
      </p:sp>
      <p:sp>
        <p:nvSpPr>
          <p:cNvPr id="2325" name="Google Shape;2325;p57"/>
          <p:cNvSpPr txBox="1"/>
          <p:nvPr/>
        </p:nvSpPr>
        <p:spPr>
          <a:xfrm>
            <a:off x="8624300" y="2095818"/>
            <a:ext cx="464800" cy="38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933" b="1"/>
              <a:t>C1</a:t>
            </a:r>
            <a:endParaRPr sz="933" b="1"/>
          </a:p>
        </p:txBody>
      </p:sp>
      <p:sp>
        <p:nvSpPr>
          <p:cNvPr id="2326" name="Google Shape;2326;p57"/>
          <p:cNvSpPr txBox="1"/>
          <p:nvPr/>
        </p:nvSpPr>
        <p:spPr>
          <a:xfrm>
            <a:off x="8233500" y="2095818"/>
            <a:ext cx="464800" cy="38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933" b="1"/>
              <a:t>D0</a:t>
            </a:r>
            <a:endParaRPr sz="933" b="1"/>
          </a:p>
        </p:txBody>
      </p:sp>
      <p:sp>
        <p:nvSpPr>
          <p:cNvPr id="2327" name="Google Shape;2327;p57"/>
          <p:cNvSpPr txBox="1"/>
          <p:nvPr/>
        </p:nvSpPr>
        <p:spPr>
          <a:xfrm>
            <a:off x="7842700" y="2095818"/>
            <a:ext cx="464800" cy="38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933" b="1"/>
              <a:t>D1</a:t>
            </a:r>
            <a:endParaRPr sz="933" b="1"/>
          </a:p>
        </p:txBody>
      </p:sp>
      <p:sp>
        <p:nvSpPr>
          <p:cNvPr id="2328" name="Google Shape;2328;p57"/>
          <p:cNvSpPr txBox="1"/>
          <p:nvPr/>
        </p:nvSpPr>
        <p:spPr>
          <a:xfrm>
            <a:off x="7451900" y="2095818"/>
            <a:ext cx="464800" cy="38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933" b="1"/>
              <a:t>E0</a:t>
            </a:r>
            <a:endParaRPr sz="933" b="1"/>
          </a:p>
        </p:txBody>
      </p:sp>
      <p:sp>
        <p:nvSpPr>
          <p:cNvPr id="2329" name="Google Shape;2329;p57"/>
          <p:cNvSpPr txBox="1"/>
          <p:nvPr/>
        </p:nvSpPr>
        <p:spPr>
          <a:xfrm>
            <a:off x="7061100" y="2095818"/>
            <a:ext cx="464800" cy="38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933" b="1"/>
              <a:t>E1</a:t>
            </a:r>
            <a:endParaRPr sz="933" b="1"/>
          </a:p>
        </p:txBody>
      </p:sp>
      <p:sp>
        <p:nvSpPr>
          <p:cNvPr id="2330" name="Google Shape;2330;p57"/>
          <p:cNvSpPr txBox="1"/>
          <p:nvPr/>
        </p:nvSpPr>
        <p:spPr>
          <a:xfrm>
            <a:off x="6670300" y="2095818"/>
            <a:ext cx="464800" cy="38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933" b="1"/>
              <a:t>F0</a:t>
            </a:r>
            <a:endParaRPr sz="933" b="1"/>
          </a:p>
        </p:txBody>
      </p:sp>
      <p:sp>
        <p:nvSpPr>
          <p:cNvPr id="2331" name="Google Shape;2331;p57"/>
          <p:cNvSpPr txBox="1"/>
          <p:nvPr/>
        </p:nvSpPr>
        <p:spPr>
          <a:xfrm>
            <a:off x="6279500" y="2095818"/>
            <a:ext cx="464800" cy="38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933" b="1"/>
              <a:t>F1</a:t>
            </a:r>
            <a:endParaRPr sz="933" b="1"/>
          </a:p>
        </p:txBody>
      </p:sp>
      <p:sp>
        <p:nvSpPr>
          <p:cNvPr id="2332" name="Google Shape;2332;p57"/>
          <p:cNvSpPr txBox="1"/>
          <p:nvPr/>
        </p:nvSpPr>
        <p:spPr>
          <a:xfrm>
            <a:off x="5888700" y="2095818"/>
            <a:ext cx="464800" cy="38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933" b="1"/>
              <a:t>G0</a:t>
            </a:r>
            <a:endParaRPr sz="933" b="1"/>
          </a:p>
        </p:txBody>
      </p:sp>
      <p:sp>
        <p:nvSpPr>
          <p:cNvPr id="2333" name="Google Shape;2333;p57"/>
          <p:cNvSpPr txBox="1"/>
          <p:nvPr/>
        </p:nvSpPr>
        <p:spPr>
          <a:xfrm>
            <a:off x="5497900" y="2095818"/>
            <a:ext cx="464800" cy="38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933" b="1"/>
              <a:t>G1</a:t>
            </a:r>
            <a:endParaRPr sz="933" b="1"/>
          </a:p>
        </p:txBody>
      </p:sp>
      <p:sp>
        <p:nvSpPr>
          <p:cNvPr id="2334" name="Google Shape;2334;p57"/>
          <p:cNvSpPr txBox="1"/>
          <p:nvPr/>
        </p:nvSpPr>
        <p:spPr>
          <a:xfrm>
            <a:off x="5107100" y="2095818"/>
            <a:ext cx="464800" cy="38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933" b="1"/>
              <a:t>H0</a:t>
            </a:r>
            <a:endParaRPr sz="933" b="1"/>
          </a:p>
        </p:txBody>
      </p:sp>
      <p:sp>
        <p:nvSpPr>
          <p:cNvPr id="2335" name="Google Shape;2335;p57"/>
          <p:cNvSpPr txBox="1"/>
          <p:nvPr/>
        </p:nvSpPr>
        <p:spPr>
          <a:xfrm>
            <a:off x="4716300" y="2095818"/>
            <a:ext cx="464800" cy="38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933" b="1"/>
              <a:t>H1</a:t>
            </a:r>
            <a:endParaRPr sz="933" b="1"/>
          </a:p>
        </p:txBody>
      </p:sp>
      <p:sp>
        <p:nvSpPr>
          <p:cNvPr id="2336" name="Google Shape;2336;p57"/>
          <p:cNvSpPr txBox="1"/>
          <p:nvPr/>
        </p:nvSpPr>
        <p:spPr>
          <a:xfrm>
            <a:off x="10522767" y="1708617"/>
            <a:ext cx="6140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333" b="1"/>
              <a:t>B0</a:t>
            </a:r>
            <a:endParaRPr sz="1333" b="1"/>
          </a:p>
        </p:txBody>
      </p:sp>
      <p:sp>
        <p:nvSpPr>
          <p:cNvPr id="2337" name="Google Shape;2337;p57"/>
          <p:cNvSpPr txBox="1"/>
          <p:nvPr/>
        </p:nvSpPr>
        <p:spPr>
          <a:xfrm>
            <a:off x="10131967" y="1708617"/>
            <a:ext cx="6140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333" b="1"/>
              <a:t>B1</a:t>
            </a:r>
            <a:endParaRPr sz="1333" b="1"/>
          </a:p>
        </p:txBody>
      </p:sp>
      <p:sp>
        <p:nvSpPr>
          <p:cNvPr id="2338" name="Google Shape;2338;p57"/>
          <p:cNvSpPr txBox="1"/>
          <p:nvPr/>
        </p:nvSpPr>
        <p:spPr>
          <a:xfrm>
            <a:off x="9741167" y="1708617"/>
            <a:ext cx="6140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333" b="1"/>
              <a:t>B2</a:t>
            </a:r>
            <a:endParaRPr sz="1333" b="1"/>
          </a:p>
        </p:txBody>
      </p:sp>
      <p:sp>
        <p:nvSpPr>
          <p:cNvPr id="2339" name="Google Shape;2339;p57"/>
          <p:cNvSpPr txBox="1"/>
          <p:nvPr/>
        </p:nvSpPr>
        <p:spPr>
          <a:xfrm>
            <a:off x="9350367" y="1708617"/>
            <a:ext cx="6140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333" b="1"/>
              <a:t>B3</a:t>
            </a:r>
            <a:endParaRPr sz="1333" b="1"/>
          </a:p>
        </p:txBody>
      </p:sp>
      <p:sp>
        <p:nvSpPr>
          <p:cNvPr id="2340" name="Google Shape;2340;p57"/>
          <p:cNvSpPr txBox="1"/>
          <p:nvPr/>
        </p:nvSpPr>
        <p:spPr>
          <a:xfrm>
            <a:off x="8959567" y="1708617"/>
            <a:ext cx="6140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333" b="1"/>
              <a:t>B4</a:t>
            </a:r>
            <a:endParaRPr sz="1333" b="1"/>
          </a:p>
        </p:txBody>
      </p:sp>
      <p:sp>
        <p:nvSpPr>
          <p:cNvPr id="2341" name="Google Shape;2341;p57"/>
          <p:cNvSpPr txBox="1"/>
          <p:nvPr/>
        </p:nvSpPr>
        <p:spPr>
          <a:xfrm>
            <a:off x="8568767" y="1708617"/>
            <a:ext cx="6140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333" b="1"/>
              <a:t>B5</a:t>
            </a:r>
            <a:endParaRPr sz="1333" b="1"/>
          </a:p>
        </p:txBody>
      </p:sp>
      <p:sp>
        <p:nvSpPr>
          <p:cNvPr id="2342" name="Google Shape;2342;p57"/>
          <p:cNvSpPr txBox="1"/>
          <p:nvPr/>
        </p:nvSpPr>
        <p:spPr>
          <a:xfrm>
            <a:off x="8177967" y="1708617"/>
            <a:ext cx="6140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333" b="1"/>
              <a:t>B6</a:t>
            </a:r>
            <a:endParaRPr sz="1333" b="1"/>
          </a:p>
        </p:txBody>
      </p:sp>
      <p:sp>
        <p:nvSpPr>
          <p:cNvPr id="2343" name="Google Shape;2343;p57"/>
          <p:cNvSpPr txBox="1"/>
          <p:nvPr/>
        </p:nvSpPr>
        <p:spPr>
          <a:xfrm>
            <a:off x="7787167" y="1708617"/>
            <a:ext cx="6140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333" b="1"/>
              <a:t>B7</a:t>
            </a:r>
            <a:endParaRPr sz="1333" b="1"/>
          </a:p>
        </p:txBody>
      </p:sp>
      <p:sp>
        <p:nvSpPr>
          <p:cNvPr id="2344" name="Google Shape;2344;p57"/>
          <p:cNvSpPr txBox="1"/>
          <p:nvPr/>
        </p:nvSpPr>
        <p:spPr>
          <a:xfrm>
            <a:off x="7396367" y="1708617"/>
            <a:ext cx="6140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333" b="1"/>
              <a:t>B8</a:t>
            </a:r>
            <a:endParaRPr sz="1333" b="1"/>
          </a:p>
        </p:txBody>
      </p:sp>
      <p:sp>
        <p:nvSpPr>
          <p:cNvPr id="2345" name="Google Shape;2345;p57"/>
          <p:cNvSpPr txBox="1"/>
          <p:nvPr/>
        </p:nvSpPr>
        <p:spPr>
          <a:xfrm>
            <a:off x="7005567" y="1708617"/>
            <a:ext cx="6140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333" b="1"/>
              <a:t>B9</a:t>
            </a:r>
            <a:endParaRPr sz="1333" b="1"/>
          </a:p>
        </p:txBody>
      </p:sp>
      <p:sp>
        <p:nvSpPr>
          <p:cNvPr id="2346" name="Google Shape;2346;p57"/>
          <p:cNvSpPr txBox="1"/>
          <p:nvPr/>
        </p:nvSpPr>
        <p:spPr>
          <a:xfrm>
            <a:off x="6520333" y="1708617"/>
            <a:ext cx="8028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333" b="1"/>
              <a:t>B10</a:t>
            </a:r>
            <a:endParaRPr sz="1333" b="1"/>
          </a:p>
        </p:txBody>
      </p:sp>
      <p:sp>
        <p:nvSpPr>
          <p:cNvPr id="2347" name="Google Shape;2347;p57"/>
          <p:cNvSpPr txBox="1"/>
          <p:nvPr/>
        </p:nvSpPr>
        <p:spPr>
          <a:xfrm>
            <a:off x="6129567" y="1708617"/>
            <a:ext cx="8028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333" b="1"/>
              <a:t>B11</a:t>
            </a:r>
            <a:endParaRPr sz="1333" b="1"/>
          </a:p>
        </p:txBody>
      </p:sp>
      <p:sp>
        <p:nvSpPr>
          <p:cNvPr id="2348" name="Google Shape;2348;p57"/>
          <p:cNvSpPr txBox="1"/>
          <p:nvPr/>
        </p:nvSpPr>
        <p:spPr>
          <a:xfrm>
            <a:off x="5738767" y="1708617"/>
            <a:ext cx="8028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333" b="1"/>
              <a:t>B12</a:t>
            </a:r>
            <a:endParaRPr sz="1333" b="1"/>
          </a:p>
        </p:txBody>
      </p:sp>
      <p:sp>
        <p:nvSpPr>
          <p:cNvPr id="2349" name="Google Shape;2349;p57"/>
          <p:cNvSpPr txBox="1"/>
          <p:nvPr/>
        </p:nvSpPr>
        <p:spPr>
          <a:xfrm>
            <a:off x="5274767" y="1708617"/>
            <a:ext cx="9492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333" b="1"/>
              <a:t>B13</a:t>
            </a:r>
            <a:endParaRPr sz="1333" b="1"/>
          </a:p>
        </p:txBody>
      </p:sp>
      <p:sp>
        <p:nvSpPr>
          <p:cNvPr id="2350" name="Google Shape;2350;p57"/>
          <p:cNvSpPr txBox="1"/>
          <p:nvPr/>
        </p:nvSpPr>
        <p:spPr>
          <a:xfrm>
            <a:off x="4883967" y="1708617"/>
            <a:ext cx="9492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333" b="1"/>
              <a:t>B14</a:t>
            </a:r>
            <a:endParaRPr sz="1333" b="1"/>
          </a:p>
        </p:txBody>
      </p:sp>
      <p:sp>
        <p:nvSpPr>
          <p:cNvPr id="2351" name="Google Shape;2351;p57"/>
          <p:cNvSpPr txBox="1"/>
          <p:nvPr/>
        </p:nvSpPr>
        <p:spPr>
          <a:xfrm>
            <a:off x="4493167" y="1708617"/>
            <a:ext cx="9492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333" b="1"/>
              <a:t>B15</a:t>
            </a:r>
            <a:endParaRPr sz="1333" b="1"/>
          </a:p>
        </p:txBody>
      </p:sp>
      <p:sp>
        <p:nvSpPr>
          <p:cNvPr id="2352" name="Google Shape;2352;p57"/>
          <p:cNvSpPr txBox="1"/>
          <p:nvPr/>
        </p:nvSpPr>
        <p:spPr>
          <a:xfrm>
            <a:off x="10615300" y="3946418"/>
            <a:ext cx="464800" cy="38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933" b="1"/>
              <a:t>A0</a:t>
            </a:r>
            <a:endParaRPr sz="933" b="1"/>
          </a:p>
        </p:txBody>
      </p:sp>
      <p:sp>
        <p:nvSpPr>
          <p:cNvPr id="2353" name="Google Shape;2353;p57"/>
          <p:cNvSpPr txBox="1"/>
          <p:nvPr/>
        </p:nvSpPr>
        <p:spPr>
          <a:xfrm>
            <a:off x="10224500" y="3946418"/>
            <a:ext cx="464800" cy="38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933" b="1"/>
              <a:t>A1</a:t>
            </a:r>
            <a:endParaRPr sz="933" b="1"/>
          </a:p>
        </p:txBody>
      </p:sp>
      <p:sp>
        <p:nvSpPr>
          <p:cNvPr id="2354" name="Google Shape;2354;p57"/>
          <p:cNvSpPr txBox="1"/>
          <p:nvPr/>
        </p:nvSpPr>
        <p:spPr>
          <a:xfrm>
            <a:off x="9818467" y="3946418"/>
            <a:ext cx="464800" cy="38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933" b="1"/>
              <a:t>E0</a:t>
            </a:r>
            <a:endParaRPr sz="933" b="1"/>
          </a:p>
        </p:txBody>
      </p:sp>
      <p:sp>
        <p:nvSpPr>
          <p:cNvPr id="2355" name="Google Shape;2355;p57"/>
          <p:cNvSpPr txBox="1"/>
          <p:nvPr/>
        </p:nvSpPr>
        <p:spPr>
          <a:xfrm>
            <a:off x="9427667" y="3946418"/>
            <a:ext cx="464800" cy="38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933" b="1"/>
              <a:t>E1</a:t>
            </a:r>
            <a:endParaRPr sz="933" b="1"/>
          </a:p>
        </p:txBody>
      </p:sp>
      <p:sp>
        <p:nvSpPr>
          <p:cNvPr id="2356" name="Google Shape;2356;p57"/>
          <p:cNvSpPr txBox="1"/>
          <p:nvPr/>
        </p:nvSpPr>
        <p:spPr>
          <a:xfrm>
            <a:off x="10615300" y="4541518"/>
            <a:ext cx="464800" cy="38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933" b="1"/>
              <a:t>B0</a:t>
            </a:r>
            <a:endParaRPr sz="933" b="1"/>
          </a:p>
        </p:txBody>
      </p:sp>
      <p:sp>
        <p:nvSpPr>
          <p:cNvPr id="2357" name="Google Shape;2357;p57"/>
          <p:cNvSpPr txBox="1"/>
          <p:nvPr/>
        </p:nvSpPr>
        <p:spPr>
          <a:xfrm>
            <a:off x="10224500" y="4541518"/>
            <a:ext cx="464800" cy="38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933" b="1"/>
              <a:t>B1</a:t>
            </a:r>
            <a:endParaRPr sz="933" b="1"/>
          </a:p>
        </p:txBody>
      </p:sp>
      <p:sp>
        <p:nvSpPr>
          <p:cNvPr id="2358" name="Google Shape;2358;p57"/>
          <p:cNvSpPr txBox="1"/>
          <p:nvPr/>
        </p:nvSpPr>
        <p:spPr>
          <a:xfrm>
            <a:off x="9818467" y="4541518"/>
            <a:ext cx="464800" cy="38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933" b="1"/>
              <a:t>F0</a:t>
            </a:r>
            <a:endParaRPr sz="933" b="1"/>
          </a:p>
        </p:txBody>
      </p:sp>
      <p:sp>
        <p:nvSpPr>
          <p:cNvPr id="2359" name="Google Shape;2359;p57"/>
          <p:cNvSpPr txBox="1"/>
          <p:nvPr/>
        </p:nvSpPr>
        <p:spPr>
          <a:xfrm>
            <a:off x="9427667" y="4541518"/>
            <a:ext cx="464800" cy="38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933" b="1"/>
              <a:t>F1</a:t>
            </a:r>
            <a:endParaRPr sz="933" b="1"/>
          </a:p>
        </p:txBody>
      </p:sp>
      <p:sp>
        <p:nvSpPr>
          <p:cNvPr id="2360" name="Google Shape;2360;p57"/>
          <p:cNvSpPr txBox="1"/>
          <p:nvPr/>
        </p:nvSpPr>
        <p:spPr>
          <a:xfrm>
            <a:off x="10615300" y="5133018"/>
            <a:ext cx="464800" cy="38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933" b="1"/>
              <a:t>C0</a:t>
            </a:r>
            <a:endParaRPr sz="933" b="1"/>
          </a:p>
        </p:txBody>
      </p:sp>
      <p:sp>
        <p:nvSpPr>
          <p:cNvPr id="2361" name="Google Shape;2361;p57"/>
          <p:cNvSpPr txBox="1"/>
          <p:nvPr/>
        </p:nvSpPr>
        <p:spPr>
          <a:xfrm>
            <a:off x="10224500" y="5133018"/>
            <a:ext cx="464800" cy="38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933" b="1"/>
              <a:t>C1</a:t>
            </a:r>
            <a:endParaRPr sz="933" b="1"/>
          </a:p>
        </p:txBody>
      </p:sp>
      <p:sp>
        <p:nvSpPr>
          <p:cNvPr id="2362" name="Google Shape;2362;p57"/>
          <p:cNvSpPr txBox="1"/>
          <p:nvPr/>
        </p:nvSpPr>
        <p:spPr>
          <a:xfrm>
            <a:off x="10615300" y="5728118"/>
            <a:ext cx="464800" cy="38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933" b="1"/>
              <a:t>D0</a:t>
            </a:r>
            <a:endParaRPr sz="933" b="1"/>
          </a:p>
        </p:txBody>
      </p:sp>
      <p:sp>
        <p:nvSpPr>
          <p:cNvPr id="2363" name="Google Shape;2363;p57"/>
          <p:cNvSpPr txBox="1"/>
          <p:nvPr/>
        </p:nvSpPr>
        <p:spPr>
          <a:xfrm>
            <a:off x="10224500" y="5728118"/>
            <a:ext cx="464800" cy="38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933" b="1"/>
              <a:t>D1</a:t>
            </a:r>
            <a:endParaRPr sz="933" b="1"/>
          </a:p>
        </p:txBody>
      </p:sp>
      <p:sp>
        <p:nvSpPr>
          <p:cNvPr id="2364" name="Google Shape;2364;p57"/>
          <p:cNvSpPr/>
          <p:nvPr/>
        </p:nvSpPr>
        <p:spPr>
          <a:xfrm>
            <a:off x="332901" y="2102756"/>
            <a:ext cx="415600" cy="200000"/>
          </a:xfrm>
          <a:prstGeom prst="rect">
            <a:avLst/>
          </a:prstGeom>
          <a:solidFill>
            <a:srgbClr val="A61C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365" name="Google Shape;2365;p57"/>
          <p:cNvSpPr/>
          <p:nvPr/>
        </p:nvSpPr>
        <p:spPr>
          <a:xfrm>
            <a:off x="740664" y="2102756"/>
            <a:ext cx="418000" cy="200000"/>
          </a:xfrm>
          <a:prstGeom prst="rect">
            <a:avLst/>
          </a:prstGeom>
          <a:solidFill>
            <a:srgbClr val="CC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366" name="Google Shape;2366;p57"/>
          <p:cNvSpPr/>
          <p:nvPr/>
        </p:nvSpPr>
        <p:spPr>
          <a:xfrm>
            <a:off x="1148443" y="2102756"/>
            <a:ext cx="410000" cy="200000"/>
          </a:xfrm>
          <a:prstGeom prst="rect">
            <a:avLst/>
          </a:prstGeom>
          <a:solidFill>
            <a:srgbClr val="E6913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367" name="Google Shape;2367;p57"/>
          <p:cNvSpPr/>
          <p:nvPr/>
        </p:nvSpPr>
        <p:spPr>
          <a:xfrm>
            <a:off x="1556212" y="2102756"/>
            <a:ext cx="407600" cy="200000"/>
          </a:xfrm>
          <a:prstGeom prst="rect">
            <a:avLst/>
          </a:prstGeom>
          <a:solidFill>
            <a:srgbClr val="FFD9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368" name="Google Shape;2368;p57"/>
          <p:cNvSpPr/>
          <p:nvPr/>
        </p:nvSpPr>
        <p:spPr>
          <a:xfrm>
            <a:off x="1963983" y="2102756"/>
            <a:ext cx="410800" cy="200000"/>
          </a:xfrm>
          <a:prstGeom prst="rect">
            <a:avLst/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369" name="Google Shape;2369;p57"/>
          <p:cNvSpPr/>
          <p:nvPr/>
        </p:nvSpPr>
        <p:spPr>
          <a:xfrm>
            <a:off x="2371753" y="2102756"/>
            <a:ext cx="413200" cy="2000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370" name="Google Shape;2370;p57"/>
          <p:cNvSpPr/>
          <p:nvPr/>
        </p:nvSpPr>
        <p:spPr>
          <a:xfrm>
            <a:off x="2779524" y="2102756"/>
            <a:ext cx="410800" cy="2000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371" name="Google Shape;2371;p57"/>
          <p:cNvSpPr/>
          <p:nvPr/>
        </p:nvSpPr>
        <p:spPr>
          <a:xfrm>
            <a:off x="3187293" y="2102756"/>
            <a:ext cx="393600" cy="200000"/>
          </a:xfrm>
          <a:prstGeom prst="rect">
            <a:avLst/>
          </a:prstGeom>
          <a:solidFill>
            <a:srgbClr val="C27BA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372" name="Google Shape;2372;p57"/>
          <p:cNvSpPr txBox="1"/>
          <p:nvPr/>
        </p:nvSpPr>
        <p:spPr>
          <a:xfrm>
            <a:off x="292800" y="1257433"/>
            <a:ext cx="3122400" cy="902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609585" indent="-372524">
              <a:buClr>
                <a:schemeClr val="accent1"/>
              </a:buClr>
              <a:buSzPts val="800"/>
              <a:buFont typeface="Ubuntu Mono"/>
              <a:buChar char="■"/>
            </a:pPr>
            <a:r>
              <a:rPr lang="it" sz="1600">
                <a:latin typeface="Ubuntu Mono"/>
                <a:ea typeface="Ubuntu Mono"/>
                <a:cs typeface="Ubuntu Mono"/>
                <a:sym typeface="Ubuntu Mono"/>
              </a:rPr>
              <a:t>Vector with 8 elements</a:t>
            </a:r>
            <a:endParaRPr sz="1600">
              <a:latin typeface="Ubuntu Mono"/>
              <a:ea typeface="Ubuntu Mono"/>
              <a:cs typeface="Ubuntu Mono"/>
              <a:sym typeface="Ubuntu Mono"/>
            </a:endParaRPr>
          </a:p>
          <a:p>
            <a:pPr marL="609585" indent="-372524">
              <a:buClr>
                <a:schemeClr val="accent1"/>
              </a:buClr>
              <a:buSzPts val="800"/>
              <a:buFont typeface="Ubuntu Mono"/>
              <a:buChar char="■"/>
            </a:pPr>
            <a:r>
              <a:rPr lang="it" sz="1600">
                <a:latin typeface="Ubuntu Mono"/>
                <a:ea typeface="Ubuntu Mono"/>
                <a:cs typeface="Ubuntu Mono"/>
                <a:sym typeface="Ubuntu Mono"/>
              </a:rPr>
              <a:t>2 Byte/element</a:t>
            </a:r>
            <a:endParaRPr sz="1600">
              <a:latin typeface="Ubuntu Mono"/>
              <a:ea typeface="Ubuntu Mono"/>
              <a:cs typeface="Ubuntu Mono"/>
              <a:sym typeface="Ubuntu Mono"/>
            </a:endParaRPr>
          </a:p>
          <a:p>
            <a:endParaRPr sz="1067"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2373" name="Google Shape;2373;p57"/>
          <p:cNvSpPr/>
          <p:nvPr/>
        </p:nvSpPr>
        <p:spPr>
          <a:xfrm>
            <a:off x="741633" y="2758367"/>
            <a:ext cx="2079600" cy="1111200"/>
          </a:xfrm>
          <a:prstGeom prst="verticalScroll">
            <a:avLst>
              <a:gd name="adj" fmla="val 1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374" name="Google Shape;2374;p57"/>
          <p:cNvSpPr txBox="1"/>
          <p:nvPr/>
        </p:nvSpPr>
        <p:spPr>
          <a:xfrm>
            <a:off x="1009467" y="2916267"/>
            <a:ext cx="2185200" cy="861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it" sz="1333">
                <a:latin typeface="Ubuntu Mono"/>
                <a:ea typeface="Ubuntu Mono"/>
                <a:cs typeface="Ubuntu Mono"/>
                <a:sym typeface="Ubuntu Mono"/>
              </a:rPr>
              <a:t>…</a:t>
            </a:r>
            <a:endParaRPr sz="1333">
              <a:latin typeface="Ubuntu Mono"/>
              <a:ea typeface="Ubuntu Mono"/>
              <a:cs typeface="Ubuntu Mono"/>
              <a:sym typeface="Ubuntu Mono"/>
            </a:endParaRPr>
          </a:p>
          <a:p>
            <a:r>
              <a:rPr lang="it" sz="1333">
                <a:latin typeface="Ubuntu Mono"/>
                <a:ea typeface="Ubuntu Mono"/>
                <a:cs typeface="Ubuntu Mono"/>
                <a:sym typeface="Ubuntu Mono"/>
              </a:rPr>
              <a:t>vld v0, (Memory)</a:t>
            </a:r>
            <a:endParaRPr sz="1333">
              <a:latin typeface="Ubuntu Mono"/>
              <a:ea typeface="Ubuntu Mono"/>
              <a:cs typeface="Ubuntu Mono"/>
              <a:sym typeface="Ubuntu Mono"/>
            </a:endParaRPr>
          </a:p>
          <a:p>
            <a:r>
              <a:rPr lang="it" sz="1333">
                <a:latin typeface="Ubuntu Mono"/>
                <a:ea typeface="Ubuntu Mono"/>
                <a:cs typeface="Ubuntu Mono"/>
                <a:sym typeface="Ubuntu Mono"/>
              </a:rPr>
              <a:t>…</a:t>
            </a:r>
            <a:endParaRPr sz="1333">
              <a:latin typeface="Ubuntu Mono"/>
              <a:ea typeface="Ubuntu Mono"/>
              <a:cs typeface="Ubuntu Mono"/>
              <a:sym typeface="Ubuntu Mono"/>
            </a:endParaRPr>
          </a:p>
        </p:txBody>
      </p:sp>
      <p:cxnSp>
        <p:nvCxnSpPr>
          <p:cNvPr id="2375" name="Google Shape;2375;p57"/>
          <p:cNvCxnSpPr/>
          <p:nvPr/>
        </p:nvCxnSpPr>
        <p:spPr>
          <a:xfrm>
            <a:off x="6729051" y="2574733"/>
            <a:ext cx="3063600" cy="1875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377" name="Google Shape;2377;p57"/>
          <p:cNvSpPr txBox="1"/>
          <p:nvPr/>
        </p:nvSpPr>
        <p:spPr>
          <a:xfrm>
            <a:off x="3931367" y="1113567"/>
            <a:ext cx="36909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it" sz="2400">
                <a:latin typeface="Ubuntu Mono"/>
                <a:ea typeface="Ubuntu Mono"/>
                <a:cs typeface="Ubuntu Mono"/>
                <a:sym typeface="Ubuntu Mono"/>
              </a:rPr>
              <a:t>Memory (outside </a:t>
            </a:r>
            <a:r>
              <a:rPr lang="it" sz="2400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Ara</a:t>
            </a:r>
            <a:r>
              <a:rPr lang="it" sz="2400">
                <a:latin typeface="Ubuntu Mono"/>
                <a:ea typeface="Ubuntu Mono"/>
                <a:cs typeface="Ubuntu Mono"/>
                <a:sym typeface="Ubuntu Mono"/>
              </a:rPr>
              <a:t>)</a:t>
            </a:r>
            <a:endParaRPr sz="2400"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0F01EE-A36C-B96B-4302-35236030B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503" y="180326"/>
            <a:ext cx="10667548" cy="657050"/>
          </a:xfrm>
          <a:noFill/>
        </p:spPr>
        <p:txBody>
          <a:bodyPr vert="horz" lIns="0" tIns="0" rIns="0" bIns="0" rtlCol="0" anchor="ctr">
            <a:normAutofit/>
          </a:bodyPr>
          <a:lstStyle/>
          <a:p>
            <a:r>
              <a:rPr lang="en-US" sz="3800" b="0" i="0" kern="1200" spc="-106" baseline="0">
                <a:ln w="15875" cmpd="sng">
                  <a:noFill/>
                  <a:round/>
                </a:ln>
                <a:latin typeface="+mj-lt"/>
                <a:ea typeface="Roboto"/>
                <a:cs typeface="Roboto"/>
              </a:rPr>
              <a:t>Ara VRF</a:t>
            </a:r>
          </a:p>
        </p:txBody>
      </p:sp>
    </p:spTree>
    <p:extLst>
      <p:ext uri="{BB962C8B-B14F-4D97-AF65-F5344CB8AC3E}">
        <p14:creationId xmlns:p14="http://schemas.microsoft.com/office/powerpoint/2010/main" val="139266623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58"/>
          <p:cNvSpPr/>
          <p:nvPr/>
        </p:nvSpPr>
        <p:spPr>
          <a:xfrm>
            <a:off x="3931367" y="1647157"/>
            <a:ext cx="7767200" cy="11112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383" name="Google Shape;2383;p58"/>
          <p:cNvSpPr/>
          <p:nvPr/>
        </p:nvSpPr>
        <p:spPr>
          <a:xfrm>
            <a:off x="3931367" y="3420700"/>
            <a:ext cx="7767200" cy="29664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384" name="Google Shape;2384;p58"/>
          <p:cNvSpPr txBox="1">
            <a:spLocks noGrp="1"/>
          </p:cNvSpPr>
          <p:nvPr>
            <p:ph type="sldNum" idx="12"/>
          </p:nvPr>
        </p:nvSpPr>
        <p:spPr>
          <a:xfrm>
            <a:off x="11070776" y="6308660"/>
            <a:ext cx="355600" cy="468400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/>
          <a:p>
            <a:pPr>
              <a:buClr>
                <a:srgbClr val="000000"/>
              </a:buClr>
            </a:pPr>
            <a:fld id="{00000000-1234-1234-1234-123412341234}" type="slidenum">
              <a:rPr lang="it"/>
              <a:pPr>
                <a:buClr>
                  <a:srgbClr val="000000"/>
                </a:buClr>
              </a:pPr>
              <a:t>45</a:t>
            </a:fld>
            <a:endParaRPr/>
          </a:p>
        </p:txBody>
      </p:sp>
      <p:sp>
        <p:nvSpPr>
          <p:cNvPr id="2386" name="Google Shape;2386;p58"/>
          <p:cNvSpPr/>
          <p:nvPr/>
        </p:nvSpPr>
        <p:spPr>
          <a:xfrm>
            <a:off x="4775067" y="39536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387" name="Google Shape;2387;p58"/>
          <p:cNvSpPr/>
          <p:nvPr/>
        </p:nvSpPr>
        <p:spPr>
          <a:xfrm>
            <a:off x="5165867" y="39536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388" name="Google Shape;2388;p58"/>
          <p:cNvSpPr/>
          <p:nvPr/>
        </p:nvSpPr>
        <p:spPr>
          <a:xfrm>
            <a:off x="5556667" y="39536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389" name="Google Shape;2389;p58"/>
          <p:cNvSpPr/>
          <p:nvPr/>
        </p:nvSpPr>
        <p:spPr>
          <a:xfrm>
            <a:off x="5947467" y="39536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390" name="Google Shape;2390;p58"/>
          <p:cNvSpPr/>
          <p:nvPr/>
        </p:nvSpPr>
        <p:spPr>
          <a:xfrm>
            <a:off x="7901467" y="45451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391" name="Google Shape;2391;p58"/>
          <p:cNvSpPr/>
          <p:nvPr/>
        </p:nvSpPr>
        <p:spPr>
          <a:xfrm>
            <a:off x="8292267" y="45451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392" name="Google Shape;2392;p58"/>
          <p:cNvSpPr/>
          <p:nvPr/>
        </p:nvSpPr>
        <p:spPr>
          <a:xfrm>
            <a:off x="8683067" y="45451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393" name="Google Shape;2393;p58"/>
          <p:cNvSpPr/>
          <p:nvPr/>
        </p:nvSpPr>
        <p:spPr>
          <a:xfrm>
            <a:off x="9073867" y="45451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394" name="Google Shape;2394;p58"/>
          <p:cNvSpPr/>
          <p:nvPr/>
        </p:nvSpPr>
        <p:spPr>
          <a:xfrm>
            <a:off x="9464667" y="4545133"/>
            <a:ext cx="390800" cy="382800"/>
          </a:xfrm>
          <a:prstGeom prst="rect">
            <a:avLst/>
          </a:prstGeom>
          <a:solidFill>
            <a:srgbClr val="F6B26B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395" name="Google Shape;2395;p58"/>
          <p:cNvSpPr/>
          <p:nvPr/>
        </p:nvSpPr>
        <p:spPr>
          <a:xfrm>
            <a:off x="9855467" y="4545133"/>
            <a:ext cx="390800" cy="382800"/>
          </a:xfrm>
          <a:prstGeom prst="rect">
            <a:avLst/>
          </a:prstGeom>
          <a:solidFill>
            <a:srgbClr val="F6B26B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396" name="Google Shape;2396;p58"/>
          <p:cNvSpPr/>
          <p:nvPr/>
        </p:nvSpPr>
        <p:spPr>
          <a:xfrm>
            <a:off x="10246267" y="4545133"/>
            <a:ext cx="390800" cy="3828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397" name="Google Shape;2397;p58"/>
          <p:cNvSpPr/>
          <p:nvPr/>
        </p:nvSpPr>
        <p:spPr>
          <a:xfrm>
            <a:off x="10637067" y="4545133"/>
            <a:ext cx="390800" cy="3828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398" name="Google Shape;2398;p58"/>
          <p:cNvSpPr/>
          <p:nvPr/>
        </p:nvSpPr>
        <p:spPr>
          <a:xfrm>
            <a:off x="6338267" y="39536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399" name="Google Shape;2399;p58"/>
          <p:cNvSpPr/>
          <p:nvPr/>
        </p:nvSpPr>
        <p:spPr>
          <a:xfrm>
            <a:off x="6729067" y="39536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400" name="Google Shape;2400;p58"/>
          <p:cNvSpPr/>
          <p:nvPr/>
        </p:nvSpPr>
        <p:spPr>
          <a:xfrm>
            <a:off x="7119867" y="39536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401" name="Google Shape;2401;p58"/>
          <p:cNvSpPr/>
          <p:nvPr/>
        </p:nvSpPr>
        <p:spPr>
          <a:xfrm>
            <a:off x="7510667" y="39536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402" name="Google Shape;2402;p58"/>
          <p:cNvSpPr/>
          <p:nvPr/>
        </p:nvSpPr>
        <p:spPr>
          <a:xfrm>
            <a:off x="7901467" y="39536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403" name="Google Shape;2403;p58"/>
          <p:cNvSpPr/>
          <p:nvPr/>
        </p:nvSpPr>
        <p:spPr>
          <a:xfrm>
            <a:off x="8292267" y="39536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404" name="Google Shape;2404;p58"/>
          <p:cNvSpPr/>
          <p:nvPr/>
        </p:nvSpPr>
        <p:spPr>
          <a:xfrm>
            <a:off x="8683067" y="39536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405" name="Google Shape;2405;p58"/>
          <p:cNvSpPr/>
          <p:nvPr/>
        </p:nvSpPr>
        <p:spPr>
          <a:xfrm>
            <a:off x="9073867" y="39536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406" name="Google Shape;2406;p58"/>
          <p:cNvSpPr/>
          <p:nvPr/>
        </p:nvSpPr>
        <p:spPr>
          <a:xfrm>
            <a:off x="9464667" y="3953633"/>
            <a:ext cx="390800" cy="382800"/>
          </a:xfrm>
          <a:prstGeom prst="rect">
            <a:avLst/>
          </a:prstGeom>
          <a:solidFill>
            <a:srgbClr val="FFD9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407" name="Google Shape;2407;p58"/>
          <p:cNvSpPr/>
          <p:nvPr/>
        </p:nvSpPr>
        <p:spPr>
          <a:xfrm>
            <a:off x="9855467" y="3953633"/>
            <a:ext cx="390800" cy="382800"/>
          </a:xfrm>
          <a:prstGeom prst="rect">
            <a:avLst/>
          </a:prstGeom>
          <a:solidFill>
            <a:srgbClr val="FFD9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408" name="Google Shape;2408;p58"/>
          <p:cNvSpPr/>
          <p:nvPr/>
        </p:nvSpPr>
        <p:spPr>
          <a:xfrm>
            <a:off x="10246267" y="3953633"/>
            <a:ext cx="390800" cy="382800"/>
          </a:xfrm>
          <a:prstGeom prst="rect">
            <a:avLst/>
          </a:prstGeom>
          <a:solidFill>
            <a:srgbClr val="C27BA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409" name="Google Shape;2409;p58"/>
          <p:cNvSpPr/>
          <p:nvPr/>
        </p:nvSpPr>
        <p:spPr>
          <a:xfrm>
            <a:off x="10637067" y="3953633"/>
            <a:ext cx="390800" cy="382800"/>
          </a:xfrm>
          <a:prstGeom prst="rect">
            <a:avLst/>
          </a:prstGeom>
          <a:solidFill>
            <a:srgbClr val="C27BA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410" name="Google Shape;2410;p58"/>
          <p:cNvSpPr/>
          <p:nvPr/>
        </p:nvSpPr>
        <p:spPr>
          <a:xfrm>
            <a:off x="4775067" y="45451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411" name="Google Shape;2411;p58"/>
          <p:cNvSpPr/>
          <p:nvPr/>
        </p:nvSpPr>
        <p:spPr>
          <a:xfrm>
            <a:off x="5165867" y="45451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412" name="Google Shape;2412;p58"/>
          <p:cNvSpPr/>
          <p:nvPr/>
        </p:nvSpPr>
        <p:spPr>
          <a:xfrm>
            <a:off x="5556667" y="45451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413" name="Google Shape;2413;p58"/>
          <p:cNvSpPr/>
          <p:nvPr/>
        </p:nvSpPr>
        <p:spPr>
          <a:xfrm>
            <a:off x="5947467" y="45451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414" name="Google Shape;2414;p58"/>
          <p:cNvSpPr/>
          <p:nvPr/>
        </p:nvSpPr>
        <p:spPr>
          <a:xfrm>
            <a:off x="6338267" y="45451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415" name="Google Shape;2415;p58"/>
          <p:cNvSpPr/>
          <p:nvPr/>
        </p:nvSpPr>
        <p:spPr>
          <a:xfrm>
            <a:off x="6729067" y="45451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416" name="Google Shape;2416;p58"/>
          <p:cNvSpPr/>
          <p:nvPr/>
        </p:nvSpPr>
        <p:spPr>
          <a:xfrm>
            <a:off x="7119867" y="45451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417" name="Google Shape;2417;p58"/>
          <p:cNvSpPr/>
          <p:nvPr/>
        </p:nvSpPr>
        <p:spPr>
          <a:xfrm>
            <a:off x="7510667" y="45451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418" name="Google Shape;2418;p58"/>
          <p:cNvSpPr/>
          <p:nvPr/>
        </p:nvSpPr>
        <p:spPr>
          <a:xfrm>
            <a:off x="4775067" y="51366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419" name="Google Shape;2419;p58"/>
          <p:cNvSpPr/>
          <p:nvPr/>
        </p:nvSpPr>
        <p:spPr>
          <a:xfrm>
            <a:off x="5165867" y="51366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420" name="Google Shape;2420;p58"/>
          <p:cNvSpPr/>
          <p:nvPr/>
        </p:nvSpPr>
        <p:spPr>
          <a:xfrm>
            <a:off x="5556667" y="51366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421" name="Google Shape;2421;p58"/>
          <p:cNvSpPr/>
          <p:nvPr/>
        </p:nvSpPr>
        <p:spPr>
          <a:xfrm>
            <a:off x="5947467" y="51366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422" name="Google Shape;2422;p58"/>
          <p:cNvSpPr/>
          <p:nvPr/>
        </p:nvSpPr>
        <p:spPr>
          <a:xfrm>
            <a:off x="7901467" y="57281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423" name="Google Shape;2423;p58"/>
          <p:cNvSpPr/>
          <p:nvPr/>
        </p:nvSpPr>
        <p:spPr>
          <a:xfrm>
            <a:off x="8292267" y="57281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424" name="Google Shape;2424;p58"/>
          <p:cNvSpPr/>
          <p:nvPr/>
        </p:nvSpPr>
        <p:spPr>
          <a:xfrm>
            <a:off x="8683067" y="57281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425" name="Google Shape;2425;p58"/>
          <p:cNvSpPr/>
          <p:nvPr/>
        </p:nvSpPr>
        <p:spPr>
          <a:xfrm>
            <a:off x="9073867" y="57281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426" name="Google Shape;2426;p58"/>
          <p:cNvSpPr/>
          <p:nvPr/>
        </p:nvSpPr>
        <p:spPr>
          <a:xfrm>
            <a:off x="9464667" y="5728133"/>
            <a:ext cx="390800" cy="382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427" name="Google Shape;2427;p58"/>
          <p:cNvSpPr/>
          <p:nvPr/>
        </p:nvSpPr>
        <p:spPr>
          <a:xfrm>
            <a:off x="9855467" y="5728133"/>
            <a:ext cx="390800" cy="382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428" name="Google Shape;2428;p58"/>
          <p:cNvSpPr/>
          <p:nvPr/>
        </p:nvSpPr>
        <p:spPr>
          <a:xfrm>
            <a:off x="10246267" y="5728133"/>
            <a:ext cx="390800" cy="382800"/>
          </a:xfrm>
          <a:prstGeom prst="rect">
            <a:avLst/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429" name="Google Shape;2429;p58"/>
          <p:cNvSpPr/>
          <p:nvPr/>
        </p:nvSpPr>
        <p:spPr>
          <a:xfrm>
            <a:off x="10637067" y="5728133"/>
            <a:ext cx="390800" cy="382800"/>
          </a:xfrm>
          <a:prstGeom prst="rect">
            <a:avLst/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430" name="Google Shape;2430;p58"/>
          <p:cNvSpPr/>
          <p:nvPr/>
        </p:nvSpPr>
        <p:spPr>
          <a:xfrm>
            <a:off x="6338267" y="51366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431" name="Google Shape;2431;p58"/>
          <p:cNvSpPr/>
          <p:nvPr/>
        </p:nvSpPr>
        <p:spPr>
          <a:xfrm>
            <a:off x="6729067" y="51366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432" name="Google Shape;2432;p58"/>
          <p:cNvSpPr/>
          <p:nvPr/>
        </p:nvSpPr>
        <p:spPr>
          <a:xfrm>
            <a:off x="7119867" y="51366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433" name="Google Shape;2433;p58"/>
          <p:cNvSpPr/>
          <p:nvPr/>
        </p:nvSpPr>
        <p:spPr>
          <a:xfrm>
            <a:off x="7510667" y="51366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434" name="Google Shape;2434;p58"/>
          <p:cNvSpPr/>
          <p:nvPr/>
        </p:nvSpPr>
        <p:spPr>
          <a:xfrm>
            <a:off x="7901467" y="51366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435" name="Google Shape;2435;p58"/>
          <p:cNvSpPr/>
          <p:nvPr/>
        </p:nvSpPr>
        <p:spPr>
          <a:xfrm>
            <a:off x="8292267" y="51366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436" name="Google Shape;2436;p58"/>
          <p:cNvSpPr/>
          <p:nvPr/>
        </p:nvSpPr>
        <p:spPr>
          <a:xfrm>
            <a:off x="8683067" y="51366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437" name="Google Shape;2437;p58"/>
          <p:cNvSpPr/>
          <p:nvPr/>
        </p:nvSpPr>
        <p:spPr>
          <a:xfrm>
            <a:off x="9073867" y="51366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438" name="Google Shape;2438;p58"/>
          <p:cNvSpPr/>
          <p:nvPr/>
        </p:nvSpPr>
        <p:spPr>
          <a:xfrm>
            <a:off x="9464667" y="5136633"/>
            <a:ext cx="390800" cy="382800"/>
          </a:xfrm>
          <a:prstGeom prst="rect">
            <a:avLst/>
          </a:prstGeom>
          <a:solidFill>
            <a:srgbClr val="CC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439" name="Google Shape;2439;p58"/>
          <p:cNvSpPr/>
          <p:nvPr/>
        </p:nvSpPr>
        <p:spPr>
          <a:xfrm>
            <a:off x="9855467" y="5136633"/>
            <a:ext cx="390800" cy="382800"/>
          </a:xfrm>
          <a:prstGeom prst="rect">
            <a:avLst/>
          </a:prstGeom>
          <a:solidFill>
            <a:srgbClr val="CC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440" name="Google Shape;2440;p58"/>
          <p:cNvSpPr/>
          <p:nvPr/>
        </p:nvSpPr>
        <p:spPr>
          <a:xfrm>
            <a:off x="10246267" y="5136633"/>
            <a:ext cx="390800" cy="3828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441" name="Google Shape;2441;p58"/>
          <p:cNvSpPr/>
          <p:nvPr/>
        </p:nvSpPr>
        <p:spPr>
          <a:xfrm>
            <a:off x="10637067" y="5136633"/>
            <a:ext cx="390800" cy="3828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442" name="Google Shape;2442;p58"/>
          <p:cNvSpPr/>
          <p:nvPr/>
        </p:nvSpPr>
        <p:spPr>
          <a:xfrm>
            <a:off x="4775067" y="57281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443" name="Google Shape;2443;p58"/>
          <p:cNvSpPr/>
          <p:nvPr/>
        </p:nvSpPr>
        <p:spPr>
          <a:xfrm>
            <a:off x="5165867" y="57281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444" name="Google Shape;2444;p58"/>
          <p:cNvSpPr/>
          <p:nvPr/>
        </p:nvSpPr>
        <p:spPr>
          <a:xfrm>
            <a:off x="5556667" y="57281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445" name="Google Shape;2445;p58"/>
          <p:cNvSpPr/>
          <p:nvPr/>
        </p:nvSpPr>
        <p:spPr>
          <a:xfrm>
            <a:off x="5947467" y="57281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446" name="Google Shape;2446;p58"/>
          <p:cNvSpPr/>
          <p:nvPr/>
        </p:nvSpPr>
        <p:spPr>
          <a:xfrm>
            <a:off x="6338267" y="57281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447" name="Google Shape;2447;p58"/>
          <p:cNvSpPr/>
          <p:nvPr/>
        </p:nvSpPr>
        <p:spPr>
          <a:xfrm>
            <a:off x="6729067" y="57281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448" name="Google Shape;2448;p58"/>
          <p:cNvSpPr/>
          <p:nvPr/>
        </p:nvSpPr>
        <p:spPr>
          <a:xfrm>
            <a:off x="7119867" y="57281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449" name="Google Shape;2449;p58"/>
          <p:cNvSpPr/>
          <p:nvPr/>
        </p:nvSpPr>
        <p:spPr>
          <a:xfrm>
            <a:off x="7510667" y="57281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450" name="Google Shape;2450;p58"/>
          <p:cNvSpPr txBox="1"/>
          <p:nvPr/>
        </p:nvSpPr>
        <p:spPr>
          <a:xfrm>
            <a:off x="4161067" y="3887201"/>
            <a:ext cx="6140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2400" b="1"/>
              <a:t>L0</a:t>
            </a:r>
            <a:endParaRPr sz="2400" b="1"/>
          </a:p>
        </p:txBody>
      </p:sp>
      <p:sp>
        <p:nvSpPr>
          <p:cNvPr id="2451" name="Google Shape;2451;p58"/>
          <p:cNvSpPr txBox="1"/>
          <p:nvPr/>
        </p:nvSpPr>
        <p:spPr>
          <a:xfrm>
            <a:off x="4161067" y="4478701"/>
            <a:ext cx="6140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2400" b="1"/>
              <a:t>L1</a:t>
            </a:r>
            <a:endParaRPr sz="2400" b="1"/>
          </a:p>
        </p:txBody>
      </p:sp>
      <p:sp>
        <p:nvSpPr>
          <p:cNvPr id="2452" name="Google Shape;2452;p58"/>
          <p:cNvSpPr txBox="1"/>
          <p:nvPr/>
        </p:nvSpPr>
        <p:spPr>
          <a:xfrm>
            <a:off x="4161067" y="5070201"/>
            <a:ext cx="6140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2400" b="1"/>
              <a:t>L2</a:t>
            </a:r>
            <a:endParaRPr sz="2400" b="1"/>
          </a:p>
        </p:txBody>
      </p:sp>
      <p:sp>
        <p:nvSpPr>
          <p:cNvPr id="2453" name="Google Shape;2453;p58"/>
          <p:cNvSpPr txBox="1"/>
          <p:nvPr/>
        </p:nvSpPr>
        <p:spPr>
          <a:xfrm>
            <a:off x="4161067" y="5661701"/>
            <a:ext cx="6140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2400" b="1"/>
              <a:t>L3</a:t>
            </a:r>
            <a:endParaRPr sz="2400" b="1"/>
          </a:p>
        </p:txBody>
      </p:sp>
      <p:sp>
        <p:nvSpPr>
          <p:cNvPr id="2454" name="Google Shape;2454;p58"/>
          <p:cNvSpPr txBox="1"/>
          <p:nvPr/>
        </p:nvSpPr>
        <p:spPr>
          <a:xfrm>
            <a:off x="10525467" y="3521633"/>
            <a:ext cx="6140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333" b="1"/>
              <a:t>B0</a:t>
            </a:r>
            <a:endParaRPr sz="1333" b="1"/>
          </a:p>
        </p:txBody>
      </p:sp>
      <p:sp>
        <p:nvSpPr>
          <p:cNvPr id="2455" name="Google Shape;2455;p58"/>
          <p:cNvSpPr txBox="1"/>
          <p:nvPr/>
        </p:nvSpPr>
        <p:spPr>
          <a:xfrm>
            <a:off x="10134667" y="3521633"/>
            <a:ext cx="6140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333" b="1"/>
              <a:t>B1</a:t>
            </a:r>
            <a:endParaRPr sz="1333" b="1"/>
          </a:p>
        </p:txBody>
      </p:sp>
      <p:sp>
        <p:nvSpPr>
          <p:cNvPr id="2456" name="Google Shape;2456;p58"/>
          <p:cNvSpPr txBox="1"/>
          <p:nvPr/>
        </p:nvSpPr>
        <p:spPr>
          <a:xfrm>
            <a:off x="9743867" y="3521633"/>
            <a:ext cx="6140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333" b="1"/>
              <a:t>B2</a:t>
            </a:r>
            <a:endParaRPr sz="1333" b="1"/>
          </a:p>
        </p:txBody>
      </p:sp>
      <p:sp>
        <p:nvSpPr>
          <p:cNvPr id="2457" name="Google Shape;2457;p58"/>
          <p:cNvSpPr txBox="1"/>
          <p:nvPr/>
        </p:nvSpPr>
        <p:spPr>
          <a:xfrm>
            <a:off x="9353067" y="3521633"/>
            <a:ext cx="6140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333" b="1"/>
              <a:t>B3</a:t>
            </a:r>
            <a:endParaRPr sz="1333" b="1"/>
          </a:p>
        </p:txBody>
      </p:sp>
      <p:sp>
        <p:nvSpPr>
          <p:cNvPr id="2458" name="Google Shape;2458;p58"/>
          <p:cNvSpPr txBox="1"/>
          <p:nvPr/>
        </p:nvSpPr>
        <p:spPr>
          <a:xfrm>
            <a:off x="8962267" y="3521633"/>
            <a:ext cx="6140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333" b="1"/>
              <a:t>B4</a:t>
            </a:r>
            <a:endParaRPr sz="1333" b="1"/>
          </a:p>
        </p:txBody>
      </p:sp>
      <p:sp>
        <p:nvSpPr>
          <p:cNvPr id="2459" name="Google Shape;2459;p58"/>
          <p:cNvSpPr txBox="1"/>
          <p:nvPr/>
        </p:nvSpPr>
        <p:spPr>
          <a:xfrm>
            <a:off x="8571467" y="3521633"/>
            <a:ext cx="6140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333" b="1"/>
              <a:t>B5</a:t>
            </a:r>
            <a:endParaRPr sz="1333" b="1"/>
          </a:p>
        </p:txBody>
      </p:sp>
      <p:sp>
        <p:nvSpPr>
          <p:cNvPr id="2460" name="Google Shape;2460;p58"/>
          <p:cNvSpPr txBox="1"/>
          <p:nvPr/>
        </p:nvSpPr>
        <p:spPr>
          <a:xfrm>
            <a:off x="8180667" y="3521633"/>
            <a:ext cx="6140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333" b="1"/>
              <a:t>B6</a:t>
            </a:r>
            <a:endParaRPr sz="1333" b="1"/>
          </a:p>
        </p:txBody>
      </p:sp>
      <p:sp>
        <p:nvSpPr>
          <p:cNvPr id="2461" name="Google Shape;2461;p58"/>
          <p:cNvSpPr txBox="1"/>
          <p:nvPr/>
        </p:nvSpPr>
        <p:spPr>
          <a:xfrm>
            <a:off x="7789867" y="3521633"/>
            <a:ext cx="6140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333" b="1"/>
              <a:t>B7</a:t>
            </a:r>
            <a:endParaRPr sz="1333" b="1"/>
          </a:p>
        </p:txBody>
      </p:sp>
      <p:sp>
        <p:nvSpPr>
          <p:cNvPr id="2462" name="Google Shape;2462;p58"/>
          <p:cNvSpPr txBox="1"/>
          <p:nvPr/>
        </p:nvSpPr>
        <p:spPr>
          <a:xfrm>
            <a:off x="7399067" y="3521633"/>
            <a:ext cx="6140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333" b="1"/>
              <a:t>B8</a:t>
            </a:r>
            <a:endParaRPr sz="1333" b="1"/>
          </a:p>
        </p:txBody>
      </p:sp>
      <p:sp>
        <p:nvSpPr>
          <p:cNvPr id="2463" name="Google Shape;2463;p58"/>
          <p:cNvSpPr txBox="1"/>
          <p:nvPr/>
        </p:nvSpPr>
        <p:spPr>
          <a:xfrm>
            <a:off x="7008267" y="3521633"/>
            <a:ext cx="6140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333" b="1"/>
              <a:t>B9</a:t>
            </a:r>
            <a:endParaRPr sz="1333" b="1"/>
          </a:p>
        </p:txBody>
      </p:sp>
      <p:sp>
        <p:nvSpPr>
          <p:cNvPr id="2464" name="Google Shape;2464;p58"/>
          <p:cNvSpPr txBox="1"/>
          <p:nvPr/>
        </p:nvSpPr>
        <p:spPr>
          <a:xfrm>
            <a:off x="6523033" y="3521633"/>
            <a:ext cx="8028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333" b="1"/>
              <a:t>B10</a:t>
            </a:r>
            <a:endParaRPr sz="1333" b="1"/>
          </a:p>
        </p:txBody>
      </p:sp>
      <p:sp>
        <p:nvSpPr>
          <p:cNvPr id="2465" name="Google Shape;2465;p58"/>
          <p:cNvSpPr txBox="1"/>
          <p:nvPr/>
        </p:nvSpPr>
        <p:spPr>
          <a:xfrm>
            <a:off x="6132267" y="3521633"/>
            <a:ext cx="8028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333" b="1"/>
              <a:t>B11</a:t>
            </a:r>
            <a:endParaRPr sz="1333" b="1"/>
          </a:p>
        </p:txBody>
      </p:sp>
      <p:sp>
        <p:nvSpPr>
          <p:cNvPr id="2466" name="Google Shape;2466;p58"/>
          <p:cNvSpPr txBox="1"/>
          <p:nvPr/>
        </p:nvSpPr>
        <p:spPr>
          <a:xfrm>
            <a:off x="5741467" y="3521633"/>
            <a:ext cx="8028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333" b="1"/>
              <a:t>B12</a:t>
            </a:r>
            <a:endParaRPr sz="1333" b="1"/>
          </a:p>
        </p:txBody>
      </p:sp>
      <p:sp>
        <p:nvSpPr>
          <p:cNvPr id="2467" name="Google Shape;2467;p58"/>
          <p:cNvSpPr txBox="1"/>
          <p:nvPr/>
        </p:nvSpPr>
        <p:spPr>
          <a:xfrm>
            <a:off x="5277467" y="3521633"/>
            <a:ext cx="9492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333" b="1"/>
              <a:t>B13</a:t>
            </a:r>
            <a:endParaRPr sz="1333" b="1"/>
          </a:p>
        </p:txBody>
      </p:sp>
      <p:sp>
        <p:nvSpPr>
          <p:cNvPr id="2468" name="Google Shape;2468;p58"/>
          <p:cNvSpPr txBox="1"/>
          <p:nvPr/>
        </p:nvSpPr>
        <p:spPr>
          <a:xfrm>
            <a:off x="4886667" y="3521633"/>
            <a:ext cx="9492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333" b="1"/>
              <a:t>B14</a:t>
            </a:r>
            <a:endParaRPr sz="1333" b="1"/>
          </a:p>
        </p:txBody>
      </p:sp>
      <p:sp>
        <p:nvSpPr>
          <p:cNvPr id="2469" name="Google Shape;2469;p58"/>
          <p:cNvSpPr txBox="1"/>
          <p:nvPr/>
        </p:nvSpPr>
        <p:spPr>
          <a:xfrm>
            <a:off x="4495867" y="3521633"/>
            <a:ext cx="9492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333" b="1"/>
              <a:t>B15</a:t>
            </a:r>
            <a:endParaRPr sz="1333" b="1"/>
          </a:p>
        </p:txBody>
      </p:sp>
      <p:sp>
        <p:nvSpPr>
          <p:cNvPr id="2470" name="Google Shape;2470;p58"/>
          <p:cNvSpPr/>
          <p:nvPr/>
        </p:nvSpPr>
        <p:spPr>
          <a:xfrm>
            <a:off x="4753300" y="2099433"/>
            <a:ext cx="390800" cy="382800"/>
          </a:xfrm>
          <a:prstGeom prst="rect">
            <a:avLst/>
          </a:prstGeom>
          <a:solidFill>
            <a:srgbClr val="A61C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471" name="Google Shape;2471;p58"/>
          <p:cNvSpPr/>
          <p:nvPr/>
        </p:nvSpPr>
        <p:spPr>
          <a:xfrm>
            <a:off x="5144100" y="2099433"/>
            <a:ext cx="390800" cy="382800"/>
          </a:xfrm>
          <a:prstGeom prst="rect">
            <a:avLst/>
          </a:prstGeom>
          <a:solidFill>
            <a:srgbClr val="A61C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472" name="Google Shape;2472;p58"/>
          <p:cNvSpPr/>
          <p:nvPr/>
        </p:nvSpPr>
        <p:spPr>
          <a:xfrm>
            <a:off x="5534900" y="2099433"/>
            <a:ext cx="390800" cy="382800"/>
          </a:xfrm>
          <a:prstGeom prst="rect">
            <a:avLst/>
          </a:prstGeom>
          <a:solidFill>
            <a:srgbClr val="CC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473" name="Google Shape;2473;p58"/>
          <p:cNvSpPr/>
          <p:nvPr/>
        </p:nvSpPr>
        <p:spPr>
          <a:xfrm>
            <a:off x="5925700" y="2099433"/>
            <a:ext cx="390800" cy="382800"/>
          </a:xfrm>
          <a:prstGeom prst="rect">
            <a:avLst/>
          </a:prstGeom>
          <a:solidFill>
            <a:srgbClr val="CC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474" name="Google Shape;2474;p58"/>
          <p:cNvSpPr/>
          <p:nvPr/>
        </p:nvSpPr>
        <p:spPr>
          <a:xfrm>
            <a:off x="6316500" y="2099433"/>
            <a:ext cx="390800" cy="382800"/>
          </a:xfrm>
          <a:prstGeom prst="rect">
            <a:avLst/>
          </a:prstGeom>
          <a:solidFill>
            <a:srgbClr val="E6913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475" name="Google Shape;2475;p58"/>
          <p:cNvSpPr/>
          <p:nvPr/>
        </p:nvSpPr>
        <p:spPr>
          <a:xfrm>
            <a:off x="6707300" y="2099433"/>
            <a:ext cx="390800" cy="382800"/>
          </a:xfrm>
          <a:prstGeom prst="rect">
            <a:avLst/>
          </a:prstGeom>
          <a:solidFill>
            <a:srgbClr val="E6913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476" name="Google Shape;2476;p58"/>
          <p:cNvSpPr/>
          <p:nvPr/>
        </p:nvSpPr>
        <p:spPr>
          <a:xfrm>
            <a:off x="7098100" y="2099433"/>
            <a:ext cx="390800" cy="382800"/>
          </a:xfrm>
          <a:prstGeom prst="rect">
            <a:avLst/>
          </a:prstGeom>
          <a:solidFill>
            <a:srgbClr val="FFD9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477" name="Google Shape;2477;p58"/>
          <p:cNvSpPr/>
          <p:nvPr/>
        </p:nvSpPr>
        <p:spPr>
          <a:xfrm>
            <a:off x="7488900" y="2099433"/>
            <a:ext cx="390800" cy="382800"/>
          </a:xfrm>
          <a:prstGeom prst="rect">
            <a:avLst/>
          </a:prstGeom>
          <a:solidFill>
            <a:srgbClr val="FFD9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478" name="Google Shape;2478;p58"/>
          <p:cNvSpPr/>
          <p:nvPr/>
        </p:nvSpPr>
        <p:spPr>
          <a:xfrm>
            <a:off x="7879700" y="2099433"/>
            <a:ext cx="390800" cy="382800"/>
          </a:xfrm>
          <a:prstGeom prst="rect">
            <a:avLst/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479" name="Google Shape;2479;p58"/>
          <p:cNvSpPr/>
          <p:nvPr/>
        </p:nvSpPr>
        <p:spPr>
          <a:xfrm>
            <a:off x="8270500" y="2099433"/>
            <a:ext cx="390800" cy="382800"/>
          </a:xfrm>
          <a:prstGeom prst="rect">
            <a:avLst/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480" name="Google Shape;2480;p58"/>
          <p:cNvSpPr/>
          <p:nvPr/>
        </p:nvSpPr>
        <p:spPr>
          <a:xfrm>
            <a:off x="8661300" y="2099433"/>
            <a:ext cx="390800" cy="3828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481" name="Google Shape;2481;p58"/>
          <p:cNvSpPr/>
          <p:nvPr/>
        </p:nvSpPr>
        <p:spPr>
          <a:xfrm>
            <a:off x="9052100" y="2099433"/>
            <a:ext cx="390800" cy="3828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482" name="Google Shape;2482;p58"/>
          <p:cNvSpPr/>
          <p:nvPr/>
        </p:nvSpPr>
        <p:spPr>
          <a:xfrm>
            <a:off x="9442900" y="2099433"/>
            <a:ext cx="390800" cy="3828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483" name="Google Shape;2483;p58"/>
          <p:cNvSpPr/>
          <p:nvPr/>
        </p:nvSpPr>
        <p:spPr>
          <a:xfrm>
            <a:off x="9833700" y="2099433"/>
            <a:ext cx="390800" cy="3828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484" name="Google Shape;2484;p58"/>
          <p:cNvSpPr/>
          <p:nvPr/>
        </p:nvSpPr>
        <p:spPr>
          <a:xfrm>
            <a:off x="10224500" y="2099433"/>
            <a:ext cx="390800" cy="382800"/>
          </a:xfrm>
          <a:prstGeom prst="rect">
            <a:avLst/>
          </a:prstGeom>
          <a:solidFill>
            <a:srgbClr val="C27BA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485" name="Google Shape;2485;p58"/>
          <p:cNvSpPr/>
          <p:nvPr/>
        </p:nvSpPr>
        <p:spPr>
          <a:xfrm>
            <a:off x="10615300" y="2099433"/>
            <a:ext cx="390800" cy="382800"/>
          </a:xfrm>
          <a:prstGeom prst="rect">
            <a:avLst/>
          </a:prstGeom>
          <a:solidFill>
            <a:srgbClr val="C27BA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333"/>
          </a:p>
        </p:txBody>
      </p:sp>
      <p:sp>
        <p:nvSpPr>
          <p:cNvPr id="2486" name="Google Shape;2486;p58"/>
          <p:cNvSpPr txBox="1"/>
          <p:nvPr/>
        </p:nvSpPr>
        <p:spPr>
          <a:xfrm>
            <a:off x="3931367" y="2887101"/>
            <a:ext cx="38558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it" sz="2400">
                <a:latin typeface="Ubuntu Mono"/>
                <a:ea typeface="Ubuntu Mono"/>
                <a:cs typeface="Ubuntu Mono"/>
                <a:sym typeface="Ubuntu Mono"/>
              </a:rPr>
              <a:t>v0 (VRF, inside </a:t>
            </a:r>
            <a:r>
              <a:rPr lang="it" sz="2400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Ara</a:t>
            </a:r>
            <a:r>
              <a:rPr lang="it" sz="2400">
                <a:latin typeface="Ubuntu Mono"/>
                <a:ea typeface="Ubuntu Mono"/>
                <a:cs typeface="Ubuntu Mono"/>
                <a:sym typeface="Ubuntu Mono"/>
              </a:rPr>
              <a:t>)</a:t>
            </a:r>
            <a:endParaRPr sz="2400"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2487" name="Google Shape;2487;p58"/>
          <p:cNvSpPr txBox="1"/>
          <p:nvPr/>
        </p:nvSpPr>
        <p:spPr>
          <a:xfrm>
            <a:off x="10578300" y="2095818"/>
            <a:ext cx="464800" cy="38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933" b="1"/>
              <a:t>A0</a:t>
            </a:r>
            <a:endParaRPr sz="933" b="1"/>
          </a:p>
        </p:txBody>
      </p:sp>
      <p:sp>
        <p:nvSpPr>
          <p:cNvPr id="2488" name="Google Shape;2488;p58"/>
          <p:cNvSpPr txBox="1"/>
          <p:nvPr/>
        </p:nvSpPr>
        <p:spPr>
          <a:xfrm>
            <a:off x="10187500" y="2095818"/>
            <a:ext cx="464800" cy="38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933" b="1"/>
              <a:t>A1</a:t>
            </a:r>
            <a:endParaRPr sz="933" b="1"/>
          </a:p>
        </p:txBody>
      </p:sp>
      <p:sp>
        <p:nvSpPr>
          <p:cNvPr id="2489" name="Google Shape;2489;p58"/>
          <p:cNvSpPr txBox="1"/>
          <p:nvPr/>
        </p:nvSpPr>
        <p:spPr>
          <a:xfrm>
            <a:off x="9796700" y="2095818"/>
            <a:ext cx="464800" cy="38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933" b="1"/>
              <a:t>B0</a:t>
            </a:r>
            <a:endParaRPr sz="933" b="1"/>
          </a:p>
        </p:txBody>
      </p:sp>
      <p:sp>
        <p:nvSpPr>
          <p:cNvPr id="2490" name="Google Shape;2490;p58"/>
          <p:cNvSpPr txBox="1"/>
          <p:nvPr/>
        </p:nvSpPr>
        <p:spPr>
          <a:xfrm>
            <a:off x="9405900" y="2095818"/>
            <a:ext cx="464800" cy="38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933" b="1"/>
              <a:t>B1</a:t>
            </a:r>
            <a:endParaRPr sz="933" b="1"/>
          </a:p>
        </p:txBody>
      </p:sp>
      <p:sp>
        <p:nvSpPr>
          <p:cNvPr id="2491" name="Google Shape;2491;p58"/>
          <p:cNvSpPr txBox="1"/>
          <p:nvPr/>
        </p:nvSpPr>
        <p:spPr>
          <a:xfrm>
            <a:off x="9015100" y="2095818"/>
            <a:ext cx="464800" cy="38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933" b="1"/>
              <a:t>C0</a:t>
            </a:r>
            <a:endParaRPr sz="933" b="1"/>
          </a:p>
        </p:txBody>
      </p:sp>
      <p:sp>
        <p:nvSpPr>
          <p:cNvPr id="2492" name="Google Shape;2492;p58"/>
          <p:cNvSpPr txBox="1"/>
          <p:nvPr/>
        </p:nvSpPr>
        <p:spPr>
          <a:xfrm>
            <a:off x="8624300" y="2095818"/>
            <a:ext cx="464800" cy="38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933" b="1"/>
              <a:t>C1</a:t>
            </a:r>
            <a:endParaRPr sz="933" b="1"/>
          </a:p>
        </p:txBody>
      </p:sp>
      <p:sp>
        <p:nvSpPr>
          <p:cNvPr id="2493" name="Google Shape;2493;p58"/>
          <p:cNvSpPr txBox="1"/>
          <p:nvPr/>
        </p:nvSpPr>
        <p:spPr>
          <a:xfrm>
            <a:off x="8233500" y="2095818"/>
            <a:ext cx="464800" cy="38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933" b="1"/>
              <a:t>D0</a:t>
            </a:r>
            <a:endParaRPr sz="933" b="1"/>
          </a:p>
        </p:txBody>
      </p:sp>
      <p:sp>
        <p:nvSpPr>
          <p:cNvPr id="2494" name="Google Shape;2494;p58"/>
          <p:cNvSpPr txBox="1"/>
          <p:nvPr/>
        </p:nvSpPr>
        <p:spPr>
          <a:xfrm>
            <a:off x="7842700" y="2095818"/>
            <a:ext cx="464800" cy="38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933" b="1"/>
              <a:t>D1</a:t>
            </a:r>
            <a:endParaRPr sz="933" b="1"/>
          </a:p>
        </p:txBody>
      </p:sp>
      <p:sp>
        <p:nvSpPr>
          <p:cNvPr id="2495" name="Google Shape;2495;p58"/>
          <p:cNvSpPr txBox="1"/>
          <p:nvPr/>
        </p:nvSpPr>
        <p:spPr>
          <a:xfrm>
            <a:off x="7451900" y="2095818"/>
            <a:ext cx="464800" cy="38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933" b="1"/>
              <a:t>E0</a:t>
            </a:r>
            <a:endParaRPr sz="933" b="1"/>
          </a:p>
        </p:txBody>
      </p:sp>
      <p:sp>
        <p:nvSpPr>
          <p:cNvPr id="2496" name="Google Shape;2496;p58"/>
          <p:cNvSpPr txBox="1"/>
          <p:nvPr/>
        </p:nvSpPr>
        <p:spPr>
          <a:xfrm>
            <a:off x="7061100" y="2095818"/>
            <a:ext cx="464800" cy="38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933" b="1"/>
              <a:t>E1</a:t>
            </a:r>
            <a:endParaRPr sz="933" b="1"/>
          </a:p>
        </p:txBody>
      </p:sp>
      <p:sp>
        <p:nvSpPr>
          <p:cNvPr id="2497" name="Google Shape;2497;p58"/>
          <p:cNvSpPr txBox="1"/>
          <p:nvPr/>
        </p:nvSpPr>
        <p:spPr>
          <a:xfrm>
            <a:off x="6670300" y="2095818"/>
            <a:ext cx="464800" cy="38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933" b="1"/>
              <a:t>F0</a:t>
            </a:r>
            <a:endParaRPr sz="933" b="1"/>
          </a:p>
        </p:txBody>
      </p:sp>
      <p:sp>
        <p:nvSpPr>
          <p:cNvPr id="2498" name="Google Shape;2498;p58"/>
          <p:cNvSpPr txBox="1"/>
          <p:nvPr/>
        </p:nvSpPr>
        <p:spPr>
          <a:xfrm>
            <a:off x="6279500" y="2095818"/>
            <a:ext cx="464800" cy="38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933" b="1"/>
              <a:t>F1</a:t>
            </a:r>
            <a:endParaRPr sz="933" b="1"/>
          </a:p>
        </p:txBody>
      </p:sp>
      <p:sp>
        <p:nvSpPr>
          <p:cNvPr id="2499" name="Google Shape;2499;p58"/>
          <p:cNvSpPr txBox="1"/>
          <p:nvPr/>
        </p:nvSpPr>
        <p:spPr>
          <a:xfrm>
            <a:off x="5888700" y="2095818"/>
            <a:ext cx="464800" cy="38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933" b="1"/>
              <a:t>G0</a:t>
            </a:r>
            <a:endParaRPr sz="933" b="1"/>
          </a:p>
        </p:txBody>
      </p:sp>
      <p:sp>
        <p:nvSpPr>
          <p:cNvPr id="2500" name="Google Shape;2500;p58"/>
          <p:cNvSpPr txBox="1"/>
          <p:nvPr/>
        </p:nvSpPr>
        <p:spPr>
          <a:xfrm>
            <a:off x="5497900" y="2095818"/>
            <a:ext cx="464800" cy="38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933" b="1"/>
              <a:t>G1</a:t>
            </a:r>
            <a:endParaRPr sz="933" b="1"/>
          </a:p>
        </p:txBody>
      </p:sp>
      <p:sp>
        <p:nvSpPr>
          <p:cNvPr id="2501" name="Google Shape;2501;p58"/>
          <p:cNvSpPr txBox="1"/>
          <p:nvPr/>
        </p:nvSpPr>
        <p:spPr>
          <a:xfrm>
            <a:off x="5107100" y="2095818"/>
            <a:ext cx="464800" cy="38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933" b="1"/>
              <a:t>H0</a:t>
            </a:r>
            <a:endParaRPr sz="933" b="1"/>
          </a:p>
        </p:txBody>
      </p:sp>
      <p:sp>
        <p:nvSpPr>
          <p:cNvPr id="2502" name="Google Shape;2502;p58"/>
          <p:cNvSpPr txBox="1"/>
          <p:nvPr/>
        </p:nvSpPr>
        <p:spPr>
          <a:xfrm>
            <a:off x="4716300" y="2095818"/>
            <a:ext cx="464800" cy="38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933" b="1"/>
              <a:t>H1</a:t>
            </a:r>
            <a:endParaRPr sz="933" b="1"/>
          </a:p>
        </p:txBody>
      </p:sp>
      <p:sp>
        <p:nvSpPr>
          <p:cNvPr id="2503" name="Google Shape;2503;p58"/>
          <p:cNvSpPr txBox="1"/>
          <p:nvPr/>
        </p:nvSpPr>
        <p:spPr>
          <a:xfrm>
            <a:off x="10522767" y="1708617"/>
            <a:ext cx="6140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333" b="1"/>
              <a:t>B0</a:t>
            </a:r>
            <a:endParaRPr sz="1333" b="1"/>
          </a:p>
        </p:txBody>
      </p:sp>
      <p:sp>
        <p:nvSpPr>
          <p:cNvPr id="2504" name="Google Shape;2504;p58"/>
          <p:cNvSpPr txBox="1"/>
          <p:nvPr/>
        </p:nvSpPr>
        <p:spPr>
          <a:xfrm>
            <a:off x="10131967" y="1708617"/>
            <a:ext cx="6140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333" b="1"/>
              <a:t>B1</a:t>
            </a:r>
            <a:endParaRPr sz="1333" b="1"/>
          </a:p>
        </p:txBody>
      </p:sp>
      <p:sp>
        <p:nvSpPr>
          <p:cNvPr id="2505" name="Google Shape;2505;p58"/>
          <p:cNvSpPr txBox="1"/>
          <p:nvPr/>
        </p:nvSpPr>
        <p:spPr>
          <a:xfrm>
            <a:off x="9741167" y="1708617"/>
            <a:ext cx="6140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333" b="1"/>
              <a:t>B2</a:t>
            </a:r>
            <a:endParaRPr sz="1333" b="1"/>
          </a:p>
        </p:txBody>
      </p:sp>
      <p:sp>
        <p:nvSpPr>
          <p:cNvPr id="2506" name="Google Shape;2506;p58"/>
          <p:cNvSpPr txBox="1"/>
          <p:nvPr/>
        </p:nvSpPr>
        <p:spPr>
          <a:xfrm>
            <a:off x="9350367" y="1708617"/>
            <a:ext cx="6140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333" b="1"/>
              <a:t>B3</a:t>
            </a:r>
            <a:endParaRPr sz="1333" b="1"/>
          </a:p>
        </p:txBody>
      </p:sp>
      <p:sp>
        <p:nvSpPr>
          <p:cNvPr id="2507" name="Google Shape;2507;p58"/>
          <p:cNvSpPr txBox="1"/>
          <p:nvPr/>
        </p:nvSpPr>
        <p:spPr>
          <a:xfrm>
            <a:off x="8959567" y="1708617"/>
            <a:ext cx="6140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333" b="1"/>
              <a:t>B4</a:t>
            </a:r>
            <a:endParaRPr sz="1333" b="1"/>
          </a:p>
        </p:txBody>
      </p:sp>
      <p:sp>
        <p:nvSpPr>
          <p:cNvPr id="2508" name="Google Shape;2508;p58"/>
          <p:cNvSpPr txBox="1"/>
          <p:nvPr/>
        </p:nvSpPr>
        <p:spPr>
          <a:xfrm>
            <a:off x="8568767" y="1708617"/>
            <a:ext cx="6140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333" b="1"/>
              <a:t>B5</a:t>
            </a:r>
            <a:endParaRPr sz="1333" b="1"/>
          </a:p>
        </p:txBody>
      </p:sp>
      <p:sp>
        <p:nvSpPr>
          <p:cNvPr id="2509" name="Google Shape;2509;p58"/>
          <p:cNvSpPr txBox="1"/>
          <p:nvPr/>
        </p:nvSpPr>
        <p:spPr>
          <a:xfrm>
            <a:off x="8177967" y="1708617"/>
            <a:ext cx="6140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333" b="1"/>
              <a:t>B6</a:t>
            </a:r>
            <a:endParaRPr sz="1333" b="1"/>
          </a:p>
        </p:txBody>
      </p:sp>
      <p:sp>
        <p:nvSpPr>
          <p:cNvPr id="2510" name="Google Shape;2510;p58"/>
          <p:cNvSpPr txBox="1"/>
          <p:nvPr/>
        </p:nvSpPr>
        <p:spPr>
          <a:xfrm>
            <a:off x="7787167" y="1708617"/>
            <a:ext cx="6140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333" b="1"/>
              <a:t>B7</a:t>
            </a:r>
            <a:endParaRPr sz="1333" b="1"/>
          </a:p>
        </p:txBody>
      </p:sp>
      <p:sp>
        <p:nvSpPr>
          <p:cNvPr id="2511" name="Google Shape;2511;p58"/>
          <p:cNvSpPr txBox="1"/>
          <p:nvPr/>
        </p:nvSpPr>
        <p:spPr>
          <a:xfrm>
            <a:off x="7396367" y="1708617"/>
            <a:ext cx="6140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333" b="1"/>
              <a:t>B8</a:t>
            </a:r>
            <a:endParaRPr sz="1333" b="1"/>
          </a:p>
        </p:txBody>
      </p:sp>
      <p:sp>
        <p:nvSpPr>
          <p:cNvPr id="2512" name="Google Shape;2512;p58"/>
          <p:cNvSpPr txBox="1"/>
          <p:nvPr/>
        </p:nvSpPr>
        <p:spPr>
          <a:xfrm>
            <a:off x="7005567" y="1708617"/>
            <a:ext cx="6140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333" b="1"/>
              <a:t>B9</a:t>
            </a:r>
            <a:endParaRPr sz="1333" b="1"/>
          </a:p>
        </p:txBody>
      </p:sp>
      <p:sp>
        <p:nvSpPr>
          <p:cNvPr id="2513" name="Google Shape;2513;p58"/>
          <p:cNvSpPr txBox="1"/>
          <p:nvPr/>
        </p:nvSpPr>
        <p:spPr>
          <a:xfrm>
            <a:off x="6520333" y="1708617"/>
            <a:ext cx="8028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333" b="1"/>
              <a:t>B10</a:t>
            </a:r>
            <a:endParaRPr sz="1333" b="1"/>
          </a:p>
        </p:txBody>
      </p:sp>
      <p:sp>
        <p:nvSpPr>
          <p:cNvPr id="2514" name="Google Shape;2514;p58"/>
          <p:cNvSpPr txBox="1"/>
          <p:nvPr/>
        </p:nvSpPr>
        <p:spPr>
          <a:xfrm>
            <a:off x="6129567" y="1708617"/>
            <a:ext cx="8028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333" b="1"/>
              <a:t>B11</a:t>
            </a:r>
            <a:endParaRPr sz="1333" b="1"/>
          </a:p>
        </p:txBody>
      </p:sp>
      <p:sp>
        <p:nvSpPr>
          <p:cNvPr id="2515" name="Google Shape;2515;p58"/>
          <p:cNvSpPr txBox="1"/>
          <p:nvPr/>
        </p:nvSpPr>
        <p:spPr>
          <a:xfrm>
            <a:off x="5738767" y="1708617"/>
            <a:ext cx="8028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333" b="1"/>
              <a:t>B12</a:t>
            </a:r>
            <a:endParaRPr sz="1333" b="1"/>
          </a:p>
        </p:txBody>
      </p:sp>
      <p:sp>
        <p:nvSpPr>
          <p:cNvPr id="2516" name="Google Shape;2516;p58"/>
          <p:cNvSpPr txBox="1"/>
          <p:nvPr/>
        </p:nvSpPr>
        <p:spPr>
          <a:xfrm>
            <a:off x="5274767" y="1708617"/>
            <a:ext cx="9492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333" b="1"/>
              <a:t>B13</a:t>
            </a:r>
            <a:endParaRPr sz="1333" b="1"/>
          </a:p>
        </p:txBody>
      </p:sp>
      <p:sp>
        <p:nvSpPr>
          <p:cNvPr id="2517" name="Google Shape;2517;p58"/>
          <p:cNvSpPr txBox="1"/>
          <p:nvPr/>
        </p:nvSpPr>
        <p:spPr>
          <a:xfrm>
            <a:off x="4883967" y="1708617"/>
            <a:ext cx="9492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333" b="1"/>
              <a:t>B14</a:t>
            </a:r>
            <a:endParaRPr sz="1333" b="1"/>
          </a:p>
        </p:txBody>
      </p:sp>
      <p:sp>
        <p:nvSpPr>
          <p:cNvPr id="2518" name="Google Shape;2518;p58"/>
          <p:cNvSpPr txBox="1"/>
          <p:nvPr/>
        </p:nvSpPr>
        <p:spPr>
          <a:xfrm>
            <a:off x="4493167" y="1708617"/>
            <a:ext cx="9492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333" b="1"/>
              <a:t>B15</a:t>
            </a:r>
            <a:endParaRPr sz="1333" b="1"/>
          </a:p>
        </p:txBody>
      </p:sp>
      <p:sp>
        <p:nvSpPr>
          <p:cNvPr id="2519" name="Google Shape;2519;p58"/>
          <p:cNvSpPr txBox="1"/>
          <p:nvPr/>
        </p:nvSpPr>
        <p:spPr>
          <a:xfrm>
            <a:off x="10615300" y="3946418"/>
            <a:ext cx="464800" cy="38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933" b="1"/>
              <a:t>A0</a:t>
            </a:r>
            <a:endParaRPr sz="933" b="1"/>
          </a:p>
        </p:txBody>
      </p:sp>
      <p:sp>
        <p:nvSpPr>
          <p:cNvPr id="2520" name="Google Shape;2520;p58"/>
          <p:cNvSpPr txBox="1"/>
          <p:nvPr/>
        </p:nvSpPr>
        <p:spPr>
          <a:xfrm>
            <a:off x="10224500" y="3946418"/>
            <a:ext cx="464800" cy="38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933" b="1"/>
              <a:t>A1</a:t>
            </a:r>
            <a:endParaRPr sz="933" b="1"/>
          </a:p>
        </p:txBody>
      </p:sp>
      <p:sp>
        <p:nvSpPr>
          <p:cNvPr id="2521" name="Google Shape;2521;p58"/>
          <p:cNvSpPr txBox="1"/>
          <p:nvPr/>
        </p:nvSpPr>
        <p:spPr>
          <a:xfrm>
            <a:off x="9818467" y="3946418"/>
            <a:ext cx="464800" cy="38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933" b="1"/>
              <a:t>E0</a:t>
            </a:r>
            <a:endParaRPr sz="933" b="1"/>
          </a:p>
        </p:txBody>
      </p:sp>
      <p:sp>
        <p:nvSpPr>
          <p:cNvPr id="2522" name="Google Shape;2522;p58"/>
          <p:cNvSpPr txBox="1"/>
          <p:nvPr/>
        </p:nvSpPr>
        <p:spPr>
          <a:xfrm>
            <a:off x="9427667" y="3946418"/>
            <a:ext cx="464800" cy="38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933" b="1"/>
              <a:t>E1</a:t>
            </a:r>
            <a:endParaRPr sz="933" b="1"/>
          </a:p>
        </p:txBody>
      </p:sp>
      <p:sp>
        <p:nvSpPr>
          <p:cNvPr id="2523" name="Google Shape;2523;p58"/>
          <p:cNvSpPr txBox="1"/>
          <p:nvPr/>
        </p:nvSpPr>
        <p:spPr>
          <a:xfrm>
            <a:off x="10615300" y="4541518"/>
            <a:ext cx="464800" cy="38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933" b="1"/>
              <a:t>B0</a:t>
            </a:r>
            <a:endParaRPr sz="933" b="1"/>
          </a:p>
        </p:txBody>
      </p:sp>
      <p:sp>
        <p:nvSpPr>
          <p:cNvPr id="2524" name="Google Shape;2524;p58"/>
          <p:cNvSpPr txBox="1"/>
          <p:nvPr/>
        </p:nvSpPr>
        <p:spPr>
          <a:xfrm>
            <a:off x="10224500" y="4541518"/>
            <a:ext cx="464800" cy="38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933" b="1"/>
              <a:t>B1</a:t>
            </a:r>
            <a:endParaRPr sz="933" b="1"/>
          </a:p>
        </p:txBody>
      </p:sp>
      <p:sp>
        <p:nvSpPr>
          <p:cNvPr id="2525" name="Google Shape;2525;p58"/>
          <p:cNvSpPr txBox="1"/>
          <p:nvPr/>
        </p:nvSpPr>
        <p:spPr>
          <a:xfrm>
            <a:off x="9818467" y="4541518"/>
            <a:ext cx="464800" cy="38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933" b="1"/>
              <a:t>F0</a:t>
            </a:r>
            <a:endParaRPr sz="933" b="1"/>
          </a:p>
        </p:txBody>
      </p:sp>
      <p:sp>
        <p:nvSpPr>
          <p:cNvPr id="2526" name="Google Shape;2526;p58"/>
          <p:cNvSpPr txBox="1"/>
          <p:nvPr/>
        </p:nvSpPr>
        <p:spPr>
          <a:xfrm>
            <a:off x="9427667" y="4541518"/>
            <a:ext cx="464800" cy="38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933" b="1"/>
              <a:t>F1</a:t>
            </a:r>
            <a:endParaRPr sz="933" b="1"/>
          </a:p>
        </p:txBody>
      </p:sp>
      <p:sp>
        <p:nvSpPr>
          <p:cNvPr id="2527" name="Google Shape;2527;p58"/>
          <p:cNvSpPr txBox="1"/>
          <p:nvPr/>
        </p:nvSpPr>
        <p:spPr>
          <a:xfrm>
            <a:off x="9818467" y="5134818"/>
            <a:ext cx="464800" cy="38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933" b="1"/>
              <a:t>G0</a:t>
            </a:r>
            <a:endParaRPr sz="933" b="1"/>
          </a:p>
        </p:txBody>
      </p:sp>
      <p:sp>
        <p:nvSpPr>
          <p:cNvPr id="2528" name="Google Shape;2528;p58"/>
          <p:cNvSpPr txBox="1"/>
          <p:nvPr/>
        </p:nvSpPr>
        <p:spPr>
          <a:xfrm>
            <a:off x="9427667" y="5134818"/>
            <a:ext cx="464800" cy="38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933" b="1"/>
              <a:t>G1</a:t>
            </a:r>
            <a:endParaRPr sz="933" b="1"/>
          </a:p>
        </p:txBody>
      </p:sp>
      <p:sp>
        <p:nvSpPr>
          <p:cNvPr id="2529" name="Google Shape;2529;p58"/>
          <p:cNvSpPr txBox="1"/>
          <p:nvPr/>
        </p:nvSpPr>
        <p:spPr>
          <a:xfrm>
            <a:off x="10615300" y="5133018"/>
            <a:ext cx="464800" cy="38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933" b="1"/>
              <a:t>C0</a:t>
            </a:r>
            <a:endParaRPr sz="933" b="1"/>
          </a:p>
        </p:txBody>
      </p:sp>
      <p:sp>
        <p:nvSpPr>
          <p:cNvPr id="2530" name="Google Shape;2530;p58"/>
          <p:cNvSpPr txBox="1"/>
          <p:nvPr/>
        </p:nvSpPr>
        <p:spPr>
          <a:xfrm>
            <a:off x="10224500" y="5133018"/>
            <a:ext cx="464800" cy="38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933" b="1"/>
              <a:t>C1</a:t>
            </a:r>
            <a:endParaRPr sz="933" b="1"/>
          </a:p>
        </p:txBody>
      </p:sp>
      <p:sp>
        <p:nvSpPr>
          <p:cNvPr id="2531" name="Google Shape;2531;p58"/>
          <p:cNvSpPr txBox="1"/>
          <p:nvPr/>
        </p:nvSpPr>
        <p:spPr>
          <a:xfrm>
            <a:off x="10615300" y="5728118"/>
            <a:ext cx="464800" cy="38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933" b="1"/>
              <a:t>D0</a:t>
            </a:r>
            <a:endParaRPr sz="933" b="1"/>
          </a:p>
        </p:txBody>
      </p:sp>
      <p:sp>
        <p:nvSpPr>
          <p:cNvPr id="2532" name="Google Shape;2532;p58"/>
          <p:cNvSpPr txBox="1"/>
          <p:nvPr/>
        </p:nvSpPr>
        <p:spPr>
          <a:xfrm>
            <a:off x="10224500" y="5728118"/>
            <a:ext cx="464800" cy="38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933" b="1"/>
              <a:t>D1</a:t>
            </a:r>
            <a:endParaRPr sz="933" b="1"/>
          </a:p>
        </p:txBody>
      </p:sp>
      <p:sp>
        <p:nvSpPr>
          <p:cNvPr id="2533" name="Google Shape;2533;p58"/>
          <p:cNvSpPr/>
          <p:nvPr/>
        </p:nvSpPr>
        <p:spPr>
          <a:xfrm>
            <a:off x="332901" y="2102756"/>
            <a:ext cx="415600" cy="200000"/>
          </a:xfrm>
          <a:prstGeom prst="rect">
            <a:avLst/>
          </a:prstGeom>
          <a:solidFill>
            <a:srgbClr val="A61C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534" name="Google Shape;2534;p58"/>
          <p:cNvSpPr/>
          <p:nvPr/>
        </p:nvSpPr>
        <p:spPr>
          <a:xfrm>
            <a:off x="740664" y="2102756"/>
            <a:ext cx="418000" cy="200000"/>
          </a:xfrm>
          <a:prstGeom prst="rect">
            <a:avLst/>
          </a:prstGeom>
          <a:solidFill>
            <a:srgbClr val="CC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535" name="Google Shape;2535;p58"/>
          <p:cNvSpPr/>
          <p:nvPr/>
        </p:nvSpPr>
        <p:spPr>
          <a:xfrm>
            <a:off x="1148443" y="2102756"/>
            <a:ext cx="410000" cy="200000"/>
          </a:xfrm>
          <a:prstGeom prst="rect">
            <a:avLst/>
          </a:prstGeom>
          <a:solidFill>
            <a:srgbClr val="E6913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536" name="Google Shape;2536;p58"/>
          <p:cNvSpPr/>
          <p:nvPr/>
        </p:nvSpPr>
        <p:spPr>
          <a:xfrm>
            <a:off x="1556212" y="2102756"/>
            <a:ext cx="407600" cy="200000"/>
          </a:xfrm>
          <a:prstGeom prst="rect">
            <a:avLst/>
          </a:prstGeom>
          <a:solidFill>
            <a:srgbClr val="FFD9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537" name="Google Shape;2537;p58"/>
          <p:cNvSpPr/>
          <p:nvPr/>
        </p:nvSpPr>
        <p:spPr>
          <a:xfrm>
            <a:off x="1963983" y="2102756"/>
            <a:ext cx="410800" cy="200000"/>
          </a:xfrm>
          <a:prstGeom prst="rect">
            <a:avLst/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538" name="Google Shape;2538;p58"/>
          <p:cNvSpPr/>
          <p:nvPr/>
        </p:nvSpPr>
        <p:spPr>
          <a:xfrm>
            <a:off x="2371753" y="2102756"/>
            <a:ext cx="413200" cy="2000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539" name="Google Shape;2539;p58"/>
          <p:cNvSpPr/>
          <p:nvPr/>
        </p:nvSpPr>
        <p:spPr>
          <a:xfrm>
            <a:off x="2779524" y="2102756"/>
            <a:ext cx="410800" cy="2000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540" name="Google Shape;2540;p58"/>
          <p:cNvSpPr/>
          <p:nvPr/>
        </p:nvSpPr>
        <p:spPr>
          <a:xfrm>
            <a:off x="3187293" y="2102756"/>
            <a:ext cx="393600" cy="200000"/>
          </a:xfrm>
          <a:prstGeom prst="rect">
            <a:avLst/>
          </a:prstGeom>
          <a:solidFill>
            <a:srgbClr val="C27BA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541" name="Google Shape;2541;p58"/>
          <p:cNvSpPr txBox="1"/>
          <p:nvPr/>
        </p:nvSpPr>
        <p:spPr>
          <a:xfrm>
            <a:off x="292800" y="1257433"/>
            <a:ext cx="3122400" cy="902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609585" indent="-372524">
              <a:buClr>
                <a:schemeClr val="accent1"/>
              </a:buClr>
              <a:buSzPts val="800"/>
              <a:buFont typeface="Ubuntu Mono"/>
              <a:buChar char="■"/>
            </a:pPr>
            <a:r>
              <a:rPr lang="it" sz="1600">
                <a:latin typeface="Ubuntu Mono"/>
                <a:ea typeface="Ubuntu Mono"/>
                <a:cs typeface="Ubuntu Mono"/>
                <a:sym typeface="Ubuntu Mono"/>
              </a:rPr>
              <a:t>Vector with 8 elements</a:t>
            </a:r>
            <a:endParaRPr sz="1600">
              <a:latin typeface="Ubuntu Mono"/>
              <a:ea typeface="Ubuntu Mono"/>
              <a:cs typeface="Ubuntu Mono"/>
              <a:sym typeface="Ubuntu Mono"/>
            </a:endParaRPr>
          </a:p>
          <a:p>
            <a:pPr marL="609585" indent="-372524">
              <a:buClr>
                <a:schemeClr val="accent1"/>
              </a:buClr>
              <a:buSzPts val="800"/>
              <a:buFont typeface="Ubuntu Mono"/>
              <a:buChar char="■"/>
            </a:pPr>
            <a:r>
              <a:rPr lang="it" sz="1600">
                <a:latin typeface="Ubuntu Mono"/>
                <a:ea typeface="Ubuntu Mono"/>
                <a:cs typeface="Ubuntu Mono"/>
                <a:sym typeface="Ubuntu Mono"/>
              </a:rPr>
              <a:t>2 Byte/element</a:t>
            </a:r>
            <a:endParaRPr sz="1600">
              <a:latin typeface="Ubuntu Mono"/>
              <a:ea typeface="Ubuntu Mono"/>
              <a:cs typeface="Ubuntu Mono"/>
              <a:sym typeface="Ubuntu Mono"/>
            </a:endParaRPr>
          </a:p>
          <a:p>
            <a:endParaRPr sz="1067"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2542" name="Google Shape;2542;p58"/>
          <p:cNvSpPr/>
          <p:nvPr/>
        </p:nvSpPr>
        <p:spPr>
          <a:xfrm>
            <a:off x="741633" y="2758367"/>
            <a:ext cx="2079600" cy="1111200"/>
          </a:xfrm>
          <a:prstGeom prst="verticalScroll">
            <a:avLst>
              <a:gd name="adj" fmla="val 1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543" name="Google Shape;2543;p58"/>
          <p:cNvSpPr txBox="1"/>
          <p:nvPr/>
        </p:nvSpPr>
        <p:spPr>
          <a:xfrm>
            <a:off x="1009467" y="2916267"/>
            <a:ext cx="2185200" cy="861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it" sz="1333">
                <a:latin typeface="Ubuntu Mono"/>
                <a:ea typeface="Ubuntu Mono"/>
                <a:cs typeface="Ubuntu Mono"/>
                <a:sym typeface="Ubuntu Mono"/>
              </a:rPr>
              <a:t>…</a:t>
            </a:r>
            <a:endParaRPr sz="1333">
              <a:latin typeface="Ubuntu Mono"/>
              <a:ea typeface="Ubuntu Mono"/>
              <a:cs typeface="Ubuntu Mono"/>
              <a:sym typeface="Ubuntu Mono"/>
            </a:endParaRPr>
          </a:p>
          <a:p>
            <a:r>
              <a:rPr lang="it" sz="1333">
                <a:latin typeface="Ubuntu Mono"/>
                <a:ea typeface="Ubuntu Mono"/>
                <a:cs typeface="Ubuntu Mono"/>
                <a:sym typeface="Ubuntu Mono"/>
              </a:rPr>
              <a:t>vld v0, (Memory)</a:t>
            </a:r>
            <a:endParaRPr sz="1333">
              <a:latin typeface="Ubuntu Mono"/>
              <a:ea typeface="Ubuntu Mono"/>
              <a:cs typeface="Ubuntu Mono"/>
              <a:sym typeface="Ubuntu Mono"/>
            </a:endParaRPr>
          </a:p>
          <a:p>
            <a:r>
              <a:rPr lang="it" sz="1333">
                <a:latin typeface="Ubuntu Mono"/>
                <a:ea typeface="Ubuntu Mono"/>
                <a:cs typeface="Ubuntu Mono"/>
                <a:sym typeface="Ubuntu Mono"/>
              </a:rPr>
              <a:t>…</a:t>
            </a:r>
            <a:endParaRPr sz="1333">
              <a:latin typeface="Ubuntu Mono"/>
              <a:ea typeface="Ubuntu Mono"/>
              <a:cs typeface="Ubuntu Mono"/>
              <a:sym typeface="Ubuntu Mono"/>
            </a:endParaRPr>
          </a:p>
        </p:txBody>
      </p:sp>
      <p:cxnSp>
        <p:nvCxnSpPr>
          <p:cNvPr id="2544" name="Google Shape;2544;p58"/>
          <p:cNvCxnSpPr/>
          <p:nvPr/>
        </p:nvCxnSpPr>
        <p:spPr>
          <a:xfrm>
            <a:off x="5947451" y="2572933"/>
            <a:ext cx="3861200" cy="2466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546" name="Google Shape;2546;p58"/>
          <p:cNvSpPr txBox="1"/>
          <p:nvPr/>
        </p:nvSpPr>
        <p:spPr>
          <a:xfrm>
            <a:off x="3931366" y="1113567"/>
            <a:ext cx="4152933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it" sz="2400">
                <a:latin typeface="Ubuntu Mono"/>
                <a:ea typeface="Ubuntu Mono"/>
                <a:cs typeface="Ubuntu Mono"/>
                <a:sym typeface="Ubuntu Mono"/>
              </a:rPr>
              <a:t>Memory (outside </a:t>
            </a:r>
            <a:r>
              <a:rPr lang="it" sz="2400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Ara</a:t>
            </a:r>
            <a:r>
              <a:rPr lang="it" sz="2400">
                <a:latin typeface="Ubuntu Mono"/>
                <a:ea typeface="Ubuntu Mono"/>
                <a:cs typeface="Ubuntu Mono"/>
                <a:sym typeface="Ubuntu Mono"/>
              </a:rPr>
              <a:t>)</a:t>
            </a:r>
            <a:endParaRPr sz="2400"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D4451AB-71AC-79A7-057E-755C97C3EA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503" y="180326"/>
            <a:ext cx="10667548" cy="657050"/>
          </a:xfrm>
          <a:noFill/>
        </p:spPr>
        <p:txBody>
          <a:bodyPr vert="horz" lIns="0" tIns="0" rIns="0" bIns="0" rtlCol="0" anchor="ctr">
            <a:normAutofit/>
          </a:bodyPr>
          <a:lstStyle/>
          <a:p>
            <a:r>
              <a:rPr lang="en-US" sz="3800" b="0" i="0" kern="1200" spc="-106" baseline="0">
                <a:ln w="15875" cmpd="sng">
                  <a:noFill/>
                  <a:round/>
                </a:ln>
                <a:latin typeface="+mj-lt"/>
                <a:ea typeface="Roboto"/>
                <a:cs typeface="Roboto"/>
              </a:rPr>
              <a:t>Ara VRF</a:t>
            </a:r>
          </a:p>
        </p:txBody>
      </p:sp>
    </p:spTree>
    <p:extLst>
      <p:ext uri="{BB962C8B-B14F-4D97-AF65-F5344CB8AC3E}">
        <p14:creationId xmlns:p14="http://schemas.microsoft.com/office/powerpoint/2010/main" val="224022612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1" name="Google Shape;2551;p59"/>
          <p:cNvSpPr/>
          <p:nvPr/>
        </p:nvSpPr>
        <p:spPr>
          <a:xfrm>
            <a:off x="3931367" y="1647157"/>
            <a:ext cx="7767200" cy="11112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552" name="Google Shape;2552;p59"/>
          <p:cNvSpPr/>
          <p:nvPr/>
        </p:nvSpPr>
        <p:spPr>
          <a:xfrm>
            <a:off x="3931367" y="3420700"/>
            <a:ext cx="7767200" cy="29664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553" name="Google Shape;2553;p59"/>
          <p:cNvSpPr txBox="1">
            <a:spLocks noGrp="1"/>
          </p:cNvSpPr>
          <p:nvPr>
            <p:ph type="sldNum" idx="12"/>
          </p:nvPr>
        </p:nvSpPr>
        <p:spPr>
          <a:xfrm>
            <a:off x="11070776" y="6308660"/>
            <a:ext cx="355600" cy="468400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/>
          <a:p>
            <a:pPr>
              <a:buClr>
                <a:srgbClr val="000000"/>
              </a:buClr>
            </a:pPr>
            <a:fld id="{00000000-1234-1234-1234-123412341234}" type="slidenum">
              <a:rPr lang="it"/>
              <a:pPr>
                <a:buClr>
                  <a:srgbClr val="000000"/>
                </a:buClr>
              </a:pPr>
              <a:t>46</a:t>
            </a:fld>
            <a:endParaRPr/>
          </a:p>
        </p:txBody>
      </p:sp>
      <p:sp>
        <p:nvSpPr>
          <p:cNvPr id="2555" name="Google Shape;2555;p59"/>
          <p:cNvSpPr/>
          <p:nvPr/>
        </p:nvSpPr>
        <p:spPr>
          <a:xfrm>
            <a:off x="4775067" y="39536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556" name="Google Shape;2556;p59"/>
          <p:cNvSpPr/>
          <p:nvPr/>
        </p:nvSpPr>
        <p:spPr>
          <a:xfrm>
            <a:off x="5165867" y="39536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557" name="Google Shape;2557;p59"/>
          <p:cNvSpPr/>
          <p:nvPr/>
        </p:nvSpPr>
        <p:spPr>
          <a:xfrm>
            <a:off x="5556667" y="39536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558" name="Google Shape;2558;p59"/>
          <p:cNvSpPr/>
          <p:nvPr/>
        </p:nvSpPr>
        <p:spPr>
          <a:xfrm>
            <a:off x="5947467" y="39536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559" name="Google Shape;2559;p59"/>
          <p:cNvSpPr/>
          <p:nvPr/>
        </p:nvSpPr>
        <p:spPr>
          <a:xfrm>
            <a:off x="7901467" y="45451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560" name="Google Shape;2560;p59"/>
          <p:cNvSpPr/>
          <p:nvPr/>
        </p:nvSpPr>
        <p:spPr>
          <a:xfrm>
            <a:off x="8292267" y="45451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561" name="Google Shape;2561;p59"/>
          <p:cNvSpPr/>
          <p:nvPr/>
        </p:nvSpPr>
        <p:spPr>
          <a:xfrm>
            <a:off x="8683067" y="45451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562" name="Google Shape;2562;p59"/>
          <p:cNvSpPr/>
          <p:nvPr/>
        </p:nvSpPr>
        <p:spPr>
          <a:xfrm>
            <a:off x="9073867" y="45451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563" name="Google Shape;2563;p59"/>
          <p:cNvSpPr/>
          <p:nvPr/>
        </p:nvSpPr>
        <p:spPr>
          <a:xfrm>
            <a:off x="9464667" y="4545133"/>
            <a:ext cx="390800" cy="382800"/>
          </a:xfrm>
          <a:prstGeom prst="rect">
            <a:avLst/>
          </a:prstGeom>
          <a:solidFill>
            <a:srgbClr val="F6B26B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564" name="Google Shape;2564;p59"/>
          <p:cNvSpPr/>
          <p:nvPr/>
        </p:nvSpPr>
        <p:spPr>
          <a:xfrm>
            <a:off x="9855467" y="4545133"/>
            <a:ext cx="390800" cy="382800"/>
          </a:xfrm>
          <a:prstGeom prst="rect">
            <a:avLst/>
          </a:prstGeom>
          <a:solidFill>
            <a:srgbClr val="F6B26B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565" name="Google Shape;2565;p59"/>
          <p:cNvSpPr/>
          <p:nvPr/>
        </p:nvSpPr>
        <p:spPr>
          <a:xfrm>
            <a:off x="10246267" y="4545133"/>
            <a:ext cx="390800" cy="3828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566" name="Google Shape;2566;p59"/>
          <p:cNvSpPr/>
          <p:nvPr/>
        </p:nvSpPr>
        <p:spPr>
          <a:xfrm>
            <a:off x="10637067" y="4545133"/>
            <a:ext cx="390800" cy="3828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567" name="Google Shape;2567;p59"/>
          <p:cNvSpPr/>
          <p:nvPr/>
        </p:nvSpPr>
        <p:spPr>
          <a:xfrm>
            <a:off x="6338267" y="39536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568" name="Google Shape;2568;p59"/>
          <p:cNvSpPr/>
          <p:nvPr/>
        </p:nvSpPr>
        <p:spPr>
          <a:xfrm>
            <a:off x="6729067" y="39536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569" name="Google Shape;2569;p59"/>
          <p:cNvSpPr/>
          <p:nvPr/>
        </p:nvSpPr>
        <p:spPr>
          <a:xfrm>
            <a:off x="7119867" y="39536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570" name="Google Shape;2570;p59"/>
          <p:cNvSpPr/>
          <p:nvPr/>
        </p:nvSpPr>
        <p:spPr>
          <a:xfrm>
            <a:off x="7510667" y="39536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571" name="Google Shape;2571;p59"/>
          <p:cNvSpPr/>
          <p:nvPr/>
        </p:nvSpPr>
        <p:spPr>
          <a:xfrm>
            <a:off x="7901467" y="39536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572" name="Google Shape;2572;p59"/>
          <p:cNvSpPr/>
          <p:nvPr/>
        </p:nvSpPr>
        <p:spPr>
          <a:xfrm>
            <a:off x="8292267" y="39536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573" name="Google Shape;2573;p59"/>
          <p:cNvSpPr/>
          <p:nvPr/>
        </p:nvSpPr>
        <p:spPr>
          <a:xfrm>
            <a:off x="8683067" y="39536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574" name="Google Shape;2574;p59"/>
          <p:cNvSpPr/>
          <p:nvPr/>
        </p:nvSpPr>
        <p:spPr>
          <a:xfrm>
            <a:off x="9073867" y="39536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575" name="Google Shape;2575;p59"/>
          <p:cNvSpPr/>
          <p:nvPr/>
        </p:nvSpPr>
        <p:spPr>
          <a:xfrm>
            <a:off x="9464667" y="3953633"/>
            <a:ext cx="390800" cy="382800"/>
          </a:xfrm>
          <a:prstGeom prst="rect">
            <a:avLst/>
          </a:prstGeom>
          <a:solidFill>
            <a:srgbClr val="FFD9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576" name="Google Shape;2576;p59"/>
          <p:cNvSpPr/>
          <p:nvPr/>
        </p:nvSpPr>
        <p:spPr>
          <a:xfrm>
            <a:off x="9855467" y="3953633"/>
            <a:ext cx="390800" cy="382800"/>
          </a:xfrm>
          <a:prstGeom prst="rect">
            <a:avLst/>
          </a:prstGeom>
          <a:solidFill>
            <a:srgbClr val="FFD9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577" name="Google Shape;2577;p59"/>
          <p:cNvSpPr/>
          <p:nvPr/>
        </p:nvSpPr>
        <p:spPr>
          <a:xfrm>
            <a:off x="10246267" y="3953633"/>
            <a:ext cx="390800" cy="382800"/>
          </a:xfrm>
          <a:prstGeom prst="rect">
            <a:avLst/>
          </a:prstGeom>
          <a:solidFill>
            <a:srgbClr val="C27BA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578" name="Google Shape;2578;p59"/>
          <p:cNvSpPr/>
          <p:nvPr/>
        </p:nvSpPr>
        <p:spPr>
          <a:xfrm>
            <a:off x="10637067" y="3953633"/>
            <a:ext cx="390800" cy="382800"/>
          </a:xfrm>
          <a:prstGeom prst="rect">
            <a:avLst/>
          </a:prstGeom>
          <a:solidFill>
            <a:srgbClr val="C27BA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579" name="Google Shape;2579;p59"/>
          <p:cNvSpPr/>
          <p:nvPr/>
        </p:nvSpPr>
        <p:spPr>
          <a:xfrm>
            <a:off x="4775067" y="45451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580" name="Google Shape;2580;p59"/>
          <p:cNvSpPr/>
          <p:nvPr/>
        </p:nvSpPr>
        <p:spPr>
          <a:xfrm>
            <a:off x="5165867" y="45451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581" name="Google Shape;2581;p59"/>
          <p:cNvSpPr/>
          <p:nvPr/>
        </p:nvSpPr>
        <p:spPr>
          <a:xfrm>
            <a:off x="5556667" y="45451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582" name="Google Shape;2582;p59"/>
          <p:cNvSpPr/>
          <p:nvPr/>
        </p:nvSpPr>
        <p:spPr>
          <a:xfrm>
            <a:off x="5947467" y="45451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583" name="Google Shape;2583;p59"/>
          <p:cNvSpPr/>
          <p:nvPr/>
        </p:nvSpPr>
        <p:spPr>
          <a:xfrm>
            <a:off x="6338267" y="45451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584" name="Google Shape;2584;p59"/>
          <p:cNvSpPr/>
          <p:nvPr/>
        </p:nvSpPr>
        <p:spPr>
          <a:xfrm>
            <a:off x="6729067" y="45451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585" name="Google Shape;2585;p59"/>
          <p:cNvSpPr/>
          <p:nvPr/>
        </p:nvSpPr>
        <p:spPr>
          <a:xfrm>
            <a:off x="7119867" y="45451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586" name="Google Shape;2586;p59"/>
          <p:cNvSpPr/>
          <p:nvPr/>
        </p:nvSpPr>
        <p:spPr>
          <a:xfrm>
            <a:off x="7510667" y="45451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587" name="Google Shape;2587;p59"/>
          <p:cNvSpPr/>
          <p:nvPr/>
        </p:nvSpPr>
        <p:spPr>
          <a:xfrm>
            <a:off x="4775067" y="51366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588" name="Google Shape;2588;p59"/>
          <p:cNvSpPr/>
          <p:nvPr/>
        </p:nvSpPr>
        <p:spPr>
          <a:xfrm>
            <a:off x="5165867" y="51366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589" name="Google Shape;2589;p59"/>
          <p:cNvSpPr/>
          <p:nvPr/>
        </p:nvSpPr>
        <p:spPr>
          <a:xfrm>
            <a:off x="5556667" y="51366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590" name="Google Shape;2590;p59"/>
          <p:cNvSpPr/>
          <p:nvPr/>
        </p:nvSpPr>
        <p:spPr>
          <a:xfrm>
            <a:off x="5947467" y="51366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591" name="Google Shape;2591;p59"/>
          <p:cNvSpPr/>
          <p:nvPr/>
        </p:nvSpPr>
        <p:spPr>
          <a:xfrm>
            <a:off x="7901467" y="57281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592" name="Google Shape;2592;p59"/>
          <p:cNvSpPr/>
          <p:nvPr/>
        </p:nvSpPr>
        <p:spPr>
          <a:xfrm>
            <a:off x="8292267" y="57281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593" name="Google Shape;2593;p59"/>
          <p:cNvSpPr/>
          <p:nvPr/>
        </p:nvSpPr>
        <p:spPr>
          <a:xfrm>
            <a:off x="8683067" y="57281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594" name="Google Shape;2594;p59"/>
          <p:cNvSpPr/>
          <p:nvPr/>
        </p:nvSpPr>
        <p:spPr>
          <a:xfrm>
            <a:off x="9073867" y="57281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595" name="Google Shape;2595;p59"/>
          <p:cNvSpPr/>
          <p:nvPr/>
        </p:nvSpPr>
        <p:spPr>
          <a:xfrm>
            <a:off x="9464667" y="5728133"/>
            <a:ext cx="390800" cy="382800"/>
          </a:xfrm>
          <a:prstGeom prst="rect">
            <a:avLst/>
          </a:prstGeom>
          <a:solidFill>
            <a:srgbClr val="85200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596" name="Google Shape;2596;p59"/>
          <p:cNvSpPr/>
          <p:nvPr/>
        </p:nvSpPr>
        <p:spPr>
          <a:xfrm>
            <a:off x="9855467" y="5728133"/>
            <a:ext cx="390800" cy="382800"/>
          </a:xfrm>
          <a:prstGeom prst="rect">
            <a:avLst/>
          </a:prstGeom>
          <a:solidFill>
            <a:srgbClr val="85200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597" name="Google Shape;2597;p59"/>
          <p:cNvSpPr/>
          <p:nvPr/>
        </p:nvSpPr>
        <p:spPr>
          <a:xfrm>
            <a:off x="10246267" y="5728133"/>
            <a:ext cx="390800" cy="382800"/>
          </a:xfrm>
          <a:prstGeom prst="rect">
            <a:avLst/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598" name="Google Shape;2598;p59"/>
          <p:cNvSpPr/>
          <p:nvPr/>
        </p:nvSpPr>
        <p:spPr>
          <a:xfrm>
            <a:off x="10637067" y="5728133"/>
            <a:ext cx="390800" cy="382800"/>
          </a:xfrm>
          <a:prstGeom prst="rect">
            <a:avLst/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599" name="Google Shape;2599;p59"/>
          <p:cNvSpPr/>
          <p:nvPr/>
        </p:nvSpPr>
        <p:spPr>
          <a:xfrm>
            <a:off x="6338267" y="51366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600" name="Google Shape;2600;p59"/>
          <p:cNvSpPr/>
          <p:nvPr/>
        </p:nvSpPr>
        <p:spPr>
          <a:xfrm>
            <a:off x="6729067" y="51366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601" name="Google Shape;2601;p59"/>
          <p:cNvSpPr/>
          <p:nvPr/>
        </p:nvSpPr>
        <p:spPr>
          <a:xfrm>
            <a:off x="7119867" y="51366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602" name="Google Shape;2602;p59"/>
          <p:cNvSpPr/>
          <p:nvPr/>
        </p:nvSpPr>
        <p:spPr>
          <a:xfrm>
            <a:off x="7510667" y="51366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603" name="Google Shape;2603;p59"/>
          <p:cNvSpPr/>
          <p:nvPr/>
        </p:nvSpPr>
        <p:spPr>
          <a:xfrm>
            <a:off x="7901467" y="51366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604" name="Google Shape;2604;p59"/>
          <p:cNvSpPr/>
          <p:nvPr/>
        </p:nvSpPr>
        <p:spPr>
          <a:xfrm>
            <a:off x="8292267" y="51366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605" name="Google Shape;2605;p59"/>
          <p:cNvSpPr/>
          <p:nvPr/>
        </p:nvSpPr>
        <p:spPr>
          <a:xfrm>
            <a:off x="8683067" y="51366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606" name="Google Shape;2606;p59"/>
          <p:cNvSpPr/>
          <p:nvPr/>
        </p:nvSpPr>
        <p:spPr>
          <a:xfrm>
            <a:off x="9073867" y="51366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607" name="Google Shape;2607;p59"/>
          <p:cNvSpPr/>
          <p:nvPr/>
        </p:nvSpPr>
        <p:spPr>
          <a:xfrm>
            <a:off x="9464667" y="5136633"/>
            <a:ext cx="390800" cy="382800"/>
          </a:xfrm>
          <a:prstGeom prst="rect">
            <a:avLst/>
          </a:prstGeom>
          <a:solidFill>
            <a:srgbClr val="CC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608" name="Google Shape;2608;p59"/>
          <p:cNvSpPr/>
          <p:nvPr/>
        </p:nvSpPr>
        <p:spPr>
          <a:xfrm>
            <a:off x="9855467" y="5136633"/>
            <a:ext cx="390800" cy="382800"/>
          </a:xfrm>
          <a:prstGeom prst="rect">
            <a:avLst/>
          </a:prstGeom>
          <a:solidFill>
            <a:srgbClr val="CC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609" name="Google Shape;2609;p59"/>
          <p:cNvSpPr/>
          <p:nvPr/>
        </p:nvSpPr>
        <p:spPr>
          <a:xfrm>
            <a:off x="10246267" y="5136633"/>
            <a:ext cx="390800" cy="3828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610" name="Google Shape;2610;p59"/>
          <p:cNvSpPr/>
          <p:nvPr/>
        </p:nvSpPr>
        <p:spPr>
          <a:xfrm>
            <a:off x="10637067" y="5136633"/>
            <a:ext cx="390800" cy="3828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611" name="Google Shape;2611;p59"/>
          <p:cNvSpPr/>
          <p:nvPr/>
        </p:nvSpPr>
        <p:spPr>
          <a:xfrm>
            <a:off x="4775067" y="57281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612" name="Google Shape;2612;p59"/>
          <p:cNvSpPr/>
          <p:nvPr/>
        </p:nvSpPr>
        <p:spPr>
          <a:xfrm>
            <a:off x="5165867" y="57281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613" name="Google Shape;2613;p59"/>
          <p:cNvSpPr/>
          <p:nvPr/>
        </p:nvSpPr>
        <p:spPr>
          <a:xfrm>
            <a:off x="5556667" y="57281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614" name="Google Shape;2614;p59"/>
          <p:cNvSpPr/>
          <p:nvPr/>
        </p:nvSpPr>
        <p:spPr>
          <a:xfrm>
            <a:off x="5947467" y="57281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615" name="Google Shape;2615;p59"/>
          <p:cNvSpPr/>
          <p:nvPr/>
        </p:nvSpPr>
        <p:spPr>
          <a:xfrm>
            <a:off x="6338267" y="57281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616" name="Google Shape;2616;p59"/>
          <p:cNvSpPr/>
          <p:nvPr/>
        </p:nvSpPr>
        <p:spPr>
          <a:xfrm>
            <a:off x="6729067" y="57281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617" name="Google Shape;2617;p59"/>
          <p:cNvSpPr/>
          <p:nvPr/>
        </p:nvSpPr>
        <p:spPr>
          <a:xfrm>
            <a:off x="7119867" y="57281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618" name="Google Shape;2618;p59"/>
          <p:cNvSpPr/>
          <p:nvPr/>
        </p:nvSpPr>
        <p:spPr>
          <a:xfrm>
            <a:off x="7510667" y="57281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619" name="Google Shape;2619;p59"/>
          <p:cNvSpPr txBox="1"/>
          <p:nvPr/>
        </p:nvSpPr>
        <p:spPr>
          <a:xfrm>
            <a:off x="4161067" y="3887201"/>
            <a:ext cx="6140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2400" b="1"/>
              <a:t>L0</a:t>
            </a:r>
            <a:endParaRPr sz="2400" b="1"/>
          </a:p>
        </p:txBody>
      </p:sp>
      <p:sp>
        <p:nvSpPr>
          <p:cNvPr id="2620" name="Google Shape;2620;p59"/>
          <p:cNvSpPr txBox="1"/>
          <p:nvPr/>
        </p:nvSpPr>
        <p:spPr>
          <a:xfrm>
            <a:off x="4161067" y="4478701"/>
            <a:ext cx="6140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2400" b="1"/>
              <a:t>L1</a:t>
            </a:r>
            <a:endParaRPr sz="2400" b="1"/>
          </a:p>
        </p:txBody>
      </p:sp>
      <p:sp>
        <p:nvSpPr>
          <p:cNvPr id="2621" name="Google Shape;2621;p59"/>
          <p:cNvSpPr txBox="1"/>
          <p:nvPr/>
        </p:nvSpPr>
        <p:spPr>
          <a:xfrm>
            <a:off x="4161067" y="5070201"/>
            <a:ext cx="6140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2400" b="1"/>
              <a:t>L2</a:t>
            </a:r>
            <a:endParaRPr sz="2400" b="1"/>
          </a:p>
        </p:txBody>
      </p:sp>
      <p:sp>
        <p:nvSpPr>
          <p:cNvPr id="2622" name="Google Shape;2622;p59"/>
          <p:cNvSpPr txBox="1"/>
          <p:nvPr/>
        </p:nvSpPr>
        <p:spPr>
          <a:xfrm>
            <a:off x="4161067" y="5661701"/>
            <a:ext cx="6140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2400" b="1"/>
              <a:t>L3</a:t>
            </a:r>
            <a:endParaRPr sz="2400" b="1"/>
          </a:p>
        </p:txBody>
      </p:sp>
      <p:sp>
        <p:nvSpPr>
          <p:cNvPr id="2623" name="Google Shape;2623;p59"/>
          <p:cNvSpPr txBox="1"/>
          <p:nvPr/>
        </p:nvSpPr>
        <p:spPr>
          <a:xfrm>
            <a:off x="10525467" y="3521633"/>
            <a:ext cx="6140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333" b="1"/>
              <a:t>B0</a:t>
            </a:r>
            <a:endParaRPr sz="1333" b="1"/>
          </a:p>
        </p:txBody>
      </p:sp>
      <p:sp>
        <p:nvSpPr>
          <p:cNvPr id="2624" name="Google Shape;2624;p59"/>
          <p:cNvSpPr txBox="1"/>
          <p:nvPr/>
        </p:nvSpPr>
        <p:spPr>
          <a:xfrm>
            <a:off x="10134667" y="3521633"/>
            <a:ext cx="6140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333" b="1"/>
              <a:t>B1</a:t>
            </a:r>
            <a:endParaRPr sz="1333" b="1"/>
          </a:p>
        </p:txBody>
      </p:sp>
      <p:sp>
        <p:nvSpPr>
          <p:cNvPr id="2625" name="Google Shape;2625;p59"/>
          <p:cNvSpPr txBox="1"/>
          <p:nvPr/>
        </p:nvSpPr>
        <p:spPr>
          <a:xfrm>
            <a:off x="9743867" y="3521633"/>
            <a:ext cx="6140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333" b="1"/>
              <a:t>B2</a:t>
            </a:r>
            <a:endParaRPr sz="1333" b="1"/>
          </a:p>
        </p:txBody>
      </p:sp>
      <p:sp>
        <p:nvSpPr>
          <p:cNvPr id="2626" name="Google Shape;2626;p59"/>
          <p:cNvSpPr txBox="1"/>
          <p:nvPr/>
        </p:nvSpPr>
        <p:spPr>
          <a:xfrm>
            <a:off x="9353067" y="3521633"/>
            <a:ext cx="6140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333" b="1"/>
              <a:t>B3</a:t>
            </a:r>
            <a:endParaRPr sz="1333" b="1"/>
          </a:p>
        </p:txBody>
      </p:sp>
      <p:sp>
        <p:nvSpPr>
          <p:cNvPr id="2627" name="Google Shape;2627;p59"/>
          <p:cNvSpPr txBox="1"/>
          <p:nvPr/>
        </p:nvSpPr>
        <p:spPr>
          <a:xfrm>
            <a:off x="8962267" y="3521633"/>
            <a:ext cx="6140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333" b="1"/>
              <a:t>B4</a:t>
            </a:r>
            <a:endParaRPr sz="1333" b="1"/>
          </a:p>
        </p:txBody>
      </p:sp>
      <p:sp>
        <p:nvSpPr>
          <p:cNvPr id="2628" name="Google Shape;2628;p59"/>
          <p:cNvSpPr txBox="1"/>
          <p:nvPr/>
        </p:nvSpPr>
        <p:spPr>
          <a:xfrm>
            <a:off x="8571467" y="3521633"/>
            <a:ext cx="6140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333" b="1"/>
              <a:t>B5</a:t>
            </a:r>
            <a:endParaRPr sz="1333" b="1"/>
          </a:p>
        </p:txBody>
      </p:sp>
      <p:sp>
        <p:nvSpPr>
          <p:cNvPr id="2629" name="Google Shape;2629;p59"/>
          <p:cNvSpPr txBox="1"/>
          <p:nvPr/>
        </p:nvSpPr>
        <p:spPr>
          <a:xfrm>
            <a:off x="8180667" y="3521633"/>
            <a:ext cx="6140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333" b="1"/>
              <a:t>B6</a:t>
            </a:r>
            <a:endParaRPr sz="1333" b="1"/>
          </a:p>
        </p:txBody>
      </p:sp>
      <p:sp>
        <p:nvSpPr>
          <p:cNvPr id="2630" name="Google Shape;2630;p59"/>
          <p:cNvSpPr txBox="1"/>
          <p:nvPr/>
        </p:nvSpPr>
        <p:spPr>
          <a:xfrm>
            <a:off x="7789867" y="3521633"/>
            <a:ext cx="6140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333" b="1"/>
              <a:t>B7</a:t>
            </a:r>
            <a:endParaRPr sz="1333" b="1"/>
          </a:p>
        </p:txBody>
      </p:sp>
      <p:sp>
        <p:nvSpPr>
          <p:cNvPr id="2631" name="Google Shape;2631;p59"/>
          <p:cNvSpPr txBox="1"/>
          <p:nvPr/>
        </p:nvSpPr>
        <p:spPr>
          <a:xfrm>
            <a:off x="7399067" y="3521633"/>
            <a:ext cx="6140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333" b="1"/>
              <a:t>B8</a:t>
            </a:r>
            <a:endParaRPr sz="1333" b="1"/>
          </a:p>
        </p:txBody>
      </p:sp>
      <p:sp>
        <p:nvSpPr>
          <p:cNvPr id="2632" name="Google Shape;2632;p59"/>
          <p:cNvSpPr txBox="1"/>
          <p:nvPr/>
        </p:nvSpPr>
        <p:spPr>
          <a:xfrm>
            <a:off x="7008267" y="3521633"/>
            <a:ext cx="6140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333" b="1"/>
              <a:t>B9</a:t>
            </a:r>
            <a:endParaRPr sz="1333" b="1"/>
          </a:p>
        </p:txBody>
      </p:sp>
      <p:sp>
        <p:nvSpPr>
          <p:cNvPr id="2633" name="Google Shape;2633;p59"/>
          <p:cNvSpPr txBox="1"/>
          <p:nvPr/>
        </p:nvSpPr>
        <p:spPr>
          <a:xfrm>
            <a:off x="6523033" y="3521633"/>
            <a:ext cx="8028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333" b="1"/>
              <a:t>B10</a:t>
            </a:r>
            <a:endParaRPr sz="1333" b="1"/>
          </a:p>
        </p:txBody>
      </p:sp>
      <p:sp>
        <p:nvSpPr>
          <p:cNvPr id="2634" name="Google Shape;2634;p59"/>
          <p:cNvSpPr txBox="1"/>
          <p:nvPr/>
        </p:nvSpPr>
        <p:spPr>
          <a:xfrm>
            <a:off x="6132267" y="3521633"/>
            <a:ext cx="8028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333" b="1"/>
              <a:t>B11</a:t>
            </a:r>
            <a:endParaRPr sz="1333" b="1"/>
          </a:p>
        </p:txBody>
      </p:sp>
      <p:sp>
        <p:nvSpPr>
          <p:cNvPr id="2635" name="Google Shape;2635;p59"/>
          <p:cNvSpPr txBox="1"/>
          <p:nvPr/>
        </p:nvSpPr>
        <p:spPr>
          <a:xfrm>
            <a:off x="5741467" y="3521633"/>
            <a:ext cx="8028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333" b="1"/>
              <a:t>B12</a:t>
            </a:r>
            <a:endParaRPr sz="1333" b="1"/>
          </a:p>
        </p:txBody>
      </p:sp>
      <p:sp>
        <p:nvSpPr>
          <p:cNvPr id="2636" name="Google Shape;2636;p59"/>
          <p:cNvSpPr txBox="1"/>
          <p:nvPr/>
        </p:nvSpPr>
        <p:spPr>
          <a:xfrm>
            <a:off x="5277467" y="3521633"/>
            <a:ext cx="9492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333" b="1"/>
              <a:t>B13</a:t>
            </a:r>
            <a:endParaRPr sz="1333" b="1"/>
          </a:p>
        </p:txBody>
      </p:sp>
      <p:sp>
        <p:nvSpPr>
          <p:cNvPr id="2637" name="Google Shape;2637;p59"/>
          <p:cNvSpPr txBox="1"/>
          <p:nvPr/>
        </p:nvSpPr>
        <p:spPr>
          <a:xfrm>
            <a:off x="4886667" y="3521633"/>
            <a:ext cx="9492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333" b="1"/>
              <a:t>B14</a:t>
            </a:r>
            <a:endParaRPr sz="1333" b="1"/>
          </a:p>
        </p:txBody>
      </p:sp>
      <p:sp>
        <p:nvSpPr>
          <p:cNvPr id="2638" name="Google Shape;2638;p59"/>
          <p:cNvSpPr txBox="1"/>
          <p:nvPr/>
        </p:nvSpPr>
        <p:spPr>
          <a:xfrm>
            <a:off x="4495867" y="3521633"/>
            <a:ext cx="9492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333" b="1"/>
              <a:t>B15</a:t>
            </a:r>
            <a:endParaRPr sz="1333" b="1"/>
          </a:p>
        </p:txBody>
      </p:sp>
      <p:sp>
        <p:nvSpPr>
          <p:cNvPr id="2639" name="Google Shape;2639;p59"/>
          <p:cNvSpPr/>
          <p:nvPr/>
        </p:nvSpPr>
        <p:spPr>
          <a:xfrm>
            <a:off x="4753300" y="2099433"/>
            <a:ext cx="390800" cy="382800"/>
          </a:xfrm>
          <a:prstGeom prst="rect">
            <a:avLst/>
          </a:prstGeom>
          <a:solidFill>
            <a:srgbClr val="A61C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640" name="Google Shape;2640;p59"/>
          <p:cNvSpPr/>
          <p:nvPr/>
        </p:nvSpPr>
        <p:spPr>
          <a:xfrm>
            <a:off x="5144100" y="2099433"/>
            <a:ext cx="390800" cy="382800"/>
          </a:xfrm>
          <a:prstGeom prst="rect">
            <a:avLst/>
          </a:prstGeom>
          <a:solidFill>
            <a:srgbClr val="A61C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641" name="Google Shape;2641;p59"/>
          <p:cNvSpPr/>
          <p:nvPr/>
        </p:nvSpPr>
        <p:spPr>
          <a:xfrm>
            <a:off x="5534900" y="2099433"/>
            <a:ext cx="390800" cy="382800"/>
          </a:xfrm>
          <a:prstGeom prst="rect">
            <a:avLst/>
          </a:prstGeom>
          <a:solidFill>
            <a:srgbClr val="CC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642" name="Google Shape;2642;p59"/>
          <p:cNvSpPr/>
          <p:nvPr/>
        </p:nvSpPr>
        <p:spPr>
          <a:xfrm>
            <a:off x="5925700" y="2099433"/>
            <a:ext cx="390800" cy="382800"/>
          </a:xfrm>
          <a:prstGeom prst="rect">
            <a:avLst/>
          </a:prstGeom>
          <a:solidFill>
            <a:srgbClr val="CC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643" name="Google Shape;2643;p59"/>
          <p:cNvSpPr/>
          <p:nvPr/>
        </p:nvSpPr>
        <p:spPr>
          <a:xfrm>
            <a:off x="6316500" y="2099433"/>
            <a:ext cx="390800" cy="382800"/>
          </a:xfrm>
          <a:prstGeom prst="rect">
            <a:avLst/>
          </a:prstGeom>
          <a:solidFill>
            <a:srgbClr val="E6913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644" name="Google Shape;2644;p59"/>
          <p:cNvSpPr/>
          <p:nvPr/>
        </p:nvSpPr>
        <p:spPr>
          <a:xfrm>
            <a:off x="6707300" y="2099433"/>
            <a:ext cx="390800" cy="382800"/>
          </a:xfrm>
          <a:prstGeom prst="rect">
            <a:avLst/>
          </a:prstGeom>
          <a:solidFill>
            <a:srgbClr val="E6913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645" name="Google Shape;2645;p59"/>
          <p:cNvSpPr/>
          <p:nvPr/>
        </p:nvSpPr>
        <p:spPr>
          <a:xfrm>
            <a:off x="7098100" y="2099433"/>
            <a:ext cx="390800" cy="382800"/>
          </a:xfrm>
          <a:prstGeom prst="rect">
            <a:avLst/>
          </a:prstGeom>
          <a:solidFill>
            <a:srgbClr val="FFD9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646" name="Google Shape;2646;p59"/>
          <p:cNvSpPr/>
          <p:nvPr/>
        </p:nvSpPr>
        <p:spPr>
          <a:xfrm>
            <a:off x="7488900" y="2099433"/>
            <a:ext cx="390800" cy="382800"/>
          </a:xfrm>
          <a:prstGeom prst="rect">
            <a:avLst/>
          </a:prstGeom>
          <a:solidFill>
            <a:srgbClr val="FFD9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647" name="Google Shape;2647;p59"/>
          <p:cNvSpPr/>
          <p:nvPr/>
        </p:nvSpPr>
        <p:spPr>
          <a:xfrm>
            <a:off x="7879700" y="2099433"/>
            <a:ext cx="390800" cy="382800"/>
          </a:xfrm>
          <a:prstGeom prst="rect">
            <a:avLst/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648" name="Google Shape;2648;p59"/>
          <p:cNvSpPr/>
          <p:nvPr/>
        </p:nvSpPr>
        <p:spPr>
          <a:xfrm>
            <a:off x="8270500" y="2099433"/>
            <a:ext cx="390800" cy="382800"/>
          </a:xfrm>
          <a:prstGeom prst="rect">
            <a:avLst/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649" name="Google Shape;2649;p59"/>
          <p:cNvSpPr/>
          <p:nvPr/>
        </p:nvSpPr>
        <p:spPr>
          <a:xfrm>
            <a:off x="8661300" y="2099433"/>
            <a:ext cx="390800" cy="3828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650" name="Google Shape;2650;p59"/>
          <p:cNvSpPr/>
          <p:nvPr/>
        </p:nvSpPr>
        <p:spPr>
          <a:xfrm>
            <a:off x="9052100" y="2099433"/>
            <a:ext cx="390800" cy="3828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651" name="Google Shape;2651;p59"/>
          <p:cNvSpPr/>
          <p:nvPr/>
        </p:nvSpPr>
        <p:spPr>
          <a:xfrm>
            <a:off x="9442900" y="2099433"/>
            <a:ext cx="390800" cy="3828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652" name="Google Shape;2652;p59"/>
          <p:cNvSpPr/>
          <p:nvPr/>
        </p:nvSpPr>
        <p:spPr>
          <a:xfrm>
            <a:off x="9833700" y="2099433"/>
            <a:ext cx="390800" cy="3828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653" name="Google Shape;2653;p59"/>
          <p:cNvSpPr/>
          <p:nvPr/>
        </p:nvSpPr>
        <p:spPr>
          <a:xfrm>
            <a:off x="10224500" y="2099433"/>
            <a:ext cx="390800" cy="382800"/>
          </a:xfrm>
          <a:prstGeom prst="rect">
            <a:avLst/>
          </a:prstGeom>
          <a:solidFill>
            <a:srgbClr val="C27BA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654" name="Google Shape;2654;p59"/>
          <p:cNvSpPr/>
          <p:nvPr/>
        </p:nvSpPr>
        <p:spPr>
          <a:xfrm>
            <a:off x="10615300" y="2099433"/>
            <a:ext cx="390800" cy="382800"/>
          </a:xfrm>
          <a:prstGeom prst="rect">
            <a:avLst/>
          </a:prstGeom>
          <a:solidFill>
            <a:srgbClr val="C27BA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333"/>
          </a:p>
        </p:txBody>
      </p:sp>
      <p:sp>
        <p:nvSpPr>
          <p:cNvPr id="2655" name="Google Shape;2655;p59"/>
          <p:cNvSpPr txBox="1"/>
          <p:nvPr/>
        </p:nvSpPr>
        <p:spPr>
          <a:xfrm>
            <a:off x="3931366" y="2887101"/>
            <a:ext cx="3917867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it" sz="2400">
                <a:latin typeface="Ubuntu Mono"/>
                <a:ea typeface="Ubuntu Mono"/>
                <a:cs typeface="Ubuntu Mono"/>
                <a:sym typeface="Ubuntu Mono"/>
              </a:rPr>
              <a:t>v0 (VRF, inside </a:t>
            </a:r>
            <a:r>
              <a:rPr lang="it" sz="2400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Ara</a:t>
            </a:r>
            <a:r>
              <a:rPr lang="it" sz="2400">
                <a:latin typeface="Ubuntu Mono"/>
                <a:ea typeface="Ubuntu Mono"/>
                <a:cs typeface="Ubuntu Mono"/>
                <a:sym typeface="Ubuntu Mono"/>
              </a:rPr>
              <a:t>)</a:t>
            </a:r>
            <a:endParaRPr sz="2400"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2656" name="Google Shape;2656;p59"/>
          <p:cNvSpPr txBox="1"/>
          <p:nvPr/>
        </p:nvSpPr>
        <p:spPr>
          <a:xfrm>
            <a:off x="10578300" y="2095818"/>
            <a:ext cx="464800" cy="38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933" b="1"/>
              <a:t>A0</a:t>
            </a:r>
            <a:endParaRPr sz="933" b="1"/>
          </a:p>
        </p:txBody>
      </p:sp>
      <p:sp>
        <p:nvSpPr>
          <p:cNvPr id="2657" name="Google Shape;2657;p59"/>
          <p:cNvSpPr txBox="1"/>
          <p:nvPr/>
        </p:nvSpPr>
        <p:spPr>
          <a:xfrm>
            <a:off x="10187500" y="2095818"/>
            <a:ext cx="464800" cy="38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933" b="1"/>
              <a:t>A1</a:t>
            </a:r>
            <a:endParaRPr sz="933" b="1"/>
          </a:p>
        </p:txBody>
      </p:sp>
      <p:sp>
        <p:nvSpPr>
          <p:cNvPr id="2658" name="Google Shape;2658;p59"/>
          <p:cNvSpPr txBox="1"/>
          <p:nvPr/>
        </p:nvSpPr>
        <p:spPr>
          <a:xfrm>
            <a:off x="9796700" y="2095818"/>
            <a:ext cx="464800" cy="38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933" b="1"/>
              <a:t>B0</a:t>
            </a:r>
            <a:endParaRPr sz="933" b="1"/>
          </a:p>
        </p:txBody>
      </p:sp>
      <p:sp>
        <p:nvSpPr>
          <p:cNvPr id="2659" name="Google Shape;2659;p59"/>
          <p:cNvSpPr txBox="1"/>
          <p:nvPr/>
        </p:nvSpPr>
        <p:spPr>
          <a:xfrm>
            <a:off x="9405900" y="2095818"/>
            <a:ext cx="464800" cy="38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933" b="1"/>
              <a:t>B1</a:t>
            </a:r>
            <a:endParaRPr sz="933" b="1"/>
          </a:p>
        </p:txBody>
      </p:sp>
      <p:sp>
        <p:nvSpPr>
          <p:cNvPr id="2660" name="Google Shape;2660;p59"/>
          <p:cNvSpPr txBox="1"/>
          <p:nvPr/>
        </p:nvSpPr>
        <p:spPr>
          <a:xfrm>
            <a:off x="9015100" y="2095818"/>
            <a:ext cx="464800" cy="38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933" b="1"/>
              <a:t>C0</a:t>
            </a:r>
            <a:endParaRPr sz="933" b="1"/>
          </a:p>
        </p:txBody>
      </p:sp>
      <p:sp>
        <p:nvSpPr>
          <p:cNvPr id="2661" name="Google Shape;2661;p59"/>
          <p:cNvSpPr txBox="1"/>
          <p:nvPr/>
        </p:nvSpPr>
        <p:spPr>
          <a:xfrm>
            <a:off x="8624300" y="2095818"/>
            <a:ext cx="464800" cy="38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933" b="1"/>
              <a:t>C1</a:t>
            </a:r>
            <a:endParaRPr sz="933" b="1"/>
          </a:p>
        </p:txBody>
      </p:sp>
      <p:sp>
        <p:nvSpPr>
          <p:cNvPr id="2662" name="Google Shape;2662;p59"/>
          <p:cNvSpPr txBox="1"/>
          <p:nvPr/>
        </p:nvSpPr>
        <p:spPr>
          <a:xfrm>
            <a:off x="8233500" y="2095818"/>
            <a:ext cx="464800" cy="38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933" b="1"/>
              <a:t>D0</a:t>
            </a:r>
            <a:endParaRPr sz="933" b="1"/>
          </a:p>
        </p:txBody>
      </p:sp>
      <p:sp>
        <p:nvSpPr>
          <p:cNvPr id="2663" name="Google Shape;2663;p59"/>
          <p:cNvSpPr txBox="1"/>
          <p:nvPr/>
        </p:nvSpPr>
        <p:spPr>
          <a:xfrm>
            <a:off x="7842700" y="2095818"/>
            <a:ext cx="464800" cy="38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933" b="1"/>
              <a:t>D1</a:t>
            </a:r>
            <a:endParaRPr sz="933" b="1"/>
          </a:p>
        </p:txBody>
      </p:sp>
      <p:sp>
        <p:nvSpPr>
          <p:cNvPr id="2664" name="Google Shape;2664;p59"/>
          <p:cNvSpPr txBox="1"/>
          <p:nvPr/>
        </p:nvSpPr>
        <p:spPr>
          <a:xfrm>
            <a:off x="7451900" y="2095818"/>
            <a:ext cx="464800" cy="38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933" b="1"/>
              <a:t>E0</a:t>
            </a:r>
            <a:endParaRPr sz="933" b="1"/>
          </a:p>
        </p:txBody>
      </p:sp>
      <p:sp>
        <p:nvSpPr>
          <p:cNvPr id="2665" name="Google Shape;2665;p59"/>
          <p:cNvSpPr txBox="1"/>
          <p:nvPr/>
        </p:nvSpPr>
        <p:spPr>
          <a:xfrm>
            <a:off x="7061100" y="2095818"/>
            <a:ext cx="464800" cy="38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933" b="1"/>
              <a:t>E1</a:t>
            </a:r>
            <a:endParaRPr sz="933" b="1"/>
          </a:p>
        </p:txBody>
      </p:sp>
      <p:sp>
        <p:nvSpPr>
          <p:cNvPr id="2666" name="Google Shape;2666;p59"/>
          <p:cNvSpPr txBox="1"/>
          <p:nvPr/>
        </p:nvSpPr>
        <p:spPr>
          <a:xfrm>
            <a:off x="6670300" y="2095818"/>
            <a:ext cx="464800" cy="38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933" b="1"/>
              <a:t>F0</a:t>
            </a:r>
            <a:endParaRPr sz="933" b="1"/>
          </a:p>
        </p:txBody>
      </p:sp>
      <p:sp>
        <p:nvSpPr>
          <p:cNvPr id="2667" name="Google Shape;2667;p59"/>
          <p:cNvSpPr txBox="1"/>
          <p:nvPr/>
        </p:nvSpPr>
        <p:spPr>
          <a:xfrm>
            <a:off x="6279500" y="2095818"/>
            <a:ext cx="464800" cy="38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933" b="1"/>
              <a:t>F1</a:t>
            </a:r>
            <a:endParaRPr sz="933" b="1"/>
          </a:p>
        </p:txBody>
      </p:sp>
      <p:sp>
        <p:nvSpPr>
          <p:cNvPr id="2668" name="Google Shape;2668;p59"/>
          <p:cNvSpPr txBox="1"/>
          <p:nvPr/>
        </p:nvSpPr>
        <p:spPr>
          <a:xfrm>
            <a:off x="5888700" y="2095818"/>
            <a:ext cx="464800" cy="38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933" b="1"/>
              <a:t>G0</a:t>
            </a:r>
            <a:endParaRPr sz="933" b="1"/>
          </a:p>
        </p:txBody>
      </p:sp>
      <p:sp>
        <p:nvSpPr>
          <p:cNvPr id="2669" name="Google Shape;2669;p59"/>
          <p:cNvSpPr txBox="1"/>
          <p:nvPr/>
        </p:nvSpPr>
        <p:spPr>
          <a:xfrm>
            <a:off x="5497900" y="2095818"/>
            <a:ext cx="464800" cy="38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933" b="1"/>
              <a:t>G1</a:t>
            </a:r>
            <a:endParaRPr sz="933" b="1"/>
          </a:p>
        </p:txBody>
      </p:sp>
      <p:sp>
        <p:nvSpPr>
          <p:cNvPr id="2670" name="Google Shape;2670;p59"/>
          <p:cNvSpPr txBox="1"/>
          <p:nvPr/>
        </p:nvSpPr>
        <p:spPr>
          <a:xfrm>
            <a:off x="5107100" y="2095818"/>
            <a:ext cx="464800" cy="38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933" b="1"/>
              <a:t>H0</a:t>
            </a:r>
            <a:endParaRPr sz="933" b="1"/>
          </a:p>
        </p:txBody>
      </p:sp>
      <p:sp>
        <p:nvSpPr>
          <p:cNvPr id="2671" name="Google Shape;2671;p59"/>
          <p:cNvSpPr txBox="1"/>
          <p:nvPr/>
        </p:nvSpPr>
        <p:spPr>
          <a:xfrm>
            <a:off x="4716300" y="2095818"/>
            <a:ext cx="464800" cy="38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933" b="1"/>
              <a:t>H1</a:t>
            </a:r>
            <a:endParaRPr sz="933" b="1"/>
          </a:p>
        </p:txBody>
      </p:sp>
      <p:sp>
        <p:nvSpPr>
          <p:cNvPr id="2672" name="Google Shape;2672;p59"/>
          <p:cNvSpPr txBox="1"/>
          <p:nvPr/>
        </p:nvSpPr>
        <p:spPr>
          <a:xfrm>
            <a:off x="10522767" y="1708617"/>
            <a:ext cx="6140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333" b="1"/>
              <a:t>B0</a:t>
            </a:r>
            <a:endParaRPr sz="1333" b="1"/>
          </a:p>
        </p:txBody>
      </p:sp>
      <p:sp>
        <p:nvSpPr>
          <p:cNvPr id="2673" name="Google Shape;2673;p59"/>
          <p:cNvSpPr txBox="1"/>
          <p:nvPr/>
        </p:nvSpPr>
        <p:spPr>
          <a:xfrm>
            <a:off x="10131967" y="1708617"/>
            <a:ext cx="6140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333" b="1"/>
              <a:t>B1</a:t>
            </a:r>
            <a:endParaRPr sz="1333" b="1"/>
          </a:p>
        </p:txBody>
      </p:sp>
      <p:sp>
        <p:nvSpPr>
          <p:cNvPr id="2674" name="Google Shape;2674;p59"/>
          <p:cNvSpPr txBox="1"/>
          <p:nvPr/>
        </p:nvSpPr>
        <p:spPr>
          <a:xfrm>
            <a:off x="9741167" y="1708617"/>
            <a:ext cx="6140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333" b="1"/>
              <a:t>B2</a:t>
            </a:r>
            <a:endParaRPr sz="1333" b="1"/>
          </a:p>
        </p:txBody>
      </p:sp>
      <p:sp>
        <p:nvSpPr>
          <p:cNvPr id="2675" name="Google Shape;2675;p59"/>
          <p:cNvSpPr txBox="1"/>
          <p:nvPr/>
        </p:nvSpPr>
        <p:spPr>
          <a:xfrm>
            <a:off x="9350367" y="1708617"/>
            <a:ext cx="6140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333" b="1"/>
              <a:t>B3</a:t>
            </a:r>
            <a:endParaRPr sz="1333" b="1"/>
          </a:p>
        </p:txBody>
      </p:sp>
      <p:sp>
        <p:nvSpPr>
          <p:cNvPr id="2676" name="Google Shape;2676;p59"/>
          <p:cNvSpPr txBox="1"/>
          <p:nvPr/>
        </p:nvSpPr>
        <p:spPr>
          <a:xfrm>
            <a:off x="8959567" y="1708617"/>
            <a:ext cx="6140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333" b="1"/>
              <a:t>B4</a:t>
            </a:r>
            <a:endParaRPr sz="1333" b="1"/>
          </a:p>
        </p:txBody>
      </p:sp>
      <p:sp>
        <p:nvSpPr>
          <p:cNvPr id="2677" name="Google Shape;2677;p59"/>
          <p:cNvSpPr txBox="1"/>
          <p:nvPr/>
        </p:nvSpPr>
        <p:spPr>
          <a:xfrm>
            <a:off x="8568767" y="1708617"/>
            <a:ext cx="6140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333" b="1"/>
              <a:t>B5</a:t>
            </a:r>
            <a:endParaRPr sz="1333" b="1"/>
          </a:p>
        </p:txBody>
      </p:sp>
      <p:sp>
        <p:nvSpPr>
          <p:cNvPr id="2678" name="Google Shape;2678;p59"/>
          <p:cNvSpPr txBox="1"/>
          <p:nvPr/>
        </p:nvSpPr>
        <p:spPr>
          <a:xfrm>
            <a:off x="8177967" y="1708617"/>
            <a:ext cx="6140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333" b="1"/>
              <a:t>B6</a:t>
            </a:r>
            <a:endParaRPr sz="1333" b="1"/>
          </a:p>
        </p:txBody>
      </p:sp>
      <p:sp>
        <p:nvSpPr>
          <p:cNvPr id="2679" name="Google Shape;2679;p59"/>
          <p:cNvSpPr txBox="1"/>
          <p:nvPr/>
        </p:nvSpPr>
        <p:spPr>
          <a:xfrm>
            <a:off x="7787167" y="1708617"/>
            <a:ext cx="6140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333" b="1"/>
              <a:t>B7</a:t>
            </a:r>
            <a:endParaRPr sz="1333" b="1"/>
          </a:p>
        </p:txBody>
      </p:sp>
      <p:sp>
        <p:nvSpPr>
          <p:cNvPr id="2680" name="Google Shape;2680;p59"/>
          <p:cNvSpPr txBox="1"/>
          <p:nvPr/>
        </p:nvSpPr>
        <p:spPr>
          <a:xfrm>
            <a:off x="7396367" y="1708617"/>
            <a:ext cx="6140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333" b="1"/>
              <a:t>B8</a:t>
            </a:r>
            <a:endParaRPr sz="1333" b="1"/>
          </a:p>
        </p:txBody>
      </p:sp>
      <p:sp>
        <p:nvSpPr>
          <p:cNvPr id="2681" name="Google Shape;2681;p59"/>
          <p:cNvSpPr txBox="1"/>
          <p:nvPr/>
        </p:nvSpPr>
        <p:spPr>
          <a:xfrm>
            <a:off x="7005567" y="1708617"/>
            <a:ext cx="6140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333" b="1"/>
              <a:t>B9</a:t>
            </a:r>
            <a:endParaRPr sz="1333" b="1"/>
          </a:p>
        </p:txBody>
      </p:sp>
      <p:sp>
        <p:nvSpPr>
          <p:cNvPr id="2682" name="Google Shape;2682;p59"/>
          <p:cNvSpPr txBox="1"/>
          <p:nvPr/>
        </p:nvSpPr>
        <p:spPr>
          <a:xfrm>
            <a:off x="6520333" y="1708617"/>
            <a:ext cx="8028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333" b="1"/>
              <a:t>B10</a:t>
            </a:r>
            <a:endParaRPr sz="1333" b="1"/>
          </a:p>
        </p:txBody>
      </p:sp>
      <p:sp>
        <p:nvSpPr>
          <p:cNvPr id="2683" name="Google Shape;2683;p59"/>
          <p:cNvSpPr txBox="1"/>
          <p:nvPr/>
        </p:nvSpPr>
        <p:spPr>
          <a:xfrm>
            <a:off x="6129567" y="1708617"/>
            <a:ext cx="8028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333" b="1"/>
              <a:t>B11</a:t>
            </a:r>
            <a:endParaRPr sz="1333" b="1"/>
          </a:p>
        </p:txBody>
      </p:sp>
      <p:sp>
        <p:nvSpPr>
          <p:cNvPr id="2684" name="Google Shape;2684;p59"/>
          <p:cNvSpPr txBox="1"/>
          <p:nvPr/>
        </p:nvSpPr>
        <p:spPr>
          <a:xfrm>
            <a:off x="5738767" y="1708617"/>
            <a:ext cx="8028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333" b="1"/>
              <a:t>B12</a:t>
            </a:r>
            <a:endParaRPr sz="1333" b="1"/>
          </a:p>
        </p:txBody>
      </p:sp>
      <p:sp>
        <p:nvSpPr>
          <p:cNvPr id="2685" name="Google Shape;2685;p59"/>
          <p:cNvSpPr txBox="1"/>
          <p:nvPr/>
        </p:nvSpPr>
        <p:spPr>
          <a:xfrm>
            <a:off x="5274767" y="1708617"/>
            <a:ext cx="9492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333" b="1"/>
              <a:t>B13</a:t>
            </a:r>
            <a:endParaRPr sz="1333" b="1"/>
          </a:p>
        </p:txBody>
      </p:sp>
      <p:sp>
        <p:nvSpPr>
          <p:cNvPr id="2686" name="Google Shape;2686;p59"/>
          <p:cNvSpPr txBox="1"/>
          <p:nvPr/>
        </p:nvSpPr>
        <p:spPr>
          <a:xfrm>
            <a:off x="4883967" y="1708617"/>
            <a:ext cx="9492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333" b="1"/>
              <a:t>B14</a:t>
            </a:r>
            <a:endParaRPr sz="1333" b="1"/>
          </a:p>
        </p:txBody>
      </p:sp>
      <p:sp>
        <p:nvSpPr>
          <p:cNvPr id="2687" name="Google Shape;2687;p59"/>
          <p:cNvSpPr txBox="1"/>
          <p:nvPr/>
        </p:nvSpPr>
        <p:spPr>
          <a:xfrm>
            <a:off x="4493167" y="1708617"/>
            <a:ext cx="9492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333" b="1"/>
              <a:t>B15</a:t>
            </a:r>
            <a:endParaRPr sz="1333" b="1"/>
          </a:p>
        </p:txBody>
      </p:sp>
      <p:sp>
        <p:nvSpPr>
          <p:cNvPr id="2688" name="Google Shape;2688;p59"/>
          <p:cNvSpPr txBox="1"/>
          <p:nvPr/>
        </p:nvSpPr>
        <p:spPr>
          <a:xfrm>
            <a:off x="10615300" y="3946418"/>
            <a:ext cx="464800" cy="38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933" b="1"/>
              <a:t>A0</a:t>
            </a:r>
            <a:endParaRPr sz="933" b="1"/>
          </a:p>
        </p:txBody>
      </p:sp>
      <p:sp>
        <p:nvSpPr>
          <p:cNvPr id="2689" name="Google Shape;2689;p59"/>
          <p:cNvSpPr txBox="1"/>
          <p:nvPr/>
        </p:nvSpPr>
        <p:spPr>
          <a:xfrm>
            <a:off x="10224500" y="3946418"/>
            <a:ext cx="464800" cy="38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933" b="1"/>
              <a:t>A1</a:t>
            </a:r>
            <a:endParaRPr sz="933" b="1"/>
          </a:p>
        </p:txBody>
      </p:sp>
      <p:sp>
        <p:nvSpPr>
          <p:cNvPr id="2690" name="Google Shape;2690;p59"/>
          <p:cNvSpPr txBox="1"/>
          <p:nvPr/>
        </p:nvSpPr>
        <p:spPr>
          <a:xfrm>
            <a:off x="9818467" y="3946418"/>
            <a:ext cx="464800" cy="38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933" b="1"/>
              <a:t>E0</a:t>
            </a:r>
            <a:endParaRPr sz="933" b="1"/>
          </a:p>
        </p:txBody>
      </p:sp>
      <p:sp>
        <p:nvSpPr>
          <p:cNvPr id="2691" name="Google Shape;2691;p59"/>
          <p:cNvSpPr txBox="1"/>
          <p:nvPr/>
        </p:nvSpPr>
        <p:spPr>
          <a:xfrm>
            <a:off x="9427667" y="3946418"/>
            <a:ext cx="464800" cy="38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933" b="1"/>
              <a:t>E1</a:t>
            </a:r>
            <a:endParaRPr sz="933" b="1"/>
          </a:p>
        </p:txBody>
      </p:sp>
      <p:sp>
        <p:nvSpPr>
          <p:cNvPr id="2692" name="Google Shape;2692;p59"/>
          <p:cNvSpPr txBox="1"/>
          <p:nvPr/>
        </p:nvSpPr>
        <p:spPr>
          <a:xfrm>
            <a:off x="10615300" y="4541518"/>
            <a:ext cx="464800" cy="38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933" b="1"/>
              <a:t>B0</a:t>
            </a:r>
            <a:endParaRPr sz="933" b="1"/>
          </a:p>
        </p:txBody>
      </p:sp>
      <p:sp>
        <p:nvSpPr>
          <p:cNvPr id="2693" name="Google Shape;2693;p59"/>
          <p:cNvSpPr txBox="1"/>
          <p:nvPr/>
        </p:nvSpPr>
        <p:spPr>
          <a:xfrm>
            <a:off x="10224500" y="4541518"/>
            <a:ext cx="464800" cy="38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933" b="1"/>
              <a:t>B1</a:t>
            </a:r>
            <a:endParaRPr sz="933" b="1"/>
          </a:p>
        </p:txBody>
      </p:sp>
      <p:sp>
        <p:nvSpPr>
          <p:cNvPr id="2694" name="Google Shape;2694;p59"/>
          <p:cNvSpPr txBox="1"/>
          <p:nvPr/>
        </p:nvSpPr>
        <p:spPr>
          <a:xfrm>
            <a:off x="9818467" y="4541518"/>
            <a:ext cx="464800" cy="38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933" b="1"/>
              <a:t>F0</a:t>
            </a:r>
            <a:endParaRPr sz="933" b="1"/>
          </a:p>
        </p:txBody>
      </p:sp>
      <p:sp>
        <p:nvSpPr>
          <p:cNvPr id="2695" name="Google Shape;2695;p59"/>
          <p:cNvSpPr txBox="1"/>
          <p:nvPr/>
        </p:nvSpPr>
        <p:spPr>
          <a:xfrm>
            <a:off x="9427667" y="4541518"/>
            <a:ext cx="464800" cy="38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933" b="1"/>
              <a:t>F1</a:t>
            </a:r>
            <a:endParaRPr sz="933" b="1"/>
          </a:p>
        </p:txBody>
      </p:sp>
      <p:sp>
        <p:nvSpPr>
          <p:cNvPr id="2696" name="Google Shape;2696;p59"/>
          <p:cNvSpPr txBox="1"/>
          <p:nvPr/>
        </p:nvSpPr>
        <p:spPr>
          <a:xfrm>
            <a:off x="9818467" y="5134818"/>
            <a:ext cx="464800" cy="38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933" b="1"/>
              <a:t>G0</a:t>
            </a:r>
            <a:endParaRPr sz="933" b="1"/>
          </a:p>
        </p:txBody>
      </p:sp>
      <p:sp>
        <p:nvSpPr>
          <p:cNvPr id="2697" name="Google Shape;2697;p59"/>
          <p:cNvSpPr txBox="1"/>
          <p:nvPr/>
        </p:nvSpPr>
        <p:spPr>
          <a:xfrm>
            <a:off x="9427667" y="5134818"/>
            <a:ext cx="464800" cy="38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933" b="1"/>
              <a:t>G1</a:t>
            </a:r>
            <a:endParaRPr sz="933" b="1"/>
          </a:p>
        </p:txBody>
      </p:sp>
      <p:sp>
        <p:nvSpPr>
          <p:cNvPr id="2698" name="Google Shape;2698;p59"/>
          <p:cNvSpPr txBox="1"/>
          <p:nvPr/>
        </p:nvSpPr>
        <p:spPr>
          <a:xfrm>
            <a:off x="10615300" y="5133018"/>
            <a:ext cx="464800" cy="38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933" b="1"/>
              <a:t>C0</a:t>
            </a:r>
            <a:endParaRPr sz="933" b="1"/>
          </a:p>
        </p:txBody>
      </p:sp>
      <p:sp>
        <p:nvSpPr>
          <p:cNvPr id="2699" name="Google Shape;2699;p59"/>
          <p:cNvSpPr txBox="1"/>
          <p:nvPr/>
        </p:nvSpPr>
        <p:spPr>
          <a:xfrm>
            <a:off x="10224500" y="5133018"/>
            <a:ext cx="464800" cy="38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933" b="1"/>
              <a:t>C1</a:t>
            </a:r>
            <a:endParaRPr sz="933" b="1"/>
          </a:p>
        </p:txBody>
      </p:sp>
      <p:sp>
        <p:nvSpPr>
          <p:cNvPr id="2700" name="Google Shape;2700;p59"/>
          <p:cNvSpPr txBox="1"/>
          <p:nvPr/>
        </p:nvSpPr>
        <p:spPr>
          <a:xfrm>
            <a:off x="10615300" y="5728118"/>
            <a:ext cx="464800" cy="38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933" b="1"/>
              <a:t>D0</a:t>
            </a:r>
            <a:endParaRPr sz="933" b="1"/>
          </a:p>
        </p:txBody>
      </p:sp>
      <p:sp>
        <p:nvSpPr>
          <p:cNvPr id="2701" name="Google Shape;2701;p59"/>
          <p:cNvSpPr txBox="1"/>
          <p:nvPr/>
        </p:nvSpPr>
        <p:spPr>
          <a:xfrm>
            <a:off x="10224500" y="5728118"/>
            <a:ext cx="464800" cy="38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933" b="1"/>
              <a:t>D1</a:t>
            </a:r>
            <a:endParaRPr sz="933" b="1"/>
          </a:p>
        </p:txBody>
      </p:sp>
      <p:sp>
        <p:nvSpPr>
          <p:cNvPr id="2702" name="Google Shape;2702;p59"/>
          <p:cNvSpPr txBox="1"/>
          <p:nvPr/>
        </p:nvSpPr>
        <p:spPr>
          <a:xfrm>
            <a:off x="9807584" y="5728118"/>
            <a:ext cx="464800" cy="38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933" b="1"/>
              <a:t>H0</a:t>
            </a:r>
            <a:endParaRPr sz="933" b="1"/>
          </a:p>
        </p:txBody>
      </p:sp>
      <p:sp>
        <p:nvSpPr>
          <p:cNvPr id="2703" name="Google Shape;2703;p59"/>
          <p:cNvSpPr txBox="1"/>
          <p:nvPr/>
        </p:nvSpPr>
        <p:spPr>
          <a:xfrm>
            <a:off x="9416784" y="5728118"/>
            <a:ext cx="464800" cy="38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933" b="1"/>
              <a:t>H1</a:t>
            </a:r>
            <a:endParaRPr sz="933" b="1"/>
          </a:p>
        </p:txBody>
      </p:sp>
      <p:sp>
        <p:nvSpPr>
          <p:cNvPr id="2704" name="Google Shape;2704;p59"/>
          <p:cNvSpPr/>
          <p:nvPr/>
        </p:nvSpPr>
        <p:spPr>
          <a:xfrm>
            <a:off x="332901" y="2102756"/>
            <a:ext cx="415600" cy="200000"/>
          </a:xfrm>
          <a:prstGeom prst="rect">
            <a:avLst/>
          </a:prstGeom>
          <a:solidFill>
            <a:srgbClr val="A61C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705" name="Google Shape;2705;p59"/>
          <p:cNvSpPr/>
          <p:nvPr/>
        </p:nvSpPr>
        <p:spPr>
          <a:xfrm>
            <a:off x="740664" y="2102756"/>
            <a:ext cx="418000" cy="200000"/>
          </a:xfrm>
          <a:prstGeom prst="rect">
            <a:avLst/>
          </a:prstGeom>
          <a:solidFill>
            <a:srgbClr val="CC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706" name="Google Shape;2706;p59"/>
          <p:cNvSpPr/>
          <p:nvPr/>
        </p:nvSpPr>
        <p:spPr>
          <a:xfrm>
            <a:off x="1148443" y="2102756"/>
            <a:ext cx="410000" cy="200000"/>
          </a:xfrm>
          <a:prstGeom prst="rect">
            <a:avLst/>
          </a:prstGeom>
          <a:solidFill>
            <a:srgbClr val="E6913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707" name="Google Shape;2707;p59"/>
          <p:cNvSpPr/>
          <p:nvPr/>
        </p:nvSpPr>
        <p:spPr>
          <a:xfrm>
            <a:off x="1556212" y="2102756"/>
            <a:ext cx="407600" cy="200000"/>
          </a:xfrm>
          <a:prstGeom prst="rect">
            <a:avLst/>
          </a:prstGeom>
          <a:solidFill>
            <a:srgbClr val="FFD9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708" name="Google Shape;2708;p59"/>
          <p:cNvSpPr/>
          <p:nvPr/>
        </p:nvSpPr>
        <p:spPr>
          <a:xfrm>
            <a:off x="1963983" y="2102756"/>
            <a:ext cx="410800" cy="200000"/>
          </a:xfrm>
          <a:prstGeom prst="rect">
            <a:avLst/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709" name="Google Shape;2709;p59"/>
          <p:cNvSpPr/>
          <p:nvPr/>
        </p:nvSpPr>
        <p:spPr>
          <a:xfrm>
            <a:off x="2371753" y="2102756"/>
            <a:ext cx="413200" cy="2000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710" name="Google Shape;2710;p59"/>
          <p:cNvSpPr/>
          <p:nvPr/>
        </p:nvSpPr>
        <p:spPr>
          <a:xfrm>
            <a:off x="2779524" y="2102756"/>
            <a:ext cx="410800" cy="2000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711" name="Google Shape;2711;p59"/>
          <p:cNvSpPr/>
          <p:nvPr/>
        </p:nvSpPr>
        <p:spPr>
          <a:xfrm>
            <a:off x="3187293" y="2102756"/>
            <a:ext cx="393600" cy="200000"/>
          </a:xfrm>
          <a:prstGeom prst="rect">
            <a:avLst/>
          </a:prstGeom>
          <a:solidFill>
            <a:srgbClr val="C27BA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712" name="Google Shape;2712;p59"/>
          <p:cNvSpPr txBox="1"/>
          <p:nvPr/>
        </p:nvSpPr>
        <p:spPr>
          <a:xfrm>
            <a:off x="292800" y="1257433"/>
            <a:ext cx="3122400" cy="902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609585" indent="-372524">
              <a:buClr>
                <a:schemeClr val="accent1"/>
              </a:buClr>
              <a:buSzPts val="800"/>
              <a:buFont typeface="Ubuntu Mono"/>
              <a:buChar char="■"/>
            </a:pPr>
            <a:r>
              <a:rPr lang="it" sz="1600">
                <a:latin typeface="Ubuntu Mono"/>
                <a:ea typeface="Ubuntu Mono"/>
                <a:cs typeface="Ubuntu Mono"/>
                <a:sym typeface="Ubuntu Mono"/>
              </a:rPr>
              <a:t>Vector with 8 elements</a:t>
            </a:r>
            <a:endParaRPr sz="1600">
              <a:latin typeface="Ubuntu Mono"/>
              <a:ea typeface="Ubuntu Mono"/>
              <a:cs typeface="Ubuntu Mono"/>
              <a:sym typeface="Ubuntu Mono"/>
            </a:endParaRPr>
          </a:p>
          <a:p>
            <a:pPr marL="609585" indent="-372524">
              <a:buClr>
                <a:schemeClr val="accent1"/>
              </a:buClr>
              <a:buSzPts val="800"/>
              <a:buFont typeface="Ubuntu Mono"/>
              <a:buChar char="■"/>
            </a:pPr>
            <a:r>
              <a:rPr lang="it" sz="1600">
                <a:latin typeface="Ubuntu Mono"/>
                <a:ea typeface="Ubuntu Mono"/>
                <a:cs typeface="Ubuntu Mono"/>
                <a:sym typeface="Ubuntu Mono"/>
              </a:rPr>
              <a:t>2 Byte/element</a:t>
            </a:r>
            <a:endParaRPr sz="1600">
              <a:latin typeface="Ubuntu Mono"/>
              <a:ea typeface="Ubuntu Mono"/>
              <a:cs typeface="Ubuntu Mono"/>
              <a:sym typeface="Ubuntu Mono"/>
            </a:endParaRPr>
          </a:p>
          <a:p>
            <a:endParaRPr sz="1067"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2713" name="Google Shape;2713;p59"/>
          <p:cNvSpPr/>
          <p:nvPr/>
        </p:nvSpPr>
        <p:spPr>
          <a:xfrm>
            <a:off x="741633" y="2758367"/>
            <a:ext cx="2079600" cy="1111200"/>
          </a:xfrm>
          <a:prstGeom prst="verticalScroll">
            <a:avLst>
              <a:gd name="adj" fmla="val 1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714" name="Google Shape;2714;p59"/>
          <p:cNvSpPr txBox="1"/>
          <p:nvPr/>
        </p:nvSpPr>
        <p:spPr>
          <a:xfrm>
            <a:off x="1009467" y="2916267"/>
            <a:ext cx="2185200" cy="861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it" sz="1333">
                <a:latin typeface="Ubuntu Mono"/>
                <a:ea typeface="Ubuntu Mono"/>
                <a:cs typeface="Ubuntu Mono"/>
                <a:sym typeface="Ubuntu Mono"/>
              </a:rPr>
              <a:t>…</a:t>
            </a:r>
            <a:endParaRPr sz="1333">
              <a:latin typeface="Ubuntu Mono"/>
              <a:ea typeface="Ubuntu Mono"/>
              <a:cs typeface="Ubuntu Mono"/>
              <a:sym typeface="Ubuntu Mono"/>
            </a:endParaRPr>
          </a:p>
          <a:p>
            <a:r>
              <a:rPr lang="it" sz="1333">
                <a:latin typeface="Ubuntu Mono"/>
                <a:ea typeface="Ubuntu Mono"/>
                <a:cs typeface="Ubuntu Mono"/>
                <a:sym typeface="Ubuntu Mono"/>
              </a:rPr>
              <a:t>vld v0, (Memory)</a:t>
            </a:r>
            <a:endParaRPr sz="1333">
              <a:latin typeface="Ubuntu Mono"/>
              <a:ea typeface="Ubuntu Mono"/>
              <a:cs typeface="Ubuntu Mono"/>
              <a:sym typeface="Ubuntu Mono"/>
            </a:endParaRPr>
          </a:p>
          <a:p>
            <a:r>
              <a:rPr lang="it" sz="1333">
                <a:latin typeface="Ubuntu Mono"/>
                <a:ea typeface="Ubuntu Mono"/>
                <a:cs typeface="Ubuntu Mono"/>
                <a:sym typeface="Ubuntu Mono"/>
              </a:rPr>
              <a:t>…</a:t>
            </a:r>
            <a:endParaRPr sz="1333">
              <a:latin typeface="Ubuntu Mono"/>
              <a:ea typeface="Ubuntu Mono"/>
              <a:cs typeface="Ubuntu Mono"/>
              <a:sym typeface="Ubuntu Mono"/>
            </a:endParaRPr>
          </a:p>
        </p:txBody>
      </p:sp>
      <p:cxnSp>
        <p:nvCxnSpPr>
          <p:cNvPr id="2715" name="Google Shape;2715;p59"/>
          <p:cNvCxnSpPr/>
          <p:nvPr/>
        </p:nvCxnSpPr>
        <p:spPr>
          <a:xfrm>
            <a:off x="5165851" y="2582567"/>
            <a:ext cx="4666800" cy="3071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717" name="Google Shape;2717;p59"/>
          <p:cNvSpPr txBox="1"/>
          <p:nvPr/>
        </p:nvSpPr>
        <p:spPr>
          <a:xfrm>
            <a:off x="3931367" y="1113567"/>
            <a:ext cx="3817666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it" sz="2400">
                <a:latin typeface="Ubuntu Mono"/>
                <a:ea typeface="Ubuntu Mono"/>
                <a:cs typeface="Ubuntu Mono"/>
                <a:sym typeface="Ubuntu Mono"/>
              </a:rPr>
              <a:t>Memory (outside </a:t>
            </a:r>
            <a:r>
              <a:rPr lang="it" sz="2400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Ara</a:t>
            </a:r>
            <a:r>
              <a:rPr lang="it" sz="2400">
                <a:latin typeface="Ubuntu Mono"/>
                <a:ea typeface="Ubuntu Mono"/>
                <a:cs typeface="Ubuntu Mono"/>
                <a:sym typeface="Ubuntu Mono"/>
              </a:rPr>
              <a:t>)</a:t>
            </a:r>
            <a:endParaRPr sz="2400"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AE38BA0-212B-786A-9C0A-0EF98817B2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503" y="180326"/>
            <a:ext cx="10667548" cy="657050"/>
          </a:xfrm>
          <a:noFill/>
        </p:spPr>
        <p:txBody>
          <a:bodyPr vert="horz" lIns="0" tIns="0" rIns="0" bIns="0" rtlCol="0" anchor="ctr">
            <a:normAutofit/>
          </a:bodyPr>
          <a:lstStyle/>
          <a:p>
            <a:r>
              <a:rPr lang="en-US" sz="3800" b="0" i="0" kern="1200" spc="-106" baseline="0">
                <a:ln w="15875" cmpd="sng">
                  <a:noFill/>
                  <a:round/>
                </a:ln>
                <a:latin typeface="+mj-lt"/>
                <a:ea typeface="Roboto"/>
                <a:cs typeface="Roboto"/>
              </a:rPr>
              <a:t>Ara VRF</a:t>
            </a:r>
          </a:p>
        </p:txBody>
      </p:sp>
    </p:spTree>
    <p:extLst>
      <p:ext uri="{BB962C8B-B14F-4D97-AF65-F5344CB8AC3E}">
        <p14:creationId xmlns:p14="http://schemas.microsoft.com/office/powerpoint/2010/main" val="133171605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60"/>
          <p:cNvSpPr/>
          <p:nvPr/>
        </p:nvSpPr>
        <p:spPr>
          <a:xfrm>
            <a:off x="3931367" y="1647157"/>
            <a:ext cx="7767200" cy="11112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723" name="Google Shape;2723;p60"/>
          <p:cNvSpPr/>
          <p:nvPr/>
        </p:nvSpPr>
        <p:spPr>
          <a:xfrm>
            <a:off x="3931367" y="3420700"/>
            <a:ext cx="7767200" cy="29664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724" name="Google Shape;2724;p60"/>
          <p:cNvSpPr txBox="1">
            <a:spLocks noGrp="1"/>
          </p:cNvSpPr>
          <p:nvPr>
            <p:ph type="sldNum" idx="12"/>
          </p:nvPr>
        </p:nvSpPr>
        <p:spPr>
          <a:xfrm>
            <a:off x="11070776" y="6308660"/>
            <a:ext cx="355600" cy="468400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/>
          <a:p>
            <a:pPr>
              <a:buClr>
                <a:srgbClr val="000000"/>
              </a:buClr>
            </a:pPr>
            <a:fld id="{00000000-1234-1234-1234-123412341234}" type="slidenum">
              <a:rPr lang="it"/>
              <a:pPr>
                <a:buClr>
                  <a:srgbClr val="000000"/>
                </a:buClr>
              </a:pPr>
              <a:t>47</a:t>
            </a:fld>
            <a:endParaRPr/>
          </a:p>
        </p:txBody>
      </p:sp>
      <p:sp>
        <p:nvSpPr>
          <p:cNvPr id="2726" name="Google Shape;2726;p60"/>
          <p:cNvSpPr/>
          <p:nvPr/>
        </p:nvSpPr>
        <p:spPr>
          <a:xfrm>
            <a:off x="4775067" y="39536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727" name="Google Shape;2727;p60"/>
          <p:cNvSpPr/>
          <p:nvPr/>
        </p:nvSpPr>
        <p:spPr>
          <a:xfrm>
            <a:off x="5165867" y="39536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728" name="Google Shape;2728;p60"/>
          <p:cNvSpPr/>
          <p:nvPr/>
        </p:nvSpPr>
        <p:spPr>
          <a:xfrm>
            <a:off x="5556667" y="39536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729" name="Google Shape;2729;p60"/>
          <p:cNvSpPr/>
          <p:nvPr/>
        </p:nvSpPr>
        <p:spPr>
          <a:xfrm>
            <a:off x="5947467" y="39536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730" name="Google Shape;2730;p60"/>
          <p:cNvSpPr/>
          <p:nvPr/>
        </p:nvSpPr>
        <p:spPr>
          <a:xfrm>
            <a:off x="7901467" y="45451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731" name="Google Shape;2731;p60"/>
          <p:cNvSpPr/>
          <p:nvPr/>
        </p:nvSpPr>
        <p:spPr>
          <a:xfrm>
            <a:off x="8292267" y="45451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732" name="Google Shape;2732;p60"/>
          <p:cNvSpPr/>
          <p:nvPr/>
        </p:nvSpPr>
        <p:spPr>
          <a:xfrm>
            <a:off x="8683067" y="45451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733" name="Google Shape;2733;p60"/>
          <p:cNvSpPr/>
          <p:nvPr/>
        </p:nvSpPr>
        <p:spPr>
          <a:xfrm>
            <a:off x="9073867" y="45451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734" name="Google Shape;2734;p60"/>
          <p:cNvSpPr/>
          <p:nvPr/>
        </p:nvSpPr>
        <p:spPr>
          <a:xfrm>
            <a:off x="9464667" y="4545133"/>
            <a:ext cx="390800" cy="382800"/>
          </a:xfrm>
          <a:prstGeom prst="rect">
            <a:avLst/>
          </a:prstGeom>
          <a:solidFill>
            <a:srgbClr val="F6B26B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735" name="Google Shape;2735;p60"/>
          <p:cNvSpPr/>
          <p:nvPr/>
        </p:nvSpPr>
        <p:spPr>
          <a:xfrm>
            <a:off x="9855467" y="4545133"/>
            <a:ext cx="390800" cy="382800"/>
          </a:xfrm>
          <a:prstGeom prst="rect">
            <a:avLst/>
          </a:prstGeom>
          <a:solidFill>
            <a:srgbClr val="F6B26B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736" name="Google Shape;2736;p60"/>
          <p:cNvSpPr/>
          <p:nvPr/>
        </p:nvSpPr>
        <p:spPr>
          <a:xfrm>
            <a:off x="10246267" y="4545133"/>
            <a:ext cx="390800" cy="3828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737" name="Google Shape;2737;p60"/>
          <p:cNvSpPr/>
          <p:nvPr/>
        </p:nvSpPr>
        <p:spPr>
          <a:xfrm>
            <a:off x="10637067" y="4545133"/>
            <a:ext cx="390800" cy="3828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738" name="Google Shape;2738;p60"/>
          <p:cNvSpPr/>
          <p:nvPr/>
        </p:nvSpPr>
        <p:spPr>
          <a:xfrm>
            <a:off x="6338267" y="39536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739" name="Google Shape;2739;p60"/>
          <p:cNvSpPr/>
          <p:nvPr/>
        </p:nvSpPr>
        <p:spPr>
          <a:xfrm>
            <a:off x="6729067" y="39536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740" name="Google Shape;2740;p60"/>
          <p:cNvSpPr/>
          <p:nvPr/>
        </p:nvSpPr>
        <p:spPr>
          <a:xfrm>
            <a:off x="7119867" y="39536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741" name="Google Shape;2741;p60"/>
          <p:cNvSpPr/>
          <p:nvPr/>
        </p:nvSpPr>
        <p:spPr>
          <a:xfrm>
            <a:off x="7510667" y="39536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742" name="Google Shape;2742;p60"/>
          <p:cNvSpPr/>
          <p:nvPr/>
        </p:nvSpPr>
        <p:spPr>
          <a:xfrm>
            <a:off x="7901467" y="39536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743" name="Google Shape;2743;p60"/>
          <p:cNvSpPr/>
          <p:nvPr/>
        </p:nvSpPr>
        <p:spPr>
          <a:xfrm>
            <a:off x="8292267" y="39536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744" name="Google Shape;2744;p60"/>
          <p:cNvSpPr/>
          <p:nvPr/>
        </p:nvSpPr>
        <p:spPr>
          <a:xfrm>
            <a:off x="8683067" y="39536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745" name="Google Shape;2745;p60"/>
          <p:cNvSpPr/>
          <p:nvPr/>
        </p:nvSpPr>
        <p:spPr>
          <a:xfrm>
            <a:off x="9073867" y="39536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746" name="Google Shape;2746;p60"/>
          <p:cNvSpPr/>
          <p:nvPr/>
        </p:nvSpPr>
        <p:spPr>
          <a:xfrm>
            <a:off x="9464667" y="3953633"/>
            <a:ext cx="390800" cy="382800"/>
          </a:xfrm>
          <a:prstGeom prst="rect">
            <a:avLst/>
          </a:prstGeom>
          <a:solidFill>
            <a:srgbClr val="FFD9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747" name="Google Shape;2747;p60"/>
          <p:cNvSpPr/>
          <p:nvPr/>
        </p:nvSpPr>
        <p:spPr>
          <a:xfrm>
            <a:off x="9855467" y="3953633"/>
            <a:ext cx="390800" cy="382800"/>
          </a:xfrm>
          <a:prstGeom prst="rect">
            <a:avLst/>
          </a:prstGeom>
          <a:solidFill>
            <a:srgbClr val="FFD9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748" name="Google Shape;2748;p60"/>
          <p:cNvSpPr/>
          <p:nvPr/>
        </p:nvSpPr>
        <p:spPr>
          <a:xfrm>
            <a:off x="10246267" y="3953633"/>
            <a:ext cx="390800" cy="382800"/>
          </a:xfrm>
          <a:prstGeom prst="rect">
            <a:avLst/>
          </a:prstGeom>
          <a:solidFill>
            <a:srgbClr val="C27BA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749" name="Google Shape;2749;p60"/>
          <p:cNvSpPr/>
          <p:nvPr/>
        </p:nvSpPr>
        <p:spPr>
          <a:xfrm>
            <a:off x="10637067" y="3953633"/>
            <a:ext cx="390800" cy="382800"/>
          </a:xfrm>
          <a:prstGeom prst="rect">
            <a:avLst/>
          </a:prstGeom>
          <a:solidFill>
            <a:srgbClr val="C27BA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750" name="Google Shape;2750;p60"/>
          <p:cNvSpPr/>
          <p:nvPr/>
        </p:nvSpPr>
        <p:spPr>
          <a:xfrm>
            <a:off x="4775067" y="45451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751" name="Google Shape;2751;p60"/>
          <p:cNvSpPr/>
          <p:nvPr/>
        </p:nvSpPr>
        <p:spPr>
          <a:xfrm>
            <a:off x="5165867" y="45451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752" name="Google Shape;2752;p60"/>
          <p:cNvSpPr/>
          <p:nvPr/>
        </p:nvSpPr>
        <p:spPr>
          <a:xfrm>
            <a:off x="5556667" y="45451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753" name="Google Shape;2753;p60"/>
          <p:cNvSpPr/>
          <p:nvPr/>
        </p:nvSpPr>
        <p:spPr>
          <a:xfrm>
            <a:off x="5947467" y="45451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754" name="Google Shape;2754;p60"/>
          <p:cNvSpPr/>
          <p:nvPr/>
        </p:nvSpPr>
        <p:spPr>
          <a:xfrm>
            <a:off x="6338267" y="45451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755" name="Google Shape;2755;p60"/>
          <p:cNvSpPr/>
          <p:nvPr/>
        </p:nvSpPr>
        <p:spPr>
          <a:xfrm>
            <a:off x="6729067" y="45451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756" name="Google Shape;2756;p60"/>
          <p:cNvSpPr/>
          <p:nvPr/>
        </p:nvSpPr>
        <p:spPr>
          <a:xfrm>
            <a:off x="7119867" y="45451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757" name="Google Shape;2757;p60"/>
          <p:cNvSpPr/>
          <p:nvPr/>
        </p:nvSpPr>
        <p:spPr>
          <a:xfrm>
            <a:off x="7510667" y="45451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758" name="Google Shape;2758;p60"/>
          <p:cNvSpPr/>
          <p:nvPr/>
        </p:nvSpPr>
        <p:spPr>
          <a:xfrm>
            <a:off x="4775067" y="51366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759" name="Google Shape;2759;p60"/>
          <p:cNvSpPr/>
          <p:nvPr/>
        </p:nvSpPr>
        <p:spPr>
          <a:xfrm>
            <a:off x="5165867" y="51366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760" name="Google Shape;2760;p60"/>
          <p:cNvSpPr/>
          <p:nvPr/>
        </p:nvSpPr>
        <p:spPr>
          <a:xfrm>
            <a:off x="5556667" y="51366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761" name="Google Shape;2761;p60"/>
          <p:cNvSpPr/>
          <p:nvPr/>
        </p:nvSpPr>
        <p:spPr>
          <a:xfrm>
            <a:off x="5947467" y="51366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762" name="Google Shape;2762;p60"/>
          <p:cNvSpPr/>
          <p:nvPr/>
        </p:nvSpPr>
        <p:spPr>
          <a:xfrm>
            <a:off x="7901467" y="57281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763" name="Google Shape;2763;p60"/>
          <p:cNvSpPr/>
          <p:nvPr/>
        </p:nvSpPr>
        <p:spPr>
          <a:xfrm>
            <a:off x="8292267" y="57281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764" name="Google Shape;2764;p60"/>
          <p:cNvSpPr/>
          <p:nvPr/>
        </p:nvSpPr>
        <p:spPr>
          <a:xfrm>
            <a:off x="8683067" y="57281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765" name="Google Shape;2765;p60"/>
          <p:cNvSpPr/>
          <p:nvPr/>
        </p:nvSpPr>
        <p:spPr>
          <a:xfrm>
            <a:off x="9073867" y="57281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766" name="Google Shape;2766;p60"/>
          <p:cNvSpPr/>
          <p:nvPr/>
        </p:nvSpPr>
        <p:spPr>
          <a:xfrm>
            <a:off x="9464667" y="5728133"/>
            <a:ext cx="390800" cy="382800"/>
          </a:xfrm>
          <a:prstGeom prst="rect">
            <a:avLst/>
          </a:prstGeom>
          <a:solidFill>
            <a:srgbClr val="85200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767" name="Google Shape;2767;p60"/>
          <p:cNvSpPr/>
          <p:nvPr/>
        </p:nvSpPr>
        <p:spPr>
          <a:xfrm>
            <a:off x="9855467" y="5728133"/>
            <a:ext cx="390800" cy="382800"/>
          </a:xfrm>
          <a:prstGeom prst="rect">
            <a:avLst/>
          </a:prstGeom>
          <a:solidFill>
            <a:srgbClr val="85200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768" name="Google Shape;2768;p60"/>
          <p:cNvSpPr/>
          <p:nvPr/>
        </p:nvSpPr>
        <p:spPr>
          <a:xfrm>
            <a:off x="10246267" y="5728133"/>
            <a:ext cx="390800" cy="382800"/>
          </a:xfrm>
          <a:prstGeom prst="rect">
            <a:avLst/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769" name="Google Shape;2769;p60"/>
          <p:cNvSpPr/>
          <p:nvPr/>
        </p:nvSpPr>
        <p:spPr>
          <a:xfrm>
            <a:off x="10637067" y="5728133"/>
            <a:ext cx="390800" cy="382800"/>
          </a:xfrm>
          <a:prstGeom prst="rect">
            <a:avLst/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770" name="Google Shape;2770;p60"/>
          <p:cNvSpPr/>
          <p:nvPr/>
        </p:nvSpPr>
        <p:spPr>
          <a:xfrm>
            <a:off x="6338267" y="51366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771" name="Google Shape;2771;p60"/>
          <p:cNvSpPr/>
          <p:nvPr/>
        </p:nvSpPr>
        <p:spPr>
          <a:xfrm>
            <a:off x="6729067" y="51366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772" name="Google Shape;2772;p60"/>
          <p:cNvSpPr/>
          <p:nvPr/>
        </p:nvSpPr>
        <p:spPr>
          <a:xfrm>
            <a:off x="7119867" y="51366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773" name="Google Shape;2773;p60"/>
          <p:cNvSpPr/>
          <p:nvPr/>
        </p:nvSpPr>
        <p:spPr>
          <a:xfrm>
            <a:off x="7510667" y="51366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774" name="Google Shape;2774;p60"/>
          <p:cNvSpPr/>
          <p:nvPr/>
        </p:nvSpPr>
        <p:spPr>
          <a:xfrm>
            <a:off x="7901467" y="51366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775" name="Google Shape;2775;p60"/>
          <p:cNvSpPr/>
          <p:nvPr/>
        </p:nvSpPr>
        <p:spPr>
          <a:xfrm>
            <a:off x="8292267" y="51366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776" name="Google Shape;2776;p60"/>
          <p:cNvSpPr/>
          <p:nvPr/>
        </p:nvSpPr>
        <p:spPr>
          <a:xfrm>
            <a:off x="8683067" y="51366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777" name="Google Shape;2777;p60"/>
          <p:cNvSpPr/>
          <p:nvPr/>
        </p:nvSpPr>
        <p:spPr>
          <a:xfrm>
            <a:off x="9073867" y="51366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778" name="Google Shape;2778;p60"/>
          <p:cNvSpPr/>
          <p:nvPr/>
        </p:nvSpPr>
        <p:spPr>
          <a:xfrm>
            <a:off x="9464667" y="5136633"/>
            <a:ext cx="390800" cy="382800"/>
          </a:xfrm>
          <a:prstGeom prst="rect">
            <a:avLst/>
          </a:prstGeom>
          <a:solidFill>
            <a:srgbClr val="CC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779" name="Google Shape;2779;p60"/>
          <p:cNvSpPr/>
          <p:nvPr/>
        </p:nvSpPr>
        <p:spPr>
          <a:xfrm>
            <a:off x="9855467" y="5136633"/>
            <a:ext cx="390800" cy="382800"/>
          </a:xfrm>
          <a:prstGeom prst="rect">
            <a:avLst/>
          </a:prstGeom>
          <a:solidFill>
            <a:srgbClr val="CC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780" name="Google Shape;2780;p60"/>
          <p:cNvSpPr/>
          <p:nvPr/>
        </p:nvSpPr>
        <p:spPr>
          <a:xfrm>
            <a:off x="10246267" y="5136633"/>
            <a:ext cx="390800" cy="3828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781" name="Google Shape;2781;p60"/>
          <p:cNvSpPr/>
          <p:nvPr/>
        </p:nvSpPr>
        <p:spPr>
          <a:xfrm>
            <a:off x="10637067" y="5136633"/>
            <a:ext cx="390800" cy="3828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782" name="Google Shape;2782;p60"/>
          <p:cNvSpPr/>
          <p:nvPr/>
        </p:nvSpPr>
        <p:spPr>
          <a:xfrm>
            <a:off x="4775067" y="57281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783" name="Google Shape;2783;p60"/>
          <p:cNvSpPr/>
          <p:nvPr/>
        </p:nvSpPr>
        <p:spPr>
          <a:xfrm>
            <a:off x="5165867" y="57281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784" name="Google Shape;2784;p60"/>
          <p:cNvSpPr/>
          <p:nvPr/>
        </p:nvSpPr>
        <p:spPr>
          <a:xfrm>
            <a:off x="5556667" y="57281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785" name="Google Shape;2785;p60"/>
          <p:cNvSpPr/>
          <p:nvPr/>
        </p:nvSpPr>
        <p:spPr>
          <a:xfrm>
            <a:off x="5947467" y="57281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786" name="Google Shape;2786;p60"/>
          <p:cNvSpPr/>
          <p:nvPr/>
        </p:nvSpPr>
        <p:spPr>
          <a:xfrm>
            <a:off x="6338267" y="57281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787" name="Google Shape;2787;p60"/>
          <p:cNvSpPr/>
          <p:nvPr/>
        </p:nvSpPr>
        <p:spPr>
          <a:xfrm>
            <a:off x="6729067" y="57281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788" name="Google Shape;2788;p60"/>
          <p:cNvSpPr/>
          <p:nvPr/>
        </p:nvSpPr>
        <p:spPr>
          <a:xfrm>
            <a:off x="7119867" y="57281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789" name="Google Shape;2789;p60"/>
          <p:cNvSpPr/>
          <p:nvPr/>
        </p:nvSpPr>
        <p:spPr>
          <a:xfrm>
            <a:off x="7510667" y="57281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790" name="Google Shape;2790;p60"/>
          <p:cNvSpPr txBox="1"/>
          <p:nvPr/>
        </p:nvSpPr>
        <p:spPr>
          <a:xfrm>
            <a:off x="4161067" y="3887201"/>
            <a:ext cx="6140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2400" b="1"/>
              <a:t>L0</a:t>
            </a:r>
            <a:endParaRPr sz="2400" b="1"/>
          </a:p>
        </p:txBody>
      </p:sp>
      <p:sp>
        <p:nvSpPr>
          <p:cNvPr id="2791" name="Google Shape;2791;p60"/>
          <p:cNvSpPr txBox="1"/>
          <p:nvPr/>
        </p:nvSpPr>
        <p:spPr>
          <a:xfrm>
            <a:off x="4161067" y="4478701"/>
            <a:ext cx="6140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2400" b="1"/>
              <a:t>L1</a:t>
            </a:r>
            <a:endParaRPr sz="2400" b="1"/>
          </a:p>
        </p:txBody>
      </p:sp>
      <p:sp>
        <p:nvSpPr>
          <p:cNvPr id="2792" name="Google Shape;2792;p60"/>
          <p:cNvSpPr txBox="1"/>
          <p:nvPr/>
        </p:nvSpPr>
        <p:spPr>
          <a:xfrm>
            <a:off x="4161067" y="5070201"/>
            <a:ext cx="6140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2400" b="1"/>
              <a:t>L2</a:t>
            </a:r>
            <a:endParaRPr sz="2400" b="1"/>
          </a:p>
        </p:txBody>
      </p:sp>
      <p:sp>
        <p:nvSpPr>
          <p:cNvPr id="2793" name="Google Shape;2793;p60"/>
          <p:cNvSpPr txBox="1"/>
          <p:nvPr/>
        </p:nvSpPr>
        <p:spPr>
          <a:xfrm>
            <a:off x="4161067" y="5661701"/>
            <a:ext cx="6140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2400" b="1"/>
              <a:t>L3</a:t>
            </a:r>
            <a:endParaRPr sz="2400" b="1"/>
          </a:p>
        </p:txBody>
      </p:sp>
      <p:sp>
        <p:nvSpPr>
          <p:cNvPr id="2794" name="Google Shape;2794;p60"/>
          <p:cNvSpPr txBox="1"/>
          <p:nvPr/>
        </p:nvSpPr>
        <p:spPr>
          <a:xfrm>
            <a:off x="10525467" y="3521633"/>
            <a:ext cx="6140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333" b="1"/>
              <a:t>B0</a:t>
            </a:r>
            <a:endParaRPr sz="1333" b="1"/>
          </a:p>
        </p:txBody>
      </p:sp>
      <p:sp>
        <p:nvSpPr>
          <p:cNvPr id="2795" name="Google Shape;2795;p60"/>
          <p:cNvSpPr txBox="1"/>
          <p:nvPr/>
        </p:nvSpPr>
        <p:spPr>
          <a:xfrm>
            <a:off x="10134667" y="3521633"/>
            <a:ext cx="6140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333" b="1"/>
              <a:t>B1</a:t>
            </a:r>
            <a:endParaRPr sz="1333" b="1"/>
          </a:p>
        </p:txBody>
      </p:sp>
      <p:sp>
        <p:nvSpPr>
          <p:cNvPr id="2796" name="Google Shape;2796;p60"/>
          <p:cNvSpPr txBox="1"/>
          <p:nvPr/>
        </p:nvSpPr>
        <p:spPr>
          <a:xfrm>
            <a:off x="9743867" y="3521633"/>
            <a:ext cx="6140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333" b="1"/>
              <a:t>B2</a:t>
            </a:r>
            <a:endParaRPr sz="1333" b="1"/>
          </a:p>
        </p:txBody>
      </p:sp>
      <p:sp>
        <p:nvSpPr>
          <p:cNvPr id="2797" name="Google Shape;2797;p60"/>
          <p:cNvSpPr txBox="1"/>
          <p:nvPr/>
        </p:nvSpPr>
        <p:spPr>
          <a:xfrm>
            <a:off x="9353067" y="3521633"/>
            <a:ext cx="6140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333" b="1"/>
              <a:t>B3</a:t>
            </a:r>
            <a:endParaRPr sz="1333" b="1"/>
          </a:p>
        </p:txBody>
      </p:sp>
      <p:sp>
        <p:nvSpPr>
          <p:cNvPr id="2798" name="Google Shape;2798;p60"/>
          <p:cNvSpPr txBox="1"/>
          <p:nvPr/>
        </p:nvSpPr>
        <p:spPr>
          <a:xfrm>
            <a:off x="8962267" y="3521633"/>
            <a:ext cx="6140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333" b="1"/>
              <a:t>B4</a:t>
            </a:r>
            <a:endParaRPr sz="1333" b="1"/>
          </a:p>
        </p:txBody>
      </p:sp>
      <p:sp>
        <p:nvSpPr>
          <p:cNvPr id="2799" name="Google Shape;2799;p60"/>
          <p:cNvSpPr txBox="1"/>
          <p:nvPr/>
        </p:nvSpPr>
        <p:spPr>
          <a:xfrm>
            <a:off x="8571467" y="3521633"/>
            <a:ext cx="6140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333" b="1"/>
              <a:t>B5</a:t>
            </a:r>
            <a:endParaRPr sz="1333" b="1"/>
          </a:p>
        </p:txBody>
      </p:sp>
      <p:sp>
        <p:nvSpPr>
          <p:cNvPr id="2800" name="Google Shape;2800;p60"/>
          <p:cNvSpPr txBox="1"/>
          <p:nvPr/>
        </p:nvSpPr>
        <p:spPr>
          <a:xfrm>
            <a:off x="8180667" y="3521633"/>
            <a:ext cx="6140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333" b="1"/>
              <a:t>B6</a:t>
            </a:r>
            <a:endParaRPr sz="1333" b="1"/>
          </a:p>
        </p:txBody>
      </p:sp>
      <p:sp>
        <p:nvSpPr>
          <p:cNvPr id="2801" name="Google Shape;2801;p60"/>
          <p:cNvSpPr txBox="1"/>
          <p:nvPr/>
        </p:nvSpPr>
        <p:spPr>
          <a:xfrm>
            <a:off x="7789867" y="3521633"/>
            <a:ext cx="6140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333" b="1"/>
              <a:t>B7</a:t>
            </a:r>
            <a:endParaRPr sz="1333" b="1"/>
          </a:p>
        </p:txBody>
      </p:sp>
      <p:sp>
        <p:nvSpPr>
          <p:cNvPr id="2802" name="Google Shape;2802;p60"/>
          <p:cNvSpPr txBox="1"/>
          <p:nvPr/>
        </p:nvSpPr>
        <p:spPr>
          <a:xfrm>
            <a:off x="7399067" y="3521633"/>
            <a:ext cx="6140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333" b="1"/>
              <a:t>B8</a:t>
            </a:r>
            <a:endParaRPr sz="1333" b="1"/>
          </a:p>
        </p:txBody>
      </p:sp>
      <p:sp>
        <p:nvSpPr>
          <p:cNvPr id="2803" name="Google Shape;2803;p60"/>
          <p:cNvSpPr txBox="1"/>
          <p:nvPr/>
        </p:nvSpPr>
        <p:spPr>
          <a:xfrm>
            <a:off x="7008267" y="3521633"/>
            <a:ext cx="6140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333" b="1"/>
              <a:t>B9</a:t>
            </a:r>
            <a:endParaRPr sz="1333" b="1"/>
          </a:p>
        </p:txBody>
      </p:sp>
      <p:sp>
        <p:nvSpPr>
          <p:cNvPr id="2804" name="Google Shape;2804;p60"/>
          <p:cNvSpPr txBox="1"/>
          <p:nvPr/>
        </p:nvSpPr>
        <p:spPr>
          <a:xfrm>
            <a:off x="6523033" y="3521633"/>
            <a:ext cx="8028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333" b="1"/>
              <a:t>B10</a:t>
            </a:r>
            <a:endParaRPr sz="1333" b="1"/>
          </a:p>
        </p:txBody>
      </p:sp>
      <p:sp>
        <p:nvSpPr>
          <p:cNvPr id="2805" name="Google Shape;2805;p60"/>
          <p:cNvSpPr txBox="1"/>
          <p:nvPr/>
        </p:nvSpPr>
        <p:spPr>
          <a:xfrm>
            <a:off x="6132267" y="3521633"/>
            <a:ext cx="8028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333" b="1"/>
              <a:t>B11</a:t>
            </a:r>
            <a:endParaRPr sz="1333" b="1"/>
          </a:p>
        </p:txBody>
      </p:sp>
      <p:sp>
        <p:nvSpPr>
          <p:cNvPr id="2806" name="Google Shape;2806;p60"/>
          <p:cNvSpPr txBox="1"/>
          <p:nvPr/>
        </p:nvSpPr>
        <p:spPr>
          <a:xfrm>
            <a:off x="5741467" y="3521633"/>
            <a:ext cx="8028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333" b="1"/>
              <a:t>B12</a:t>
            </a:r>
            <a:endParaRPr sz="1333" b="1"/>
          </a:p>
        </p:txBody>
      </p:sp>
      <p:sp>
        <p:nvSpPr>
          <p:cNvPr id="2807" name="Google Shape;2807;p60"/>
          <p:cNvSpPr txBox="1"/>
          <p:nvPr/>
        </p:nvSpPr>
        <p:spPr>
          <a:xfrm>
            <a:off x="5277467" y="3521633"/>
            <a:ext cx="9492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333" b="1"/>
              <a:t>B13</a:t>
            </a:r>
            <a:endParaRPr sz="1333" b="1"/>
          </a:p>
        </p:txBody>
      </p:sp>
      <p:sp>
        <p:nvSpPr>
          <p:cNvPr id="2808" name="Google Shape;2808;p60"/>
          <p:cNvSpPr txBox="1"/>
          <p:nvPr/>
        </p:nvSpPr>
        <p:spPr>
          <a:xfrm>
            <a:off x="4886667" y="3521633"/>
            <a:ext cx="9492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333" b="1"/>
              <a:t>B14</a:t>
            </a:r>
            <a:endParaRPr sz="1333" b="1"/>
          </a:p>
        </p:txBody>
      </p:sp>
      <p:sp>
        <p:nvSpPr>
          <p:cNvPr id="2809" name="Google Shape;2809;p60"/>
          <p:cNvSpPr txBox="1"/>
          <p:nvPr/>
        </p:nvSpPr>
        <p:spPr>
          <a:xfrm>
            <a:off x="4495867" y="3521633"/>
            <a:ext cx="9492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333" b="1"/>
              <a:t>B15</a:t>
            </a:r>
            <a:endParaRPr sz="1333" b="1"/>
          </a:p>
        </p:txBody>
      </p:sp>
      <p:sp>
        <p:nvSpPr>
          <p:cNvPr id="2810" name="Google Shape;2810;p60"/>
          <p:cNvSpPr/>
          <p:nvPr/>
        </p:nvSpPr>
        <p:spPr>
          <a:xfrm>
            <a:off x="4753300" y="2099433"/>
            <a:ext cx="390800" cy="382800"/>
          </a:xfrm>
          <a:prstGeom prst="rect">
            <a:avLst/>
          </a:prstGeom>
          <a:solidFill>
            <a:srgbClr val="A61C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811" name="Google Shape;2811;p60"/>
          <p:cNvSpPr/>
          <p:nvPr/>
        </p:nvSpPr>
        <p:spPr>
          <a:xfrm>
            <a:off x="5144100" y="2099433"/>
            <a:ext cx="390800" cy="382800"/>
          </a:xfrm>
          <a:prstGeom prst="rect">
            <a:avLst/>
          </a:prstGeom>
          <a:solidFill>
            <a:srgbClr val="A61C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812" name="Google Shape;2812;p60"/>
          <p:cNvSpPr/>
          <p:nvPr/>
        </p:nvSpPr>
        <p:spPr>
          <a:xfrm>
            <a:off x="5534900" y="2099433"/>
            <a:ext cx="390800" cy="382800"/>
          </a:xfrm>
          <a:prstGeom prst="rect">
            <a:avLst/>
          </a:prstGeom>
          <a:solidFill>
            <a:srgbClr val="CC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813" name="Google Shape;2813;p60"/>
          <p:cNvSpPr/>
          <p:nvPr/>
        </p:nvSpPr>
        <p:spPr>
          <a:xfrm>
            <a:off x="5925700" y="2099433"/>
            <a:ext cx="390800" cy="382800"/>
          </a:xfrm>
          <a:prstGeom prst="rect">
            <a:avLst/>
          </a:prstGeom>
          <a:solidFill>
            <a:srgbClr val="CC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814" name="Google Shape;2814;p60"/>
          <p:cNvSpPr/>
          <p:nvPr/>
        </p:nvSpPr>
        <p:spPr>
          <a:xfrm>
            <a:off x="6316500" y="2099433"/>
            <a:ext cx="390800" cy="382800"/>
          </a:xfrm>
          <a:prstGeom prst="rect">
            <a:avLst/>
          </a:prstGeom>
          <a:solidFill>
            <a:srgbClr val="E6913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815" name="Google Shape;2815;p60"/>
          <p:cNvSpPr/>
          <p:nvPr/>
        </p:nvSpPr>
        <p:spPr>
          <a:xfrm>
            <a:off x="6707300" y="2099433"/>
            <a:ext cx="390800" cy="382800"/>
          </a:xfrm>
          <a:prstGeom prst="rect">
            <a:avLst/>
          </a:prstGeom>
          <a:solidFill>
            <a:srgbClr val="E6913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816" name="Google Shape;2816;p60"/>
          <p:cNvSpPr/>
          <p:nvPr/>
        </p:nvSpPr>
        <p:spPr>
          <a:xfrm>
            <a:off x="7098100" y="2099433"/>
            <a:ext cx="390800" cy="382800"/>
          </a:xfrm>
          <a:prstGeom prst="rect">
            <a:avLst/>
          </a:prstGeom>
          <a:solidFill>
            <a:srgbClr val="FFD9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817" name="Google Shape;2817;p60"/>
          <p:cNvSpPr/>
          <p:nvPr/>
        </p:nvSpPr>
        <p:spPr>
          <a:xfrm>
            <a:off x="7488900" y="2099433"/>
            <a:ext cx="390800" cy="382800"/>
          </a:xfrm>
          <a:prstGeom prst="rect">
            <a:avLst/>
          </a:prstGeom>
          <a:solidFill>
            <a:srgbClr val="FFD9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818" name="Google Shape;2818;p60"/>
          <p:cNvSpPr/>
          <p:nvPr/>
        </p:nvSpPr>
        <p:spPr>
          <a:xfrm>
            <a:off x="7879700" y="2099433"/>
            <a:ext cx="390800" cy="382800"/>
          </a:xfrm>
          <a:prstGeom prst="rect">
            <a:avLst/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819" name="Google Shape;2819;p60"/>
          <p:cNvSpPr/>
          <p:nvPr/>
        </p:nvSpPr>
        <p:spPr>
          <a:xfrm>
            <a:off x="8270500" y="2099433"/>
            <a:ext cx="390800" cy="382800"/>
          </a:xfrm>
          <a:prstGeom prst="rect">
            <a:avLst/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820" name="Google Shape;2820;p60"/>
          <p:cNvSpPr/>
          <p:nvPr/>
        </p:nvSpPr>
        <p:spPr>
          <a:xfrm>
            <a:off x="8661300" y="2099433"/>
            <a:ext cx="390800" cy="3828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821" name="Google Shape;2821;p60"/>
          <p:cNvSpPr/>
          <p:nvPr/>
        </p:nvSpPr>
        <p:spPr>
          <a:xfrm>
            <a:off x="9052100" y="2099433"/>
            <a:ext cx="390800" cy="3828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822" name="Google Shape;2822;p60"/>
          <p:cNvSpPr/>
          <p:nvPr/>
        </p:nvSpPr>
        <p:spPr>
          <a:xfrm>
            <a:off x="9442900" y="2099433"/>
            <a:ext cx="390800" cy="3828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823" name="Google Shape;2823;p60"/>
          <p:cNvSpPr/>
          <p:nvPr/>
        </p:nvSpPr>
        <p:spPr>
          <a:xfrm>
            <a:off x="9833700" y="2099433"/>
            <a:ext cx="390800" cy="3828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824" name="Google Shape;2824;p60"/>
          <p:cNvSpPr/>
          <p:nvPr/>
        </p:nvSpPr>
        <p:spPr>
          <a:xfrm>
            <a:off x="10224500" y="2099433"/>
            <a:ext cx="390800" cy="382800"/>
          </a:xfrm>
          <a:prstGeom prst="rect">
            <a:avLst/>
          </a:prstGeom>
          <a:solidFill>
            <a:srgbClr val="C27BA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825" name="Google Shape;2825;p60"/>
          <p:cNvSpPr/>
          <p:nvPr/>
        </p:nvSpPr>
        <p:spPr>
          <a:xfrm>
            <a:off x="10615300" y="2099433"/>
            <a:ext cx="390800" cy="382800"/>
          </a:xfrm>
          <a:prstGeom prst="rect">
            <a:avLst/>
          </a:prstGeom>
          <a:solidFill>
            <a:srgbClr val="C27BA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333"/>
          </a:p>
        </p:txBody>
      </p:sp>
      <p:sp>
        <p:nvSpPr>
          <p:cNvPr id="2826" name="Google Shape;2826;p60"/>
          <p:cNvSpPr txBox="1"/>
          <p:nvPr/>
        </p:nvSpPr>
        <p:spPr>
          <a:xfrm>
            <a:off x="3931366" y="2887101"/>
            <a:ext cx="3985333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it" sz="2400">
                <a:latin typeface="Ubuntu Mono"/>
                <a:ea typeface="Ubuntu Mono"/>
                <a:cs typeface="Ubuntu Mono"/>
                <a:sym typeface="Ubuntu Mono"/>
              </a:rPr>
              <a:t>v0 (VRF, inside </a:t>
            </a:r>
            <a:r>
              <a:rPr lang="it" sz="2400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Ara</a:t>
            </a:r>
            <a:r>
              <a:rPr lang="it" sz="2400">
                <a:latin typeface="Ubuntu Mono"/>
                <a:ea typeface="Ubuntu Mono"/>
                <a:cs typeface="Ubuntu Mono"/>
                <a:sym typeface="Ubuntu Mono"/>
              </a:rPr>
              <a:t>)</a:t>
            </a:r>
            <a:endParaRPr sz="2400"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2827" name="Google Shape;2827;p60"/>
          <p:cNvSpPr txBox="1"/>
          <p:nvPr/>
        </p:nvSpPr>
        <p:spPr>
          <a:xfrm>
            <a:off x="10578300" y="2095818"/>
            <a:ext cx="464800" cy="38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933" b="1"/>
              <a:t>A0</a:t>
            </a:r>
            <a:endParaRPr sz="933" b="1"/>
          </a:p>
        </p:txBody>
      </p:sp>
      <p:sp>
        <p:nvSpPr>
          <p:cNvPr id="2828" name="Google Shape;2828;p60"/>
          <p:cNvSpPr txBox="1"/>
          <p:nvPr/>
        </p:nvSpPr>
        <p:spPr>
          <a:xfrm>
            <a:off x="10187500" y="2095818"/>
            <a:ext cx="464800" cy="38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933" b="1"/>
              <a:t>A1</a:t>
            </a:r>
            <a:endParaRPr sz="933" b="1"/>
          </a:p>
        </p:txBody>
      </p:sp>
      <p:sp>
        <p:nvSpPr>
          <p:cNvPr id="2829" name="Google Shape;2829;p60"/>
          <p:cNvSpPr txBox="1"/>
          <p:nvPr/>
        </p:nvSpPr>
        <p:spPr>
          <a:xfrm>
            <a:off x="9796700" y="2095818"/>
            <a:ext cx="464800" cy="38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933" b="1"/>
              <a:t>B0</a:t>
            </a:r>
            <a:endParaRPr sz="933" b="1"/>
          </a:p>
        </p:txBody>
      </p:sp>
      <p:sp>
        <p:nvSpPr>
          <p:cNvPr id="2830" name="Google Shape;2830;p60"/>
          <p:cNvSpPr txBox="1"/>
          <p:nvPr/>
        </p:nvSpPr>
        <p:spPr>
          <a:xfrm>
            <a:off x="9405900" y="2095818"/>
            <a:ext cx="464800" cy="38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933" b="1"/>
              <a:t>B1</a:t>
            </a:r>
            <a:endParaRPr sz="933" b="1"/>
          </a:p>
        </p:txBody>
      </p:sp>
      <p:sp>
        <p:nvSpPr>
          <p:cNvPr id="2831" name="Google Shape;2831;p60"/>
          <p:cNvSpPr txBox="1"/>
          <p:nvPr/>
        </p:nvSpPr>
        <p:spPr>
          <a:xfrm>
            <a:off x="9015100" y="2095818"/>
            <a:ext cx="464800" cy="38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933" b="1"/>
              <a:t>C0</a:t>
            </a:r>
            <a:endParaRPr sz="933" b="1"/>
          </a:p>
        </p:txBody>
      </p:sp>
      <p:sp>
        <p:nvSpPr>
          <p:cNvPr id="2832" name="Google Shape;2832;p60"/>
          <p:cNvSpPr txBox="1"/>
          <p:nvPr/>
        </p:nvSpPr>
        <p:spPr>
          <a:xfrm>
            <a:off x="8624300" y="2095818"/>
            <a:ext cx="464800" cy="38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933" b="1"/>
              <a:t>C1</a:t>
            </a:r>
            <a:endParaRPr sz="933" b="1"/>
          </a:p>
        </p:txBody>
      </p:sp>
      <p:sp>
        <p:nvSpPr>
          <p:cNvPr id="2833" name="Google Shape;2833;p60"/>
          <p:cNvSpPr txBox="1"/>
          <p:nvPr/>
        </p:nvSpPr>
        <p:spPr>
          <a:xfrm>
            <a:off x="8233500" y="2095818"/>
            <a:ext cx="464800" cy="38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933" b="1"/>
              <a:t>D0</a:t>
            </a:r>
            <a:endParaRPr sz="933" b="1"/>
          </a:p>
        </p:txBody>
      </p:sp>
      <p:sp>
        <p:nvSpPr>
          <p:cNvPr id="2834" name="Google Shape;2834;p60"/>
          <p:cNvSpPr txBox="1"/>
          <p:nvPr/>
        </p:nvSpPr>
        <p:spPr>
          <a:xfrm>
            <a:off x="7842700" y="2095818"/>
            <a:ext cx="464800" cy="38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933" b="1"/>
              <a:t>D1</a:t>
            </a:r>
            <a:endParaRPr sz="933" b="1"/>
          </a:p>
        </p:txBody>
      </p:sp>
      <p:sp>
        <p:nvSpPr>
          <p:cNvPr id="2835" name="Google Shape;2835;p60"/>
          <p:cNvSpPr txBox="1"/>
          <p:nvPr/>
        </p:nvSpPr>
        <p:spPr>
          <a:xfrm>
            <a:off x="7451900" y="2095818"/>
            <a:ext cx="464800" cy="38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933" b="1"/>
              <a:t>E0</a:t>
            </a:r>
            <a:endParaRPr sz="933" b="1"/>
          </a:p>
        </p:txBody>
      </p:sp>
      <p:sp>
        <p:nvSpPr>
          <p:cNvPr id="2836" name="Google Shape;2836;p60"/>
          <p:cNvSpPr txBox="1"/>
          <p:nvPr/>
        </p:nvSpPr>
        <p:spPr>
          <a:xfrm>
            <a:off x="7061100" y="2095818"/>
            <a:ext cx="464800" cy="38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933" b="1"/>
              <a:t>E1</a:t>
            </a:r>
            <a:endParaRPr sz="933" b="1"/>
          </a:p>
        </p:txBody>
      </p:sp>
      <p:sp>
        <p:nvSpPr>
          <p:cNvPr id="2837" name="Google Shape;2837;p60"/>
          <p:cNvSpPr txBox="1"/>
          <p:nvPr/>
        </p:nvSpPr>
        <p:spPr>
          <a:xfrm>
            <a:off x="6670300" y="2095818"/>
            <a:ext cx="464800" cy="38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933" b="1"/>
              <a:t>F0</a:t>
            </a:r>
            <a:endParaRPr sz="933" b="1"/>
          </a:p>
        </p:txBody>
      </p:sp>
      <p:sp>
        <p:nvSpPr>
          <p:cNvPr id="2838" name="Google Shape;2838;p60"/>
          <p:cNvSpPr txBox="1"/>
          <p:nvPr/>
        </p:nvSpPr>
        <p:spPr>
          <a:xfrm>
            <a:off x="6279500" y="2095818"/>
            <a:ext cx="464800" cy="38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933" b="1"/>
              <a:t>F1</a:t>
            </a:r>
            <a:endParaRPr sz="933" b="1"/>
          </a:p>
        </p:txBody>
      </p:sp>
      <p:sp>
        <p:nvSpPr>
          <p:cNvPr id="2839" name="Google Shape;2839;p60"/>
          <p:cNvSpPr txBox="1"/>
          <p:nvPr/>
        </p:nvSpPr>
        <p:spPr>
          <a:xfrm>
            <a:off x="5888700" y="2095818"/>
            <a:ext cx="464800" cy="38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933" b="1"/>
              <a:t>G0</a:t>
            </a:r>
            <a:endParaRPr sz="933" b="1"/>
          </a:p>
        </p:txBody>
      </p:sp>
      <p:sp>
        <p:nvSpPr>
          <p:cNvPr id="2840" name="Google Shape;2840;p60"/>
          <p:cNvSpPr txBox="1"/>
          <p:nvPr/>
        </p:nvSpPr>
        <p:spPr>
          <a:xfrm>
            <a:off x="5497900" y="2095818"/>
            <a:ext cx="464800" cy="38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933" b="1"/>
              <a:t>G1</a:t>
            </a:r>
            <a:endParaRPr sz="933" b="1"/>
          </a:p>
        </p:txBody>
      </p:sp>
      <p:sp>
        <p:nvSpPr>
          <p:cNvPr id="2841" name="Google Shape;2841;p60"/>
          <p:cNvSpPr txBox="1"/>
          <p:nvPr/>
        </p:nvSpPr>
        <p:spPr>
          <a:xfrm>
            <a:off x="5107100" y="2095818"/>
            <a:ext cx="464800" cy="38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933" b="1"/>
              <a:t>H0</a:t>
            </a:r>
            <a:endParaRPr sz="933" b="1"/>
          </a:p>
        </p:txBody>
      </p:sp>
      <p:sp>
        <p:nvSpPr>
          <p:cNvPr id="2842" name="Google Shape;2842;p60"/>
          <p:cNvSpPr txBox="1"/>
          <p:nvPr/>
        </p:nvSpPr>
        <p:spPr>
          <a:xfrm>
            <a:off x="4716300" y="2095818"/>
            <a:ext cx="464800" cy="38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933" b="1"/>
              <a:t>H1</a:t>
            </a:r>
            <a:endParaRPr sz="933" b="1"/>
          </a:p>
        </p:txBody>
      </p:sp>
      <p:sp>
        <p:nvSpPr>
          <p:cNvPr id="2843" name="Google Shape;2843;p60"/>
          <p:cNvSpPr txBox="1"/>
          <p:nvPr/>
        </p:nvSpPr>
        <p:spPr>
          <a:xfrm>
            <a:off x="10522767" y="1708617"/>
            <a:ext cx="6140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333" b="1"/>
              <a:t>B0</a:t>
            </a:r>
            <a:endParaRPr sz="1333" b="1"/>
          </a:p>
        </p:txBody>
      </p:sp>
      <p:sp>
        <p:nvSpPr>
          <p:cNvPr id="2844" name="Google Shape;2844;p60"/>
          <p:cNvSpPr txBox="1"/>
          <p:nvPr/>
        </p:nvSpPr>
        <p:spPr>
          <a:xfrm>
            <a:off x="10131967" y="1708617"/>
            <a:ext cx="6140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333" b="1"/>
              <a:t>B1</a:t>
            </a:r>
            <a:endParaRPr sz="1333" b="1"/>
          </a:p>
        </p:txBody>
      </p:sp>
      <p:sp>
        <p:nvSpPr>
          <p:cNvPr id="2845" name="Google Shape;2845;p60"/>
          <p:cNvSpPr txBox="1"/>
          <p:nvPr/>
        </p:nvSpPr>
        <p:spPr>
          <a:xfrm>
            <a:off x="9741167" y="1708617"/>
            <a:ext cx="6140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333" b="1"/>
              <a:t>B2</a:t>
            </a:r>
            <a:endParaRPr sz="1333" b="1"/>
          </a:p>
        </p:txBody>
      </p:sp>
      <p:sp>
        <p:nvSpPr>
          <p:cNvPr id="2846" name="Google Shape;2846;p60"/>
          <p:cNvSpPr txBox="1"/>
          <p:nvPr/>
        </p:nvSpPr>
        <p:spPr>
          <a:xfrm>
            <a:off x="9350367" y="1708617"/>
            <a:ext cx="6140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333" b="1"/>
              <a:t>B3</a:t>
            </a:r>
            <a:endParaRPr sz="1333" b="1"/>
          </a:p>
        </p:txBody>
      </p:sp>
      <p:sp>
        <p:nvSpPr>
          <p:cNvPr id="2847" name="Google Shape;2847;p60"/>
          <p:cNvSpPr txBox="1"/>
          <p:nvPr/>
        </p:nvSpPr>
        <p:spPr>
          <a:xfrm>
            <a:off x="8959567" y="1708617"/>
            <a:ext cx="6140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333" b="1"/>
              <a:t>B4</a:t>
            </a:r>
            <a:endParaRPr sz="1333" b="1"/>
          </a:p>
        </p:txBody>
      </p:sp>
      <p:sp>
        <p:nvSpPr>
          <p:cNvPr id="2848" name="Google Shape;2848;p60"/>
          <p:cNvSpPr txBox="1"/>
          <p:nvPr/>
        </p:nvSpPr>
        <p:spPr>
          <a:xfrm>
            <a:off x="8568767" y="1708617"/>
            <a:ext cx="6140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333" b="1"/>
              <a:t>B5</a:t>
            </a:r>
            <a:endParaRPr sz="1333" b="1"/>
          </a:p>
        </p:txBody>
      </p:sp>
      <p:sp>
        <p:nvSpPr>
          <p:cNvPr id="2849" name="Google Shape;2849;p60"/>
          <p:cNvSpPr txBox="1"/>
          <p:nvPr/>
        </p:nvSpPr>
        <p:spPr>
          <a:xfrm>
            <a:off x="8177967" y="1708617"/>
            <a:ext cx="6140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333" b="1"/>
              <a:t>B6</a:t>
            </a:r>
            <a:endParaRPr sz="1333" b="1"/>
          </a:p>
        </p:txBody>
      </p:sp>
      <p:sp>
        <p:nvSpPr>
          <p:cNvPr id="2850" name="Google Shape;2850;p60"/>
          <p:cNvSpPr txBox="1"/>
          <p:nvPr/>
        </p:nvSpPr>
        <p:spPr>
          <a:xfrm>
            <a:off x="7787167" y="1708617"/>
            <a:ext cx="6140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333" b="1"/>
              <a:t>B7</a:t>
            </a:r>
            <a:endParaRPr sz="1333" b="1"/>
          </a:p>
        </p:txBody>
      </p:sp>
      <p:sp>
        <p:nvSpPr>
          <p:cNvPr id="2851" name="Google Shape;2851;p60"/>
          <p:cNvSpPr txBox="1"/>
          <p:nvPr/>
        </p:nvSpPr>
        <p:spPr>
          <a:xfrm>
            <a:off x="7396367" y="1708617"/>
            <a:ext cx="6140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333" b="1"/>
              <a:t>B8</a:t>
            </a:r>
            <a:endParaRPr sz="1333" b="1"/>
          </a:p>
        </p:txBody>
      </p:sp>
      <p:sp>
        <p:nvSpPr>
          <p:cNvPr id="2852" name="Google Shape;2852;p60"/>
          <p:cNvSpPr txBox="1"/>
          <p:nvPr/>
        </p:nvSpPr>
        <p:spPr>
          <a:xfrm>
            <a:off x="7005567" y="1708617"/>
            <a:ext cx="6140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333" b="1"/>
              <a:t>B9</a:t>
            </a:r>
            <a:endParaRPr sz="1333" b="1"/>
          </a:p>
        </p:txBody>
      </p:sp>
      <p:sp>
        <p:nvSpPr>
          <p:cNvPr id="2853" name="Google Shape;2853;p60"/>
          <p:cNvSpPr txBox="1"/>
          <p:nvPr/>
        </p:nvSpPr>
        <p:spPr>
          <a:xfrm>
            <a:off x="6520333" y="1708617"/>
            <a:ext cx="8028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333" b="1"/>
              <a:t>B10</a:t>
            </a:r>
            <a:endParaRPr sz="1333" b="1"/>
          </a:p>
        </p:txBody>
      </p:sp>
      <p:sp>
        <p:nvSpPr>
          <p:cNvPr id="2854" name="Google Shape;2854;p60"/>
          <p:cNvSpPr txBox="1"/>
          <p:nvPr/>
        </p:nvSpPr>
        <p:spPr>
          <a:xfrm>
            <a:off x="6129567" y="1708617"/>
            <a:ext cx="8028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333" b="1"/>
              <a:t>B11</a:t>
            </a:r>
            <a:endParaRPr sz="1333" b="1"/>
          </a:p>
        </p:txBody>
      </p:sp>
      <p:sp>
        <p:nvSpPr>
          <p:cNvPr id="2855" name="Google Shape;2855;p60"/>
          <p:cNvSpPr txBox="1"/>
          <p:nvPr/>
        </p:nvSpPr>
        <p:spPr>
          <a:xfrm>
            <a:off x="5738767" y="1708617"/>
            <a:ext cx="8028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333" b="1"/>
              <a:t>B12</a:t>
            </a:r>
            <a:endParaRPr sz="1333" b="1"/>
          </a:p>
        </p:txBody>
      </p:sp>
      <p:sp>
        <p:nvSpPr>
          <p:cNvPr id="2856" name="Google Shape;2856;p60"/>
          <p:cNvSpPr txBox="1"/>
          <p:nvPr/>
        </p:nvSpPr>
        <p:spPr>
          <a:xfrm>
            <a:off x="5274767" y="1708617"/>
            <a:ext cx="9492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333" b="1"/>
              <a:t>B13</a:t>
            </a:r>
            <a:endParaRPr sz="1333" b="1"/>
          </a:p>
        </p:txBody>
      </p:sp>
      <p:sp>
        <p:nvSpPr>
          <p:cNvPr id="2857" name="Google Shape;2857;p60"/>
          <p:cNvSpPr txBox="1"/>
          <p:nvPr/>
        </p:nvSpPr>
        <p:spPr>
          <a:xfrm>
            <a:off x="4883967" y="1708617"/>
            <a:ext cx="9492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333" b="1"/>
              <a:t>B14</a:t>
            </a:r>
            <a:endParaRPr sz="1333" b="1"/>
          </a:p>
        </p:txBody>
      </p:sp>
      <p:sp>
        <p:nvSpPr>
          <p:cNvPr id="2858" name="Google Shape;2858;p60"/>
          <p:cNvSpPr txBox="1"/>
          <p:nvPr/>
        </p:nvSpPr>
        <p:spPr>
          <a:xfrm>
            <a:off x="4493167" y="1708617"/>
            <a:ext cx="9492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333" b="1"/>
              <a:t>B15</a:t>
            </a:r>
            <a:endParaRPr sz="1333" b="1"/>
          </a:p>
        </p:txBody>
      </p:sp>
      <p:sp>
        <p:nvSpPr>
          <p:cNvPr id="2859" name="Google Shape;2859;p60"/>
          <p:cNvSpPr txBox="1"/>
          <p:nvPr/>
        </p:nvSpPr>
        <p:spPr>
          <a:xfrm>
            <a:off x="10615300" y="3946418"/>
            <a:ext cx="464800" cy="38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933" b="1"/>
              <a:t>A0</a:t>
            </a:r>
            <a:endParaRPr sz="933" b="1"/>
          </a:p>
        </p:txBody>
      </p:sp>
      <p:sp>
        <p:nvSpPr>
          <p:cNvPr id="2860" name="Google Shape;2860;p60"/>
          <p:cNvSpPr txBox="1"/>
          <p:nvPr/>
        </p:nvSpPr>
        <p:spPr>
          <a:xfrm>
            <a:off x="10224500" y="3946418"/>
            <a:ext cx="464800" cy="38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933" b="1"/>
              <a:t>A1</a:t>
            </a:r>
            <a:endParaRPr sz="933" b="1"/>
          </a:p>
        </p:txBody>
      </p:sp>
      <p:sp>
        <p:nvSpPr>
          <p:cNvPr id="2861" name="Google Shape;2861;p60"/>
          <p:cNvSpPr txBox="1"/>
          <p:nvPr/>
        </p:nvSpPr>
        <p:spPr>
          <a:xfrm>
            <a:off x="9818467" y="3946418"/>
            <a:ext cx="464800" cy="38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933" b="1"/>
              <a:t>E0</a:t>
            </a:r>
            <a:endParaRPr sz="933" b="1"/>
          </a:p>
        </p:txBody>
      </p:sp>
      <p:sp>
        <p:nvSpPr>
          <p:cNvPr id="2862" name="Google Shape;2862;p60"/>
          <p:cNvSpPr txBox="1"/>
          <p:nvPr/>
        </p:nvSpPr>
        <p:spPr>
          <a:xfrm>
            <a:off x="9427667" y="3946418"/>
            <a:ext cx="464800" cy="38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933" b="1"/>
              <a:t>E1</a:t>
            </a:r>
            <a:endParaRPr sz="933" b="1"/>
          </a:p>
        </p:txBody>
      </p:sp>
      <p:sp>
        <p:nvSpPr>
          <p:cNvPr id="2863" name="Google Shape;2863;p60"/>
          <p:cNvSpPr txBox="1"/>
          <p:nvPr/>
        </p:nvSpPr>
        <p:spPr>
          <a:xfrm>
            <a:off x="10615300" y="4541518"/>
            <a:ext cx="464800" cy="38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933" b="1"/>
              <a:t>B0</a:t>
            </a:r>
            <a:endParaRPr sz="933" b="1"/>
          </a:p>
        </p:txBody>
      </p:sp>
      <p:sp>
        <p:nvSpPr>
          <p:cNvPr id="2864" name="Google Shape;2864;p60"/>
          <p:cNvSpPr txBox="1"/>
          <p:nvPr/>
        </p:nvSpPr>
        <p:spPr>
          <a:xfrm>
            <a:off x="10224500" y="4541518"/>
            <a:ext cx="464800" cy="38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933" b="1"/>
              <a:t>B1</a:t>
            </a:r>
            <a:endParaRPr sz="933" b="1"/>
          </a:p>
        </p:txBody>
      </p:sp>
      <p:sp>
        <p:nvSpPr>
          <p:cNvPr id="2865" name="Google Shape;2865;p60"/>
          <p:cNvSpPr txBox="1"/>
          <p:nvPr/>
        </p:nvSpPr>
        <p:spPr>
          <a:xfrm>
            <a:off x="9818467" y="4541518"/>
            <a:ext cx="464800" cy="38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933" b="1"/>
              <a:t>F0</a:t>
            </a:r>
            <a:endParaRPr sz="933" b="1"/>
          </a:p>
        </p:txBody>
      </p:sp>
      <p:sp>
        <p:nvSpPr>
          <p:cNvPr id="2866" name="Google Shape;2866;p60"/>
          <p:cNvSpPr txBox="1"/>
          <p:nvPr/>
        </p:nvSpPr>
        <p:spPr>
          <a:xfrm>
            <a:off x="9427667" y="4541518"/>
            <a:ext cx="464800" cy="38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933" b="1"/>
              <a:t>F1</a:t>
            </a:r>
            <a:endParaRPr sz="933" b="1"/>
          </a:p>
        </p:txBody>
      </p:sp>
      <p:sp>
        <p:nvSpPr>
          <p:cNvPr id="2867" name="Google Shape;2867;p60"/>
          <p:cNvSpPr txBox="1"/>
          <p:nvPr/>
        </p:nvSpPr>
        <p:spPr>
          <a:xfrm>
            <a:off x="9818467" y="5134818"/>
            <a:ext cx="464800" cy="38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933" b="1"/>
              <a:t>G0</a:t>
            </a:r>
            <a:endParaRPr sz="933" b="1"/>
          </a:p>
        </p:txBody>
      </p:sp>
      <p:sp>
        <p:nvSpPr>
          <p:cNvPr id="2868" name="Google Shape;2868;p60"/>
          <p:cNvSpPr txBox="1"/>
          <p:nvPr/>
        </p:nvSpPr>
        <p:spPr>
          <a:xfrm>
            <a:off x="9427667" y="5134818"/>
            <a:ext cx="464800" cy="38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933" b="1"/>
              <a:t>G1</a:t>
            </a:r>
            <a:endParaRPr sz="933" b="1"/>
          </a:p>
        </p:txBody>
      </p:sp>
      <p:sp>
        <p:nvSpPr>
          <p:cNvPr id="2869" name="Google Shape;2869;p60"/>
          <p:cNvSpPr txBox="1"/>
          <p:nvPr/>
        </p:nvSpPr>
        <p:spPr>
          <a:xfrm>
            <a:off x="10615300" y="5133018"/>
            <a:ext cx="464800" cy="38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933" b="1"/>
              <a:t>C0</a:t>
            </a:r>
            <a:endParaRPr sz="933" b="1"/>
          </a:p>
        </p:txBody>
      </p:sp>
      <p:sp>
        <p:nvSpPr>
          <p:cNvPr id="2870" name="Google Shape;2870;p60"/>
          <p:cNvSpPr txBox="1"/>
          <p:nvPr/>
        </p:nvSpPr>
        <p:spPr>
          <a:xfrm>
            <a:off x="10224500" y="5133018"/>
            <a:ext cx="464800" cy="38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933" b="1"/>
              <a:t>C1</a:t>
            </a:r>
            <a:endParaRPr sz="933" b="1"/>
          </a:p>
        </p:txBody>
      </p:sp>
      <p:sp>
        <p:nvSpPr>
          <p:cNvPr id="2871" name="Google Shape;2871;p60"/>
          <p:cNvSpPr txBox="1"/>
          <p:nvPr/>
        </p:nvSpPr>
        <p:spPr>
          <a:xfrm>
            <a:off x="10615300" y="5728118"/>
            <a:ext cx="464800" cy="38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933" b="1"/>
              <a:t>D0</a:t>
            </a:r>
            <a:endParaRPr sz="933" b="1"/>
          </a:p>
        </p:txBody>
      </p:sp>
      <p:sp>
        <p:nvSpPr>
          <p:cNvPr id="2872" name="Google Shape;2872;p60"/>
          <p:cNvSpPr txBox="1"/>
          <p:nvPr/>
        </p:nvSpPr>
        <p:spPr>
          <a:xfrm>
            <a:off x="10224500" y="5728118"/>
            <a:ext cx="464800" cy="38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933" b="1"/>
              <a:t>D1</a:t>
            </a:r>
            <a:endParaRPr sz="933" b="1"/>
          </a:p>
        </p:txBody>
      </p:sp>
      <p:sp>
        <p:nvSpPr>
          <p:cNvPr id="2873" name="Google Shape;2873;p60"/>
          <p:cNvSpPr txBox="1"/>
          <p:nvPr/>
        </p:nvSpPr>
        <p:spPr>
          <a:xfrm>
            <a:off x="9807584" y="5728118"/>
            <a:ext cx="464800" cy="38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933" b="1"/>
              <a:t>H0</a:t>
            </a:r>
            <a:endParaRPr sz="933" b="1"/>
          </a:p>
        </p:txBody>
      </p:sp>
      <p:sp>
        <p:nvSpPr>
          <p:cNvPr id="2874" name="Google Shape;2874;p60"/>
          <p:cNvSpPr txBox="1"/>
          <p:nvPr/>
        </p:nvSpPr>
        <p:spPr>
          <a:xfrm>
            <a:off x="9416784" y="5728118"/>
            <a:ext cx="464800" cy="38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933" b="1"/>
              <a:t>H1</a:t>
            </a:r>
            <a:endParaRPr sz="933" b="1"/>
          </a:p>
        </p:txBody>
      </p:sp>
      <p:sp>
        <p:nvSpPr>
          <p:cNvPr id="2875" name="Google Shape;2875;p60"/>
          <p:cNvSpPr/>
          <p:nvPr/>
        </p:nvSpPr>
        <p:spPr>
          <a:xfrm>
            <a:off x="332901" y="2102756"/>
            <a:ext cx="415600" cy="200000"/>
          </a:xfrm>
          <a:prstGeom prst="rect">
            <a:avLst/>
          </a:prstGeom>
          <a:solidFill>
            <a:srgbClr val="A61C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876" name="Google Shape;2876;p60"/>
          <p:cNvSpPr/>
          <p:nvPr/>
        </p:nvSpPr>
        <p:spPr>
          <a:xfrm>
            <a:off x="740664" y="2102756"/>
            <a:ext cx="418000" cy="200000"/>
          </a:xfrm>
          <a:prstGeom prst="rect">
            <a:avLst/>
          </a:prstGeom>
          <a:solidFill>
            <a:srgbClr val="CC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877" name="Google Shape;2877;p60"/>
          <p:cNvSpPr/>
          <p:nvPr/>
        </p:nvSpPr>
        <p:spPr>
          <a:xfrm>
            <a:off x="1148443" y="2102756"/>
            <a:ext cx="410000" cy="200000"/>
          </a:xfrm>
          <a:prstGeom prst="rect">
            <a:avLst/>
          </a:prstGeom>
          <a:solidFill>
            <a:srgbClr val="E6913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878" name="Google Shape;2878;p60"/>
          <p:cNvSpPr/>
          <p:nvPr/>
        </p:nvSpPr>
        <p:spPr>
          <a:xfrm>
            <a:off x="1556212" y="2102756"/>
            <a:ext cx="407600" cy="200000"/>
          </a:xfrm>
          <a:prstGeom prst="rect">
            <a:avLst/>
          </a:prstGeom>
          <a:solidFill>
            <a:srgbClr val="FFD9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879" name="Google Shape;2879;p60"/>
          <p:cNvSpPr/>
          <p:nvPr/>
        </p:nvSpPr>
        <p:spPr>
          <a:xfrm>
            <a:off x="1963983" y="2102756"/>
            <a:ext cx="410800" cy="200000"/>
          </a:xfrm>
          <a:prstGeom prst="rect">
            <a:avLst/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880" name="Google Shape;2880;p60"/>
          <p:cNvSpPr/>
          <p:nvPr/>
        </p:nvSpPr>
        <p:spPr>
          <a:xfrm>
            <a:off x="2371753" y="2102756"/>
            <a:ext cx="413200" cy="2000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881" name="Google Shape;2881;p60"/>
          <p:cNvSpPr/>
          <p:nvPr/>
        </p:nvSpPr>
        <p:spPr>
          <a:xfrm>
            <a:off x="2779524" y="2102756"/>
            <a:ext cx="410800" cy="2000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882" name="Google Shape;2882;p60"/>
          <p:cNvSpPr/>
          <p:nvPr/>
        </p:nvSpPr>
        <p:spPr>
          <a:xfrm>
            <a:off x="3187293" y="2102756"/>
            <a:ext cx="393600" cy="200000"/>
          </a:xfrm>
          <a:prstGeom prst="rect">
            <a:avLst/>
          </a:prstGeom>
          <a:solidFill>
            <a:srgbClr val="C27BA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883" name="Google Shape;2883;p60"/>
          <p:cNvSpPr txBox="1"/>
          <p:nvPr/>
        </p:nvSpPr>
        <p:spPr>
          <a:xfrm>
            <a:off x="292800" y="1257433"/>
            <a:ext cx="3122400" cy="902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609585" indent="-372524">
              <a:buClr>
                <a:schemeClr val="accent1"/>
              </a:buClr>
              <a:buSzPts val="800"/>
              <a:buFont typeface="Ubuntu Mono"/>
              <a:buChar char="■"/>
            </a:pPr>
            <a:r>
              <a:rPr lang="it" sz="1600">
                <a:latin typeface="Ubuntu Mono"/>
                <a:ea typeface="Ubuntu Mono"/>
                <a:cs typeface="Ubuntu Mono"/>
                <a:sym typeface="Ubuntu Mono"/>
              </a:rPr>
              <a:t>Vector with 8 elements</a:t>
            </a:r>
            <a:endParaRPr sz="1600">
              <a:latin typeface="Ubuntu Mono"/>
              <a:ea typeface="Ubuntu Mono"/>
              <a:cs typeface="Ubuntu Mono"/>
              <a:sym typeface="Ubuntu Mono"/>
            </a:endParaRPr>
          </a:p>
          <a:p>
            <a:pPr marL="609585" indent="-372524">
              <a:buClr>
                <a:schemeClr val="accent1"/>
              </a:buClr>
              <a:buSzPts val="800"/>
              <a:buFont typeface="Ubuntu Mono"/>
              <a:buChar char="■"/>
            </a:pPr>
            <a:r>
              <a:rPr lang="it" sz="1600">
                <a:latin typeface="Ubuntu Mono"/>
                <a:ea typeface="Ubuntu Mono"/>
                <a:cs typeface="Ubuntu Mono"/>
                <a:sym typeface="Ubuntu Mono"/>
              </a:rPr>
              <a:t>2 Byte/element</a:t>
            </a:r>
            <a:endParaRPr sz="1600">
              <a:latin typeface="Ubuntu Mono"/>
              <a:ea typeface="Ubuntu Mono"/>
              <a:cs typeface="Ubuntu Mono"/>
              <a:sym typeface="Ubuntu Mono"/>
            </a:endParaRPr>
          </a:p>
          <a:p>
            <a:endParaRPr sz="1067"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2884" name="Google Shape;2884;p60"/>
          <p:cNvSpPr/>
          <p:nvPr/>
        </p:nvSpPr>
        <p:spPr>
          <a:xfrm>
            <a:off x="741633" y="2758367"/>
            <a:ext cx="2079600" cy="1111200"/>
          </a:xfrm>
          <a:prstGeom prst="verticalScroll">
            <a:avLst>
              <a:gd name="adj" fmla="val 1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885" name="Google Shape;2885;p60"/>
          <p:cNvSpPr txBox="1"/>
          <p:nvPr/>
        </p:nvSpPr>
        <p:spPr>
          <a:xfrm>
            <a:off x="1009467" y="2916267"/>
            <a:ext cx="2185200" cy="861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it" sz="1333">
                <a:latin typeface="Ubuntu Mono"/>
                <a:ea typeface="Ubuntu Mono"/>
                <a:cs typeface="Ubuntu Mono"/>
                <a:sym typeface="Ubuntu Mono"/>
              </a:rPr>
              <a:t>…</a:t>
            </a:r>
            <a:endParaRPr sz="1333">
              <a:latin typeface="Ubuntu Mono"/>
              <a:ea typeface="Ubuntu Mono"/>
              <a:cs typeface="Ubuntu Mono"/>
              <a:sym typeface="Ubuntu Mono"/>
            </a:endParaRPr>
          </a:p>
          <a:p>
            <a:r>
              <a:rPr lang="it" sz="1333">
                <a:latin typeface="Ubuntu Mono"/>
                <a:ea typeface="Ubuntu Mono"/>
                <a:cs typeface="Ubuntu Mono"/>
                <a:sym typeface="Ubuntu Mono"/>
              </a:rPr>
              <a:t>vld v0, (Memory)</a:t>
            </a:r>
            <a:endParaRPr sz="1333">
              <a:latin typeface="Ubuntu Mono"/>
              <a:ea typeface="Ubuntu Mono"/>
              <a:cs typeface="Ubuntu Mono"/>
              <a:sym typeface="Ubuntu Mono"/>
            </a:endParaRPr>
          </a:p>
          <a:p>
            <a:r>
              <a:rPr lang="it" sz="1333">
                <a:latin typeface="Ubuntu Mono"/>
                <a:ea typeface="Ubuntu Mono"/>
                <a:cs typeface="Ubuntu Mono"/>
                <a:sym typeface="Ubuntu Mono"/>
              </a:rPr>
              <a:t>…</a:t>
            </a:r>
            <a:endParaRPr sz="1333"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2887" name="Google Shape;2887;p60"/>
          <p:cNvSpPr txBox="1"/>
          <p:nvPr/>
        </p:nvSpPr>
        <p:spPr>
          <a:xfrm>
            <a:off x="3931366" y="1113567"/>
            <a:ext cx="3777333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it" sz="2400">
                <a:latin typeface="Ubuntu Mono"/>
                <a:ea typeface="Ubuntu Mono"/>
                <a:cs typeface="Ubuntu Mono"/>
                <a:sym typeface="Ubuntu Mono"/>
              </a:rPr>
              <a:t>Memory (outside </a:t>
            </a:r>
            <a:r>
              <a:rPr lang="it" sz="2400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Ara</a:t>
            </a:r>
            <a:r>
              <a:rPr lang="it" sz="2400">
                <a:latin typeface="Ubuntu Mono"/>
                <a:ea typeface="Ubuntu Mono"/>
                <a:cs typeface="Ubuntu Mono"/>
                <a:sym typeface="Ubuntu Mono"/>
              </a:rPr>
              <a:t>)</a:t>
            </a:r>
            <a:endParaRPr sz="2400"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A791803-0290-2953-A8F0-5C5EFEB044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503" y="180326"/>
            <a:ext cx="10667548" cy="657050"/>
          </a:xfrm>
          <a:noFill/>
        </p:spPr>
        <p:txBody>
          <a:bodyPr vert="horz" lIns="0" tIns="0" rIns="0" bIns="0" rtlCol="0" anchor="ctr">
            <a:normAutofit/>
          </a:bodyPr>
          <a:lstStyle/>
          <a:p>
            <a:r>
              <a:rPr lang="en-US" sz="3800" b="0" i="0" kern="1200" spc="-106" baseline="0">
                <a:ln w="15875" cmpd="sng">
                  <a:noFill/>
                  <a:round/>
                </a:ln>
                <a:latin typeface="+mj-lt"/>
                <a:ea typeface="Roboto"/>
                <a:cs typeface="Roboto"/>
              </a:rPr>
              <a:t>Ara VRF</a:t>
            </a:r>
          </a:p>
        </p:txBody>
      </p:sp>
    </p:spTree>
    <p:extLst>
      <p:ext uri="{BB962C8B-B14F-4D97-AF65-F5344CB8AC3E}">
        <p14:creationId xmlns:p14="http://schemas.microsoft.com/office/powerpoint/2010/main" val="418121446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6" name="Google Shape;3066;p62"/>
          <p:cNvSpPr/>
          <p:nvPr/>
        </p:nvSpPr>
        <p:spPr>
          <a:xfrm>
            <a:off x="3931367" y="1647157"/>
            <a:ext cx="7767200" cy="11112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067" name="Google Shape;3067;p62"/>
          <p:cNvSpPr/>
          <p:nvPr/>
        </p:nvSpPr>
        <p:spPr>
          <a:xfrm>
            <a:off x="3931367" y="3420700"/>
            <a:ext cx="7767200" cy="29664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068" name="Google Shape;3068;p62"/>
          <p:cNvSpPr txBox="1">
            <a:spLocks noGrp="1"/>
          </p:cNvSpPr>
          <p:nvPr>
            <p:ph type="sldNum" idx="12"/>
          </p:nvPr>
        </p:nvSpPr>
        <p:spPr>
          <a:xfrm>
            <a:off x="11070776" y="6308660"/>
            <a:ext cx="355600" cy="468400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/>
          <a:p>
            <a:pPr>
              <a:buClr>
                <a:srgbClr val="000000"/>
              </a:buClr>
            </a:pPr>
            <a:fld id="{00000000-1234-1234-1234-123412341234}" type="slidenum">
              <a:rPr lang="it"/>
              <a:pPr>
                <a:buClr>
                  <a:srgbClr val="000000"/>
                </a:buClr>
              </a:pPr>
              <a:t>48</a:t>
            </a:fld>
            <a:endParaRPr/>
          </a:p>
        </p:txBody>
      </p:sp>
      <p:sp>
        <p:nvSpPr>
          <p:cNvPr id="3070" name="Google Shape;3070;p62"/>
          <p:cNvSpPr/>
          <p:nvPr/>
        </p:nvSpPr>
        <p:spPr>
          <a:xfrm>
            <a:off x="4775067" y="39536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071" name="Google Shape;3071;p62"/>
          <p:cNvSpPr/>
          <p:nvPr/>
        </p:nvSpPr>
        <p:spPr>
          <a:xfrm>
            <a:off x="5165867" y="39536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072" name="Google Shape;3072;p62"/>
          <p:cNvSpPr/>
          <p:nvPr/>
        </p:nvSpPr>
        <p:spPr>
          <a:xfrm>
            <a:off x="5556667" y="39536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073" name="Google Shape;3073;p62"/>
          <p:cNvSpPr/>
          <p:nvPr/>
        </p:nvSpPr>
        <p:spPr>
          <a:xfrm>
            <a:off x="5947467" y="39536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074" name="Google Shape;3074;p62"/>
          <p:cNvSpPr/>
          <p:nvPr/>
        </p:nvSpPr>
        <p:spPr>
          <a:xfrm>
            <a:off x="7901467" y="45451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075" name="Google Shape;3075;p62"/>
          <p:cNvSpPr/>
          <p:nvPr/>
        </p:nvSpPr>
        <p:spPr>
          <a:xfrm>
            <a:off x="8292267" y="45451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076" name="Google Shape;3076;p62"/>
          <p:cNvSpPr/>
          <p:nvPr/>
        </p:nvSpPr>
        <p:spPr>
          <a:xfrm>
            <a:off x="8683067" y="45451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077" name="Google Shape;3077;p62"/>
          <p:cNvSpPr/>
          <p:nvPr/>
        </p:nvSpPr>
        <p:spPr>
          <a:xfrm>
            <a:off x="9073867" y="45451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078" name="Google Shape;3078;p62"/>
          <p:cNvSpPr/>
          <p:nvPr/>
        </p:nvSpPr>
        <p:spPr>
          <a:xfrm>
            <a:off x="9464667" y="4545133"/>
            <a:ext cx="390800" cy="382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079" name="Google Shape;3079;p62"/>
          <p:cNvSpPr/>
          <p:nvPr/>
        </p:nvSpPr>
        <p:spPr>
          <a:xfrm>
            <a:off x="9855467" y="4545133"/>
            <a:ext cx="390800" cy="382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080" name="Google Shape;3080;p62"/>
          <p:cNvSpPr/>
          <p:nvPr/>
        </p:nvSpPr>
        <p:spPr>
          <a:xfrm>
            <a:off x="10246267" y="4545133"/>
            <a:ext cx="390800" cy="382800"/>
          </a:xfrm>
          <a:prstGeom prst="rect">
            <a:avLst/>
          </a:prstGeom>
          <a:solidFill>
            <a:srgbClr val="F6B26B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081" name="Google Shape;3081;p62"/>
          <p:cNvSpPr/>
          <p:nvPr/>
        </p:nvSpPr>
        <p:spPr>
          <a:xfrm>
            <a:off x="10637067" y="4545133"/>
            <a:ext cx="390800" cy="3828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082" name="Google Shape;3082;p62"/>
          <p:cNvSpPr/>
          <p:nvPr/>
        </p:nvSpPr>
        <p:spPr>
          <a:xfrm>
            <a:off x="6338267" y="39536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083" name="Google Shape;3083;p62"/>
          <p:cNvSpPr/>
          <p:nvPr/>
        </p:nvSpPr>
        <p:spPr>
          <a:xfrm>
            <a:off x="6729067" y="39536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084" name="Google Shape;3084;p62"/>
          <p:cNvSpPr/>
          <p:nvPr/>
        </p:nvSpPr>
        <p:spPr>
          <a:xfrm>
            <a:off x="7119867" y="39536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085" name="Google Shape;3085;p62"/>
          <p:cNvSpPr/>
          <p:nvPr/>
        </p:nvSpPr>
        <p:spPr>
          <a:xfrm>
            <a:off x="7510667" y="39536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086" name="Google Shape;3086;p62"/>
          <p:cNvSpPr/>
          <p:nvPr/>
        </p:nvSpPr>
        <p:spPr>
          <a:xfrm>
            <a:off x="7901467" y="39536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087" name="Google Shape;3087;p62"/>
          <p:cNvSpPr/>
          <p:nvPr/>
        </p:nvSpPr>
        <p:spPr>
          <a:xfrm>
            <a:off x="8292267" y="39536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088" name="Google Shape;3088;p62"/>
          <p:cNvSpPr/>
          <p:nvPr/>
        </p:nvSpPr>
        <p:spPr>
          <a:xfrm>
            <a:off x="8683067" y="39536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089" name="Google Shape;3089;p62"/>
          <p:cNvSpPr/>
          <p:nvPr/>
        </p:nvSpPr>
        <p:spPr>
          <a:xfrm>
            <a:off x="9073867" y="39536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090" name="Google Shape;3090;p62"/>
          <p:cNvSpPr/>
          <p:nvPr/>
        </p:nvSpPr>
        <p:spPr>
          <a:xfrm>
            <a:off x="9464667" y="3953633"/>
            <a:ext cx="390800" cy="382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091" name="Google Shape;3091;p62"/>
          <p:cNvSpPr/>
          <p:nvPr/>
        </p:nvSpPr>
        <p:spPr>
          <a:xfrm>
            <a:off x="9855467" y="3953633"/>
            <a:ext cx="390800" cy="382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092" name="Google Shape;3092;p62"/>
          <p:cNvSpPr/>
          <p:nvPr/>
        </p:nvSpPr>
        <p:spPr>
          <a:xfrm>
            <a:off x="10246267" y="3953633"/>
            <a:ext cx="390800" cy="382800"/>
          </a:xfrm>
          <a:prstGeom prst="rect">
            <a:avLst/>
          </a:prstGeom>
          <a:solidFill>
            <a:srgbClr val="FFD9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093" name="Google Shape;3093;p62"/>
          <p:cNvSpPr/>
          <p:nvPr/>
        </p:nvSpPr>
        <p:spPr>
          <a:xfrm>
            <a:off x="10637067" y="3953633"/>
            <a:ext cx="390800" cy="382800"/>
          </a:xfrm>
          <a:prstGeom prst="rect">
            <a:avLst/>
          </a:prstGeom>
          <a:solidFill>
            <a:srgbClr val="C27BA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094" name="Google Shape;3094;p62"/>
          <p:cNvSpPr/>
          <p:nvPr/>
        </p:nvSpPr>
        <p:spPr>
          <a:xfrm>
            <a:off x="4775067" y="45451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095" name="Google Shape;3095;p62"/>
          <p:cNvSpPr/>
          <p:nvPr/>
        </p:nvSpPr>
        <p:spPr>
          <a:xfrm>
            <a:off x="5165867" y="45451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096" name="Google Shape;3096;p62"/>
          <p:cNvSpPr/>
          <p:nvPr/>
        </p:nvSpPr>
        <p:spPr>
          <a:xfrm>
            <a:off x="5556667" y="45451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097" name="Google Shape;3097;p62"/>
          <p:cNvSpPr/>
          <p:nvPr/>
        </p:nvSpPr>
        <p:spPr>
          <a:xfrm>
            <a:off x="5947467" y="45451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098" name="Google Shape;3098;p62"/>
          <p:cNvSpPr/>
          <p:nvPr/>
        </p:nvSpPr>
        <p:spPr>
          <a:xfrm>
            <a:off x="6338267" y="45451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099" name="Google Shape;3099;p62"/>
          <p:cNvSpPr/>
          <p:nvPr/>
        </p:nvSpPr>
        <p:spPr>
          <a:xfrm>
            <a:off x="6729067" y="45451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100" name="Google Shape;3100;p62"/>
          <p:cNvSpPr/>
          <p:nvPr/>
        </p:nvSpPr>
        <p:spPr>
          <a:xfrm>
            <a:off x="7119867" y="45451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101" name="Google Shape;3101;p62"/>
          <p:cNvSpPr/>
          <p:nvPr/>
        </p:nvSpPr>
        <p:spPr>
          <a:xfrm>
            <a:off x="7510667" y="45451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102" name="Google Shape;3102;p62"/>
          <p:cNvSpPr/>
          <p:nvPr/>
        </p:nvSpPr>
        <p:spPr>
          <a:xfrm>
            <a:off x="4775067" y="51366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103" name="Google Shape;3103;p62"/>
          <p:cNvSpPr/>
          <p:nvPr/>
        </p:nvSpPr>
        <p:spPr>
          <a:xfrm>
            <a:off x="5165867" y="51366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104" name="Google Shape;3104;p62"/>
          <p:cNvSpPr/>
          <p:nvPr/>
        </p:nvSpPr>
        <p:spPr>
          <a:xfrm>
            <a:off x="5556667" y="51366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105" name="Google Shape;3105;p62"/>
          <p:cNvSpPr/>
          <p:nvPr/>
        </p:nvSpPr>
        <p:spPr>
          <a:xfrm>
            <a:off x="5947467" y="51366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106" name="Google Shape;3106;p62"/>
          <p:cNvSpPr/>
          <p:nvPr/>
        </p:nvSpPr>
        <p:spPr>
          <a:xfrm>
            <a:off x="7901467" y="57281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107" name="Google Shape;3107;p62"/>
          <p:cNvSpPr/>
          <p:nvPr/>
        </p:nvSpPr>
        <p:spPr>
          <a:xfrm>
            <a:off x="8292267" y="57281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108" name="Google Shape;3108;p62"/>
          <p:cNvSpPr/>
          <p:nvPr/>
        </p:nvSpPr>
        <p:spPr>
          <a:xfrm>
            <a:off x="8683067" y="57281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109" name="Google Shape;3109;p62"/>
          <p:cNvSpPr/>
          <p:nvPr/>
        </p:nvSpPr>
        <p:spPr>
          <a:xfrm>
            <a:off x="9073867" y="57281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110" name="Google Shape;3110;p62"/>
          <p:cNvSpPr/>
          <p:nvPr/>
        </p:nvSpPr>
        <p:spPr>
          <a:xfrm>
            <a:off x="9464667" y="5728133"/>
            <a:ext cx="390800" cy="382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111" name="Google Shape;3111;p62"/>
          <p:cNvSpPr/>
          <p:nvPr/>
        </p:nvSpPr>
        <p:spPr>
          <a:xfrm>
            <a:off x="9855467" y="5728133"/>
            <a:ext cx="390800" cy="382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112" name="Google Shape;3112;p62"/>
          <p:cNvSpPr/>
          <p:nvPr/>
        </p:nvSpPr>
        <p:spPr>
          <a:xfrm>
            <a:off x="10246267" y="5728133"/>
            <a:ext cx="390800" cy="382800"/>
          </a:xfrm>
          <a:prstGeom prst="rect">
            <a:avLst/>
          </a:prstGeom>
          <a:solidFill>
            <a:srgbClr val="85200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113" name="Google Shape;3113;p62"/>
          <p:cNvSpPr/>
          <p:nvPr/>
        </p:nvSpPr>
        <p:spPr>
          <a:xfrm>
            <a:off x="10637067" y="5728133"/>
            <a:ext cx="390800" cy="382800"/>
          </a:xfrm>
          <a:prstGeom prst="rect">
            <a:avLst/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114" name="Google Shape;3114;p62"/>
          <p:cNvSpPr/>
          <p:nvPr/>
        </p:nvSpPr>
        <p:spPr>
          <a:xfrm>
            <a:off x="6338267" y="51366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115" name="Google Shape;3115;p62"/>
          <p:cNvSpPr/>
          <p:nvPr/>
        </p:nvSpPr>
        <p:spPr>
          <a:xfrm>
            <a:off x="6729067" y="51366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116" name="Google Shape;3116;p62"/>
          <p:cNvSpPr/>
          <p:nvPr/>
        </p:nvSpPr>
        <p:spPr>
          <a:xfrm>
            <a:off x="7119867" y="51366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117" name="Google Shape;3117;p62"/>
          <p:cNvSpPr/>
          <p:nvPr/>
        </p:nvSpPr>
        <p:spPr>
          <a:xfrm>
            <a:off x="7510667" y="51366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118" name="Google Shape;3118;p62"/>
          <p:cNvSpPr/>
          <p:nvPr/>
        </p:nvSpPr>
        <p:spPr>
          <a:xfrm>
            <a:off x="7901467" y="51366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119" name="Google Shape;3119;p62"/>
          <p:cNvSpPr/>
          <p:nvPr/>
        </p:nvSpPr>
        <p:spPr>
          <a:xfrm>
            <a:off x="8292267" y="51366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120" name="Google Shape;3120;p62"/>
          <p:cNvSpPr/>
          <p:nvPr/>
        </p:nvSpPr>
        <p:spPr>
          <a:xfrm>
            <a:off x="8683067" y="51366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121" name="Google Shape;3121;p62"/>
          <p:cNvSpPr/>
          <p:nvPr/>
        </p:nvSpPr>
        <p:spPr>
          <a:xfrm>
            <a:off x="9073867" y="51366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122" name="Google Shape;3122;p62"/>
          <p:cNvSpPr/>
          <p:nvPr/>
        </p:nvSpPr>
        <p:spPr>
          <a:xfrm>
            <a:off x="9464667" y="5136633"/>
            <a:ext cx="390800" cy="382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123" name="Google Shape;3123;p62"/>
          <p:cNvSpPr/>
          <p:nvPr/>
        </p:nvSpPr>
        <p:spPr>
          <a:xfrm>
            <a:off x="9855467" y="5136633"/>
            <a:ext cx="390800" cy="382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124" name="Google Shape;3124;p62"/>
          <p:cNvSpPr/>
          <p:nvPr/>
        </p:nvSpPr>
        <p:spPr>
          <a:xfrm>
            <a:off x="10246267" y="5136633"/>
            <a:ext cx="390800" cy="382800"/>
          </a:xfrm>
          <a:prstGeom prst="rect">
            <a:avLst/>
          </a:prstGeom>
          <a:solidFill>
            <a:srgbClr val="CC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125" name="Google Shape;3125;p62"/>
          <p:cNvSpPr/>
          <p:nvPr/>
        </p:nvSpPr>
        <p:spPr>
          <a:xfrm>
            <a:off x="10637067" y="5136633"/>
            <a:ext cx="390800" cy="3828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126" name="Google Shape;3126;p62"/>
          <p:cNvSpPr/>
          <p:nvPr/>
        </p:nvSpPr>
        <p:spPr>
          <a:xfrm>
            <a:off x="4775067" y="57281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127" name="Google Shape;3127;p62"/>
          <p:cNvSpPr/>
          <p:nvPr/>
        </p:nvSpPr>
        <p:spPr>
          <a:xfrm>
            <a:off x="5165867" y="57281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128" name="Google Shape;3128;p62"/>
          <p:cNvSpPr/>
          <p:nvPr/>
        </p:nvSpPr>
        <p:spPr>
          <a:xfrm>
            <a:off x="5556667" y="57281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129" name="Google Shape;3129;p62"/>
          <p:cNvSpPr/>
          <p:nvPr/>
        </p:nvSpPr>
        <p:spPr>
          <a:xfrm>
            <a:off x="5947467" y="57281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130" name="Google Shape;3130;p62"/>
          <p:cNvSpPr/>
          <p:nvPr/>
        </p:nvSpPr>
        <p:spPr>
          <a:xfrm>
            <a:off x="6338267" y="57281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131" name="Google Shape;3131;p62"/>
          <p:cNvSpPr/>
          <p:nvPr/>
        </p:nvSpPr>
        <p:spPr>
          <a:xfrm>
            <a:off x="6729067" y="57281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132" name="Google Shape;3132;p62"/>
          <p:cNvSpPr/>
          <p:nvPr/>
        </p:nvSpPr>
        <p:spPr>
          <a:xfrm>
            <a:off x="7119867" y="57281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133" name="Google Shape;3133;p62"/>
          <p:cNvSpPr/>
          <p:nvPr/>
        </p:nvSpPr>
        <p:spPr>
          <a:xfrm>
            <a:off x="7510667" y="57281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134" name="Google Shape;3134;p62"/>
          <p:cNvSpPr txBox="1"/>
          <p:nvPr/>
        </p:nvSpPr>
        <p:spPr>
          <a:xfrm>
            <a:off x="4161067" y="3887201"/>
            <a:ext cx="6140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2400" b="1"/>
              <a:t>L0</a:t>
            </a:r>
            <a:endParaRPr sz="2400" b="1"/>
          </a:p>
        </p:txBody>
      </p:sp>
      <p:sp>
        <p:nvSpPr>
          <p:cNvPr id="3135" name="Google Shape;3135;p62"/>
          <p:cNvSpPr txBox="1"/>
          <p:nvPr/>
        </p:nvSpPr>
        <p:spPr>
          <a:xfrm>
            <a:off x="4161067" y="4478701"/>
            <a:ext cx="6140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2400" b="1"/>
              <a:t>L1</a:t>
            </a:r>
            <a:endParaRPr sz="2400" b="1"/>
          </a:p>
        </p:txBody>
      </p:sp>
      <p:sp>
        <p:nvSpPr>
          <p:cNvPr id="3136" name="Google Shape;3136;p62"/>
          <p:cNvSpPr txBox="1"/>
          <p:nvPr/>
        </p:nvSpPr>
        <p:spPr>
          <a:xfrm>
            <a:off x="4161067" y="5070201"/>
            <a:ext cx="6140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2400" b="1"/>
              <a:t>L2</a:t>
            </a:r>
            <a:endParaRPr sz="2400" b="1"/>
          </a:p>
        </p:txBody>
      </p:sp>
      <p:sp>
        <p:nvSpPr>
          <p:cNvPr id="3137" name="Google Shape;3137;p62"/>
          <p:cNvSpPr txBox="1"/>
          <p:nvPr/>
        </p:nvSpPr>
        <p:spPr>
          <a:xfrm>
            <a:off x="4161067" y="5661701"/>
            <a:ext cx="6140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2400" b="1"/>
              <a:t>L3</a:t>
            </a:r>
            <a:endParaRPr sz="2400" b="1"/>
          </a:p>
        </p:txBody>
      </p:sp>
      <p:sp>
        <p:nvSpPr>
          <p:cNvPr id="3138" name="Google Shape;3138;p62"/>
          <p:cNvSpPr txBox="1"/>
          <p:nvPr/>
        </p:nvSpPr>
        <p:spPr>
          <a:xfrm>
            <a:off x="10525467" y="3521633"/>
            <a:ext cx="6140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333" b="1"/>
              <a:t>B0</a:t>
            </a:r>
            <a:endParaRPr sz="1333" b="1"/>
          </a:p>
        </p:txBody>
      </p:sp>
      <p:sp>
        <p:nvSpPr>
          <p:cNvPr id="3139" name="Google Shape;3139;p62"/>
          <p:cNvSpPr txBox="1"/>
          <p:nvPr/>
        </p:nvSpPr>
        <p:spPr>
          <a:xfrm>
            <a:off x="10134667" y="3521633"/>
            <a:ext cx="6140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333" b="1"/>
              <a:t>B1</a:t>
            </a:r>
            <a:endParaRPr sz="1333" b="1"/>
          </a:p>
        </p:txBody>
      </p:sp>
      <p:sp>
        <p:nvSpPr>
          <p:cNvPr id="3140" name="Google Shape;3140;p62"/>
          <p:cNvSpPr txBox="1"/>
          <p:nvPr/>
        </p:nvSpPr>
        <p:spPr>
          <a:xfrm>
            <a:off x="9743867" y="3521633"/>
            <a:ext cx="6140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333" b="1"/>
              <a:t>B2</a:t>
            </a:r>
            <a:endParaRPr sz="1333" b="1"/>
          </a:p>
        </p:txBody>
      </p:sp>
      <p:sp>
        <p:nvSpPr>
          <p:cNvPr id="3141" name="Google Shape;3141;p62"/>
          <p:cNvSpPr txBox="1"/>
          <p:nvPr/>
        </p:nvSpPr>
        <p:spPr>
          <a:xfrm>
            <a:off x="9353067" y="3521633"/>
            <a:ext cx="6140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333" b="1"/>
              <a:t>B3</a:t>
            </a:r>
            <a:endParaRPr sz="1333" b="1"/>
          </a:p>
        </p:txBody>
      </p:sp>
      <p:sp>
        <p:nvSpPr>
          <p:cNvPr id="3142" name="Google Shape;3142;p62"/>
          <p:cNvSpPr txBox="1"/>
          <p:nvPr/>
        </p:nvSpPr>
        <p:spPr>
          <a:xfrm>
            <a:off x="8962267" y="3521633"/>
            <a:ext cx="6140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333" b="1"/>
              <a:t>B4</a:t>
            </a:r>
            <a:endParaRPr sz="1333" b="1"/>
          </a:p>
        </p:txBody>
      </p:sp>
      <p:sp>
        <p:nvSpPr>
          <p:cNvPr id="3143" name="Google Shape;3143;p62"/>
          <p:cNvSpPr txBox="1"/>
          <p:nvPr/>
        </p:nvSpPr>
        <p:spPr>
          <a:xfrm>
            <a:off x="8571467" y="3521633"/>
            <a:ext cx="6140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333" b="1"/>
              <a:t>B5</a:t>
            </a:r>
            <a:endParaRPr sz="1333" b="1"/>
          </a:p>
        </p:txBody>
      </p:sp>
      <p:sp>
        <p:nvSpPr>
          <p:cNvPr id="3144" name="Google Shape;3144;p62"/>
          <p:cNvSpPr txBox="1"/>
          <p:nvPr/>
        </p:nvSpPr>
        <p:spPr>
          <a:xfrm>
            <a:off x="8180667" y="3521633"/>
            <a:ext cx="6140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333" b="1"/>
              <a:t>B6</a:t>
            </a:r>
            <a:endParaRPr sz="1333" b="1"/>
          </a:p>
        </p:txBody>
      </p:sp>
      <p:sp>
        <p:nvSpPr>
          <p:cNvPr id="3145" name="Google Shape;3145;p62"/>
          <p:cNvSpPr txBox="1"/>
          <p:nvPr/>
        </p:nvSpPr>
        <p:spPr>
          <a:xfrm>
            <a:off x="7789867" y="3521633"/>
            <a:ext cx="6140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333" b="1"/>
              <a:t>B7</a:t>
            </a:r>
            <a:endParaRPr sz="1333" b="1"/>
          </a:p>
        </p:txBody>
      </p:sp>
      <p:sp>
        <p:nvSpPr>
          <p:cNvPr id="3146" name="Google Shape;3146;p62"/>
          <p:cNvSpPr txBox="1"/>
          <p:nvPr/>
        </p:nvSpPr>
        <p:spPr>
          <a:xfrm>
            <a:off x="7399067" y="3521633"/>
            <a:ext cx="6140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333" b="1"/>
              <a:t>B8</a:t>
            </a:r>
            <a:endParaRPr sz="1333" b="1"/>
          </a:p>
        </p:txBody>
      </p:sp>
      <p:sp>
        <p:nvSpPr>
          <p:cNvPr id="3147" name="Google Shape;3147;p62"/>
          <p:cNvSpPr txBox="1"/>
          <p:nvPr/>
        </p:nvSpPr>
        <p:spPr>
          <a:xfrm>
            <a:off x="7008267" y="3521633"/>
            <a:ext cx="6140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333" b="1"/>
              <a:t>B9</a:t>
            </a:r>
            <a:endParaRPr sz="1333" b="1"/>
          </a:p>
        </p:txBody>
      </p:sp>
      <p:sp>
        <p:nvSpPr>
          <p:cNvPr id="3148" name="Google Shape;3148;p62"/>
          <p:cNvSpPr txBox="1"/>
          <p:nvPr/>
        </p:nvSpPr>
        <p:spPr>
          <a:xfrm>
            <a:off x="6523033" y="3521633"/>
            <a:ext cx="8028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333" b="1"/>
              <a:t>B10</a:t>
            </a:r>
            <a:endParaRPr sz="1333" b="1"/>
          </a:p>
        </p:txBody>
      </p:sp>
      <p:sp>
        <p:nvSpPr>
          <p:cNvPr id="3149" name="Google Shape;3149;p62"/>
          <p:cNvSpPr txBox="1"/>
          <p:nvPr/>
        </p:nvSpPr>
        <p:spPr>
          <a:xfrm>
            <a:off x="6132267" y="3521633"/>
            <a:ext cx="8028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333" b="1"/>
              <a:t>B11</a:t>
            </a:r>
            <a:endParaRPr sz="1333" b="1"/>
          </a:p>
        </p:txBody>
      </p:sp>
      <p:sp>
        <p:nvSpPr>
          <p:cNvPr id="3150" name="Google Shape;3150;p62"/>
          <p:cNvSpPr txBox="1"/>
          <p:nvPr/>
        </p:nvSpPr>
        <p:spPr>
          <a:xfrm>
            <a:off x="5741467" y="3521633"/>
            <a:ext cx="8028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333" b="1"/>
              <a:t>B12</a:t>
            </a:r>
            <a:endParaRPr sz="1333" b="1"/>
          </a:p>
        </p:txBody>
      </p:sp>
      <p:sp>
        <p:nvSpPr>
          <p:cNvPr id="3151" name="Google Shape;3151;p62"/>
          <p:cNvSpPr txBox="1"/>
          <p:nvPr/>
        </p:nvSpPr>
        <p:spPr>
          <a:xfrm>
            <a:off x="5277467" y="3521633"/>
            <a:ext cx="9492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333" b="1"/>
              <a:t>B13</a:t>
            </a:r>
            <a:endParaRPr sz="1333" b="1"/>
          </a:p>
        </p:txBody>
      </p:sp>
      <p:sp>
        <p:nvSpPr>
          <p:cNvPr id="3152" name="Google Shape;3152;p62"/>
          <p:cNvSpPr txBox="1"/>
          <p:nvPr/>
        </p:nvSpPr>
        <p:spPr>
          <a:xfrm>
            <a:off x="4886667" y="3521633"/>
            <a:ext cx="9492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333" b="1"/>
              <a:t>B14</a:t>
            </a:r>
            <a:endParaRPr sz="1333" b="1"/>
          </a:p>
        </p:txBody>
      </p:sp>
      <p:sp>
        <p:nvSpPr>
          <p:cNvPr id="3153" name="Google Shape;3153;p62"/>
          <p:cNvSpPr txBox="1"/>
          <p:nvPr/>
        </p:nvSpPr>
        <p:spPr>
          <a:xfrm>
            <a:off x="4495867" y="3521633"/>
            <a:ext cx="9492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333" b="1"/>
              <a:t>B15</a:t>
            </a:r>
            <a:endParaRPr sz="1333" b="1"/>
          </a:p>
        </p:txBody>
      </p:sp>
      <p:sp>
        <p:nvSpPr>
          <p:cNvPr id="3154" name="Google Shape;3154;p62"/>
          <p:cNvSpPr/>
          <p:nvPr/>
        </p:nvSpPr>
        <p:spPr>
          <a:xfrm>
            <a:off x="7879217" y="2101233"/>
            <a:ext cx="390800" cy="382800"/>
          </a:xfrm>
          <a:prstGeom prst="rect">
            <a:avLst/>
          </a:prstGeom>
          <a:solidFill>
            <a:srgbClr val="A61C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155" name="Google Shape;3155;p62"/>
          <p:cNvSpPr/>
          <p:nvPr/>
        </p:nvSpPr>
        <p:spPr>
          <a:xfrm>
            <a:off x="8269900" y="2101233"/>
            <a:ext cx="390800" cy="382800"/>
          </a:xfrm>
          <a:prstGeom prst="rect">
            <a:avLst/>
          </a:prstGeom>
          <a:solidFill>
            <a:srgbClr val="CC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156" name="Google Shape;3156;p62"/>
          <p:cNvSpPr/>
          <p:nvPr/>
        </p:nvSpPr>
        <p:spPr>
          <a:xfrm>
            <a:off x="8660767" y="2101233"/>
            <a:ext cx="390800" cy="382800"/>
          </a:xfrm>
          <a:prstGeom prst="rect">
            <a:avLst/>
          </a:prstGeom>
          <a:solidFill>
            <a:srgbClr val="E6913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157" name="Google Shape;3157;p62"/>
          <p:cNvSpPr/>
          <p:nvPr/>
        </p:nvSpPr>
        <p:spPr>
          <a:xfrm>
            <a:off x="9051600" y="2097633"/>
            <a:ext cx="390800" cy="382800"/>
          </a:xfrm>
          <a:prstGeom prst="rect">
            <a:avLst/>
          </a:prstGeom>
          <a:solidFill>
            <a:srgbClr val="FFD9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158" name="Google Shape;3158;p62"/>
          <p:cNvSpPr/>
          <p:nvPr/>
        </p:nvSpPr>
        <p:spPr>
          <a:xfrm>
            <a:off x="9442400" y="2097633"/>
            <a:ext cx="390800" cy="382800"/>
          </a:xfrm>
          <a:prstGeom prst="rect">
            <a:avLst/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159" name="Google Shape;3159;p62"/>
          <p:cNvSpPr/>
          <p:nvPr/>
        </p:nvSpPr>
        <p:spPr>
          <a:xfrm>
            <a:off x="9833333" y="2099433"/>
            <a:ext cx="390800" cy="3828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160" name="Google Shape;3160;p62"/>
          <p:cNvSpPr/>
          <p:nvPr/>
        </p:nvSpPr>
        <p:spPr>
          <a:xfrm>
            <a:off x="10224267" y="2099433"/>
            <a:ext cx="390800" cy="3828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161" name="Google Shape;3161;p62"/>
          <p:cNvSpPr/>
          <p:nvPr/>
        </p:nvSpPr>
        <p:spPr>
          <a:xfrm>
            <a:off x="10615300" y="2099433"/>
            <a:ext cx="390800" cy="382800"/>
          </a:xfrm>
          <a:prstGeom prst="rect">
            <a:avLst/>
          </a:prstGeom>
          <a:solidFill>
            <a:srgbClr val="C27BA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333"/>
          </a:p>
        </p:txBody>
      </p:sp>
      <p:sp>
        <p:nvSpPr>
          <p:cNvPr id="3162" name="Google Shape;3162;p62"/>
          <p:cNvSpPr txBox="1"/>
          <p:nvPr/>
        </p:nvSpPr>
        <p:spPr>
          <a:xfrm>
            <a:off x="3931367" y="2887101"/>
            <a:ext cx="38558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it" sz="2400">
                <a:latin typeface="Ubuntu Mono"/>
                <a:ea typeface="Ubuntu Mono"/>
                <a:cs typeface="Ubuntu Mono"/>
                <a:sym typeface="Ubuntu Mono"/>
              </a:rPr>
              <a:t>v0 (VRF, inside </a:t>
            </a:r>
            <a:r>
              <a:rPr lang="it" sz="2400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Ara</a:t>
            </a:r>
            <a:r>
              <a:rPr lang="it" sz="2400">
                <a:latin typeface="Ubuntu Mono"/>
                <a:ea typeface="Ubuntu Mono"/>
                <a:cs typeface="Ubuntu Mono"/>
                <a:sym typeface="Ubuntu Mono"/>
              </a:rPr>
              <a:t>)</a:t>
            </a:r>
            <a:endParaRPr sz="2400"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3163" name="Google Shape;3163;p62"/>
          <p:cNvSpPr txBox="1"/>
          <p:nvPr/>
        </p:nvSpPr>
        <p:spPr>
          <a:xfrm>
            <a:off x="10578300" y="2095818"/>
            <a:ext cx="464800" cy="38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933" b="1"/>
              <a:t>A0</a:t>
            </a:r>
            <a:endParaRPr sz="933" b="1"/>
          </a:p>
        </p:txBody>
      </p:sp>
      <p:sp>
        <p:nvSpPr>
          <p:cNvPr id="3164" name="Google Shape;3164;p62"/>
          <p:cNvSpPr txBox="1"/>
          <p:nvPr/>
        </p:nvSpPr>
        <p:spPr>
          <a:xfrm>
            <a:off x="10187267" y="2094018"/>
            <a:ext cx="464800" cy="38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933" b="1"/>
              <a:t>B0</a:t>
            </a:r>
            <a:endParaRPr sz="933" b="1"/>
          </a:p>
        </p:txBody>
      </p:sp>
      <p:sp>
        <p:nvSpPr>
          <p:cNvPr id="3165" name="Google Shape;3165;p62"/>
          <p:cNvSpPr txBox="1"/>
          <p:nvPr/>
        </p:nvSpPr>
        <p:spPr>
          <a:xfrm>
            <a:off x="9815751" y="2094018"/>
            <a:ext cx="464800" cy="38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933" b="1"/>
              <a:t>C0</a:t>
            </a:r>
            <a:endParaRPr sz="933" b="1"/>
          </a:p>
        </p:txBody>
      </p:sp>
      <p:sp>
        <p:nvSpPr>
          <p:cNvPr id="3166" name="Google Shape;3166;p62"/>
          <p:cNvSpPr txBox="1"/>
          <p:nvPr/>
        </p:nvSpPr>
        <p:spPr>
          <a:xfrm>
            <a:off x="9424967" y="2094018"/>
            <a:ext cx="464800" cy="38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933" b="1"/>
              <a:t>D0</a:t>
            </a:r>
            <a:endParaRPr sz="933" b="1"/>
          </a:p>
        </p:txBody>
      </p:sp>
      <p:sp>
        <p:nvSpPr>
          <p:cNvPr id="3167" name="Google Shape;3167;p62"/>
          <p:cNvSpPr txBox="1"/>
          <p:nvPr/>
        </p:nvSpPr>
        <p:spPr>
          <a:xfrm>
            <a:off x="9034167" y="2094018"/>
            <a:ext cx="464800" cy="38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933" b="1"/>
              <a:t>E0</a:t>
            </a:r>
            <a:endParaRPr sz="933" b="1"/>
          </a:p>
        </p:txBody>
      </p:sp>
      <p:sp>
        <p:nvSpPr>
          <p:cNvPr id="3168" name="Google Shape;3168;p62"/>
          <p:cNvSpPr txBox="1"/>
          <p:nvPr/>
        </p:nvSpPr>
        <p:spPr>
          <a:xfrm>
            <a:off x="8643367" y="2094018"/>
            <a:ext cx="464800" cy="38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933" b="1"/>
              <a:t>F0</a:t>
            </a:r>
            <a:endParaRPr sz="933" b="1"/>
          </a:p>
        </p:txBody>
      </p:sp>
      <p:sp>
        <p:nvSpPr>
          <p:cNvPr id="3169" name="Google Shape;3169;p62"/>
          <p:cNvSpPr txBox="1"/>
          <p:nvPr/>
        </p:nvSpPr>
        <p:spPr>
          <a:xfrm>
            <a:off x="8252567" y="2097618"/>
            <a:ext cx="464800" cy="38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933" b="1"/>
              <a:t>G0</a:t>
            </a:r>
            <a:endParaRPr sz="933" b="1"/>
          </a:p>
        </p:txBody>
      </p:sp>
      <p:sp>
        <p:nvSpPr>
          <p:cNvPr id="3170" name="Google Shape;3170;p62"/>
          <p:cNvSpPr txBox="1"/>
          <p:nvPr/>
        </p:nvSpPr>
        <p:spPr>
          <a:xfrm>
            <a:off x="7844333" y="2097618"/>
            <a:ext cx="464800" cy="38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933" b="1"/>
              <a:t>H0</a:t>
            </a:r>
            <a:endParaRPr sz="933" b="1"/>
          </a:p>
        </p:txBody>
      </p:sp>
      <p:sp>
        <p:nvSpPr>
          <p:cNvPr id="3171" name="Google Shape;3171;p62"/>
          <p:cNvSpPr txBox="1"/>
          <p:nvPr/>
        </p:nvSpPr>
        <p:spPr>
          <a:xfrm>
            <a:off x="10522767" y="1708617"/>
            <a:ext cx="6140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333" b="1"/>
              <a:t>B0</a:t>
            </a:r>
            <a:endParaRPr sz="1333" b="1"/>
          </a:p>
        </p:txBody>
      </p:sp>
      <p:sp>
        <p:nvSpPr>
          <p:cNvPr id="3172" name="Google Shape;3172;p62"/>
          <p:cNvSpPr txBox="1"/>
          <p:nvPr/>
        </p:nvSpPr>
        <p:spPr>
          <a:xfrm>
            <a:off x="10131967" y="1708617"/>
            <a:ext cx="6140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333" b="1"/>
              <a:t>B1</a:t>
            </a:r>
            <a:endParaRPr sz="1333" b="1"/>
          </a:p>
        </p:txBody>
      </p:sp>
      <p:sp>
        <p:nvSpPr>
          <p:cNvPr id="3173" name="Google Shape;3173;p62"/>
          <p:cNvSpPr txBox="1"/>
          <p:nvPr/>
        </p:nvSpPr>
        <p:spPr>
          <a:xfrm>
            <a:off x="9741167" y="1708617"/>
            <a:ext cx="6140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333" b="1"/>
              <a:t>B2</a:t>
            </a:r>
            <a:endParaRPr sz="1333" b="1"/>
          </a:p>
        </p:txBody>
      </p:sp>
      <p:sp>
        <p:nvSpPr>
          <p:cNvPr id="3174" name="Google Shape;3174;p62"/>
          <p:cNvSpPr txBox="1"/>
          <p:nvPr/>
        </p:nvSpPr>
        <p:spPr>
          <a:xfrm>
            <a:off x="9350367" y="1708617"/>
            <a:ext cx="6140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333" b="1"/>
              <a:t>B3</a:t>
            </a:r>
            <a:endParaRPr sz="1333" b="1"/>
          </a:p>
        </p:txBody>
      </p:sp>
      <p:sp>
        <p:nvSpPr>
          <p:cNvPr id="3175" name="Google Shape;3175;p62"/>
          <p:cNvSpPr txBox="1"/>
          <p:nvPr/>
        </p:nvSpPr>
        <p:spPr>
          <a:xfrm>
            <a:off x="8959567" y="1708617"/>
            <a:ext cx="6140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333" b="1"/>
              <a:t>B4</a:t>
            </a:r>
            <a:endParaRPr sz="1333" b="1"/>
          </a:p>
        </p:txBody>
      </p:sp>
      <p:sp>
        <p:nvSpPr>
          <p:cNvPr id="3176" name="Google Shape;3176;p62"/>
          <p:cNvSpPr txBox="1"/>
          <p:nvPr/>
        </p:nvSpPr>
        <p:spPr>
          <a:xfrm>
            <a:off x="8568767" y="1708617"/>
            <a:ext cx="6140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333" b="1"/>
              <a:t>B5</a:t>
            </a:r>
            <a:endParaRPr sz="1333" b="1"/>
          </a:p>
        </p:txBody>
      </p:sp>
      <p:sp>
        <p:nvSpPr>
          <p:cNvPr id="3177" name="Google Shape;3177;p62"/>
          <p:cNvSpPr txBox="1"/>
          <p:nvPr/>
        </p:nvSpPr>
        <p:spPr>
          <a:xfrm>
            <a:off x="8177967" y="1708617"/>
            <a:ext cx="6140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333" b="1"/>
              <a:t>B6</a:t>
            </a:r>
            <a:endParaRPr sz="1333" b="1"/>
          </a:p>
        </p:txBody>
      </p:sp>
      <p:sp>
        <p:nvSpPr>
          <p:cNvPr id="3178" name="Google Shape;3178;p62"/>
          <p:cNvSpPr txBox="1"/>
          <p:nvPr/>
        </p:nvSpPr>
        <p:spPr>
          <a:xfrm>
            <a:off x="7787167" y="1708617"/>
            <a:ext cx="6140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333" b="1"/>
              <a:t>B7</a:t>
            </a:r>
            <a:endParaRPr sz="1333" b="1"/>
          </a:p>
        </p:txBody>
      </p:sp>
      <p:sp>
        <p:nvSpPr>
          <p:cNvPr id="3179" name="Google Shape;3179;p62"/>
          <p:cNvSpPr txBox="1"/>
          <p:nvPr/>
        </p:nvSpPr>
        <p:spPr>
          <a:xfrm>
            <a:off x="10615300" y="3946418"/>
            <a:ext cx="464800" cy="38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933" b="1"/>
              <a:t>A0</a:t>
            </a:r>
            <a:endParaRPr sz="933" b="1"/>
          </a:p>
        </p:txBody>
      </p:sp>
      <p:sp>
        <p:nvSpPr>
          <p:cNvPr id="3180" name="Google Shape;3180;p62"/>
          <p:cNvSpPr/>
          <p:nvPr/>
        </p:nvSpPr>
        <p:spPr>
          <a:xfrm>
            <a:off x="332901" y="2102756"/>
            <a:ext cx="415600" cy="200000"/>
          </a:xfrm>
          <a:prstGeom prst="rect">
            <a:avLst/>
          </a:prstGeom>
          <a:solidFill>
            <a:srgbClr val="A61C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181" name="Google Shape;3181;p62"/>
          <p:cNvSpPr/>
          <p:nvPr/>
        </p:nvSpPr>
        <p:spPr>
          <a:xfrm>
            <a:off x="740664" y="2102756"/>
            <a:ext cx="418000" cy="200000"/>
          </a:xfrm>
          <a:prstGeom prst="rect">
            <a:avLst/>
          </a:prstGeom>
          <a:solidFill>
            <a:srgbClr val="CC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182" name="Google Shape;3182;p62"/>
          <p:cNvSpPr/>
          <p:nvPr/>
        </p:nvSpPr>
        <p:spPr>
          <a:xfrm>
            <a:off x="1148443" y="2102756"/>
            <a:ext cx="410000" cy="200000"/>
          </a:xfrm>
          <a:prstGeom prst="rect">
            <a:avLst/>
          </a:prstGeom>
          <a:solidFill>
            <a:srgbClr val="E6913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183" name="Google Shape;3183;p62"/>
          <p:cNvSpPr/>
          <p:nvPr/>
        </p:nvSpPr>
        <p:spPr>
          <a:xfrm>
            <a:off x="1556212" y="2102756"/>
            <a:ext cx="407600" cy="200000"/>
          </a:xfrm>
          <a:prstGeom prst="rect">
            <a:avLst/>
          </a:prstGeom>
          <a:solidFill>
            <a:srgbClr val="FFD9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184" name="Google Shape;3184;p62"/>
          <p:cNvSpPr/>
          <p:nvPr/>
        </p:nvSpPr>
        <p:spPr>
          <a:xfrm>
            <a:off x="1963983" y="2102756"/>
            <a:ext cx="410800" cy="200000"/>
          </a:xfrm>
          <a:prstGeom prst="rect">
            <a:avLst/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185" name="Google Shape;3185;p62"/>
          <p:cNvSpPr/>
          <p:nvPr/>
        </p:nvSpPr>
        <p:spPr>
          <a:xfrm>
            <a:off x="2371753" y="2102756"/>
            <a:ext cx="413200" cy="2000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186" name="Google Shape;3186;p62"/>
          <p:cNvSpPr/>
          <p:nvPr/>
        </p:nvSpPr>
        <p:spPr>
          <a:xfrm>
            <a:off x="2779524" y="2102756"/>
            <a:ext cx="410800" cy="2000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187" name="Google Shape;3187;p62"/>
          <p:cNvSpPr/>
          <p:nvPr/>
        </p:nvSpPr>
        <p:spPr>
          <a:xfrm>
            <a:off x="3187293" y="2102756"/>
            <a:ext cx="393600" cy="200000"/>
          </a:xfrm>
          <a:prstGeom prst="rect">
            <a:avLst/>
          </a:prstGeom>
          <a:solidFill>
            <a:srgbClr val="C27BA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188" name="Google Shape;3188;p62"/>
          <p:cNvSpPr txBox="1"/>
          <p:nvPr/>
        </p:nvSpPr>
        <p:spPr>
          <a:xfrm>
            <a:off x="292800" y="1257433"/>
            <a:ext cx="3122400" cy="902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609585" indent="-372524">
              <a:buClr>
                <a:schemeClr val="accent1"/>
              </a:buClr>
              <a:buSzPts val="800"/>
              <a:buFont typeface="Ubuntu Mono"/>
              <a:buChar char="■"/>
            </a:pPr>
            <a:r>
              <a:rPr lang="it" sz="1600">
                <a:latin typeface="Ubuntu Mono"/>
                <a:ea typeface="Ubuntu Mono"/>
                <a:cs typeface="Ubuntu Mono"/>
                <a:sym typeface="Ubuntu Mono"/>
              </a:rPr>
              <a:t>Vector with 8 elements</a:t>
            </a:r>
            <a:endParaRPr sz="1600">
              <a:latin typeface="Ubuntu Mono"/>
              <a:ea typeface="Ubuntu Mono"/>
              <a:cs typeface="Ubuntu Mono"/>
              <a:sym typeface="Ubuntu Mono"/>
            </a:endParaRPr>
          </a:p>
          <a:p>
            <a:pPr marL="609585" indent="-372524">
              <a:buClr>
                <a:schemeClr val="accent1"/>
              </a:buClr>
              <a:buSzPts val="800"/>
              <a:buFont typeface="Ubuntu Mono"/>
              <a:buChar char="■"/>
            </a:pPr>
            <a:r>
              <a:rPr lang="it" sz="1600">
                <a:latin typeface="Ubuntu Mono"/>
                <a:ea typeface="Ubuntu Mono"/>
                <a:cs typeface="Ubuntu Mono"/>
                <a:sym typeface="Ubuntu Mono"/>
              </a:rPr>
              <a:t>1 Byte/element</a:t>
            </a:r>
            <a:endParaRPr sz="1600">
              <a:latin typeface="Ubuntu Mono"/>
              <a:ea typeface="Ubuntu Mono"/>
              <a:cs typeface="Ubuntu Mono"/>
              <a:sym typeface="Ubuntu Mono"/>
            </a:endParaRPr>
          </a:p>
          <a:p>
            <a:endParaRPr sz="1067"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3189" name="Google Shape;3189;p62"/>
          <p:cNvSpPr/>
          <p:nvPr/>
        </p:nvSpPr>
        <p:spPr>
          <a:xfrm>
            <a:off x="741633" y="2758367"/>
            <a:ext cx="2079600" cy="1111200"/>
          </a:xfrm>
          <a:prstGeom prst="verticalScroll">
            <a:avLst>
              <a:gd name="adj" fmla="val 1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190" name="Google Shape;3190;p62"/>
          <p:cNvSpPr txBox="1"/>
          <p:nvPr/>
        </p:nvSpPr>
        <p:spPr>
          <a:xfrm>
            <a:off x="1009467" y="2916267"/>
            <a:ext cx="2185200" cy="861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it" sz="1333">
                <a:latin typeface="Ubuntu Mono"/>
                <a:ea typeface="Ubuntu Mono"/>
                <a:cs typeface="Ubuntu Mono"/>
                <a:sym typeface="Ubuntu Mono"/>
              </a:rPr>
              <a:t>…</a:t>
            </a:r>
            <a:endParaRPr sz="1333">
              <a:latin typeface="Ubuntu Mono"/>
              <a:ea typeface="Ubuntu Mono"/>
              <a:cs typeface="Ubuntu Mono"/>
              <a:sym typeface="Ubuntu Mono"/>
            </a:endParaRPr>
          </a:p>
          <a:p>
            <a:r>
              <a:rPr lang="it" sz="1333">
                <a:latin typeface="Ubuntu Mono"/>
                <a:ea typeface="Ubuntu Mono"/>
                <a:cs typeface="Ubuntu Mono"/>
                <a:sym typeface="Ubuntu Mono"/>
              </a:rPr>
              <a:t>vld v0, (Memory)</a:t>
            </a:r>
            <a:endParaRPr sz="1333">
              <a:latin typeface="Ubuntu Mono"/>
              <a:ea typeface="Ubuntu Mono"/>
              <a:cs typeface="Ubuntu Mono"/>
              <a:sym typeface="Ubuntu Mono"/>
            </a:endParaRPr>
          </a:p>
          <a:p>
            <a:r>
              <a:rPr lang="it" sz="1333">
                <a:latin typeface="Ubuntu Mono"/>
                <a:ea typeface="Ubuntu Mono"/>
                <a:cs typeface="Ubuntu Mono"/>
                <a:sym typeface="Ubuntu Mono"/>
              </a:rPr>
              <a:t>…</a:t>
            </a:r>
            <a:endParaRPr sz="1333"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3192" name="Google Shape;3192;p62"/>
          <p:cNvSpPr/>
          <p:nvPr/>
        </p:nvSpPr>
        <p:spPr>
          <a:xfrm>
            <a:off x="925033" y="1647167"/>
            <a:ext cx="1682800" cy="2428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193" name="Google Shape;3193;p62"/>
          <p:cNvSpPr/>
          <p:nvPr/>
        </p:nvSpPr>
        <p:spPr>
          <a:xfrm>
            <a:off x="4744333" y="21012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194" name="Google Shape;3194;p62"/>
          <p:cNvSpPr/>
          <p:nvPr/>
        </p:nvSpPr>
        <p:spPr>
          <a:xfrm>
            <a:off x="5135133" y="21012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195" name="Google Shape;3195;p62"/>
          <p:cNvSpPr/>
          <p:nvPr/>
        </p:nvSpPr>
        <p:spPr>
          <a:xfrm>
            <a:off x="5525933" y="21012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196" name="Google Shape;3196;p62"/>
          <p:cNvSpPr/>
          <p:nvPr/>
        </p:nvSpPr>
        <p:spPr>
          <a:xfrm>
            <a:off x="5916733" y="21012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197" name="Google Shape;3197;p62"/>
          <p:cNvSpPr/>
          <p:nvPr/>
        </p:nvSpPr>
        <p:spPr>
          <a:xfrm>
            <a:off x="6307533" y="21012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198" name="Google Shape;3198;p62"/>
          <p:cNvSpPr/>
          <p:nvPr/>
        </p:nvSpPr>
        <p:spPr>
          <a:xfrm>
            <a:off x="6698333" y="21012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199" name="Google Shape;3199;p62"/>
          <p:cNvSpPr/>
          <p:nvPr/>
        </p:nvSpPr>
        <p:spPr>
          <a:xfrm>
            <a:off x="7089133" y="21012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200" name="Google Shape;3200;p62"/>
          <p:cNvSpPr/>
          <p:nvPr/>
        </p:nvSpPr>
        <p:spPr>
          <a:xfrm>
            <a:off x="7479933" y="2101233"/>
            <a:ext cx="390800" cy="3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201" name="Google Shape;3201;p62"/>
          <p:cNvSpPr txBox="1"/>
          <p:nvPr/>
        </p:nvSpPr>
        <p:spPr>
          <a:xfrm>
            <a:off x="7396367" y="1708617"/>
            <a:ext cx="6140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333" b="1"/>
              <a:t>B8</a:t>
            </a:r>
            <a:endParaRPr sz="1333" b="1"/>
          </a:p>
        </p:txBody>
      </p:sp>
      <p:sp>
        <p:nvSpPr>
          <p:cNvPr id="3202" name="Google Shape;3202;p62"/>
          <p:cNvSpPr txBox="1"/>
          <p:nvPr/>
        </p:nvSpPr>
        <p:spPr>
          <a:xfrm>
            <a:off x="7005567" y="1708617"/>
            <a:ext cx="6140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333" b="1"/>
              <a:t>B9</a:t>
            </a:r>
            <a:endParaRPr sz="1333" b="1"/>
          </a:p>
        </p:txBody>
      </p:sp>
      <p:sp>
        <p:nvSpPr>
          <p:cNvPr id="3203" name="Google Shape;3203;p62"/>
          <p:cNvSpPr txBox="1"/>
          <p:nvPr/>
        </p:nvSpPr>
        <p:spPr>
          <a:xfrm>
            <a:off x="6520333" y="1708617"/>
            <a:ext cx="8028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333" b="1"/>
              <a:t>B10</a:t>
            </a:r>
            <a:endParaRPr sz="1333" b="1"/>
          </a:p>
        </p:txBody>
      </p:sp>
      <p:sp>
        <p:nvSpPr>
          <p:cNvPr id="3204" name="Google Shape;3204;p62"/>
          <p:cNvSpPr txBox="1"/>
          <p:nvPr/>
        </p:nvSpPr>
        <p:spPr>
          <a:xfrm>
            <a:off x="5738767" y="1708617"/>
            <a:ext cx="8028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333" b="1"/>
              <a:t>B12</a:t>
            </a:r>
            <a:endParaRPr sz="1333" b="1"/>
          </a:p>
        </p:txBody>
      </p:sp>
      <p:sp>
        <p:nvSpPr>
          <p:cNvPr id="3205" name="Google Shape;3205;p62"/>
          <p:cNvSpPr txBox="1"/>
          <p:nvPr/>
        </p:nvSpPr>
        <p:spPr>
          <a:xfrm>
            <a:off x="6129567" y="1708617"/>
            <a:ext cx="8028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333" b="1"/>
              <a:t>B11</a:t>
            </a:r>
            <a:endParaRPr sz="1333" b="1"/>
          </a:p>
        </p:txBody>
      </p:sp>
      <p:sp>
        <p:nvSpPr>
          <p:cNvPr id="3206" name="Google Shape;3206;p62"/>
          <p:cNvSpPr txBox="1"/>
          <p:nvPr/>
        </p:nvSpPr>
        <p:spPr>
          <a:xfrm>
            <a:off x="4883967" y="1708617"/>
            <a:ext cx="9492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333" b="1"/>
              <a:t>B14</a:t>
            </a:r>
            <a:endParaRPr sz="1333" b="1"/>
          </a:p>
        </p:txBody>
      </p:sp>
      <p:sp>
        <p:nvSpPr>
          <p:cNvPr id="3207" name="Google Shape;3207;p62"/>
          <p:cNvSpPr txBox="1"/>
          <p:nvPr/>
        </p:nvSpPr>
        <p:spPr>
          <a:xfrm>
            <a:off x="4493167" y="1708617"/>
            <a:ext cx="9492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333" b="1"/>
              <a:t>B15</a:t>
            </a:r>
            <a:endParaRPr sz="1333" b="1"/>
          </a:p>
        </p:txBody>
      </p:sp>
      <p:sp>
        <p:nvSpPr>
          <p:cNvPr id="3208" name="Google Shape;3208;p62"/>
          <p:cNvSpPr txBox="1"/>
          <p:nvPr/>
        </p:nvSpPr>
        <p:spPr>
          <a:xfrm>
            <a:off x="5274767" y="1708617"/>
            <a:ext cx="9492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333" b="1"/>
              <a:t>B13</a:t>
            </a:r>
            <a:endParaRPr sz="1333" b="1"/>
          </a:p>
        </p:txBody>
      </p:sp>
      <p:sp>
        <p:nvSpPr>
          <p:cNvPr id="3210" name="Google Shape;3210;p62"/>
          <p:cNvSpPr txBox="1"/>
          <p:nvPr/>
        </p:nvSpPr>
        <p:spPr>
          <a:xfrm>
            <a:off x="10597367" y="4541518"/>
            <a:ext cx="464800" cy="38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933" b="1"/>
              <a:t>B0</a:t>
            </a:r>
            <a:endParaRPr sz="933" b="1"/>
          </a:p>
        </p:txBody>
      </p:sp>
      <p:sp>
        <p:nvSpPr>
          <p:cNvPr id="3211" name="Google Shape;3211;p62"/>
          <p:cNvSpPr txBox="1"/>
          <p:nvPr/>
        </p:nvSpPr>
        <p:spPr>
          <a:xfrm>
            <a:off x="10597351" y="5134818"/>
            <a:ext cx="464800" cy="38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933" b="1"/>
              <a:t>C0</a:t>
            </a:r>
            <a:endParaRPr sz="933" b="1"/>
          </a:p>
        </p:txBody>
      </p:sp>
      <p:sp>
        <p:nvSpPr>
          <p:cNvPr id="3212" name="Google Shape;3212;p62"/>
          <p:cNvSpPr txBox="1"/>
          <p:nvPr/>
        </p:nvSpPr>
        <p:spPr>
          <a:xfrm>
            <a:off x="10597367" y="5728118"/>
            <a:ext cx="464800" cy="38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933" b="1"/>
              <a:t>D0</a:t>
            </a:r>
            <a:endParaRPr sz="933" b="1"/>
          </a:p>
        </p:txBody>
      </p:sp>
      <p:sp>
        <p:nvSpPr>
          <p:cNvPr id="3213" name="Google Shape;3213;p62"/>
          <p:cNvSpPr txBox="1"/>
          <p:nvPr/>
        </p:nvSpPr>
        <p:spPr>
          <a:xfrm>
            <a:off x="10206567" y="5728118"/>
            <a:ext cx="464800" cy="38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933" b="1"/>
              <a:t>H0</a:t>
            </a:r>
            <a:endParaRPr sz="933" b="1"/>
          </a:p>
        </p:txBody>
      </p:sp>
      <p:sp>
        <p:nvSpPr>
          <p:cNvPr id="3214" name="Google Shape;3214;p62"/>
          <p:cNvSpPr txBox="1"/>
          <p:nvPr/>
        </p:nvSpPr>
        <p:spPr>
          <a:xfrm>
            <a:off x="10209267" y="5134818"/>
            <a:ext cx="464800" cy="38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933" b="1"/>
              <a:t>G0</a:t>
            </a:r>
            <a:endParaRPr sz="933" b="1"/>
          </a:p>
        </p:txBody>
      </p:sp>
      <p:sp>
        <p:nvSpPr>
          <p:cNvPr id="3215" name="Google Shape;3215;p62"/>
          <p:cNvSpPr txBox="1"/>
          <p:nvPr/>
        </p:nvSpPr>
        <p:spPr>
          <a:xfrm>
            <a:off x="10206567" y="4540618"/>
            <a:ext cx="464800" cy="38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933" b="1"/>
              <a:t>F0</a:t>
            </a:r>
            <a:endParaRPr sz="933" b="1"/>
          </a:p>
        </p:txBody>
      </p:sp>
      <p:sp>
        <p:nvSpPr>
          <p:cNvPr id="3216" name="Google Shape;3216;p62"/>
          <p:cNvSpPr txBox="1"/>
          <p:nvPr/>
        </p:nvSpPr>
        <p:spPr>
          <a:xfrm>
            <a:off x="10209267" y="3946418"/>
            <a:ext cx="464800" cy="38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933" b="1"/>
              <a:t>E0</a:t>
            </a:r>
            <a:endParaRPr sz="933" b="1"/>
          </a:p>
        </p:txBody>
      </p:sp>
      <p:sp>
        <p:nvSpPr>
          <p:cNvPr id="3218" name="Google Shape;3218;p62"/>
          <p:cNvSpPr txBox="1"/>
          <p:nvPr/>
        </p:nvSpPr>
        <p:spPr>
          <a:xfrm>
            <a:off x="3931367" y="1113567"/>
            <a:ext cx="37594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it" sz="2400">
                <a:latin typeface="Ubuntu Mono"/>
                <a:ea typeface="Ubuntu Mono"/>
                <a:cs typeface="Ubuntu Mono"/>
                <a:sym typeface="Ubuntu Mono"/>
              </a:rPr>
              <a:t>Memory (outside </a:t>
            </a:r>
            <a:r>
              <a:rPr lang="it" sz="2400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Ara</a:t>
            </a:r>
            <a:r>
              <a:rPr lang="it" sz="2400">
                <a:latin typeface="Ubuntu Mono"/>
                <a:ea typeface="Ubuntu Mono"/>
                <a:cs typeface="Ubuntu Mono"/>
                <a:sym typeface="Ubuntu Mono"/>
              </a:rPr>
              <a:t>)</a:t>
            </a:r>
            <a:endParaRPr sz="2400"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FFF2733-CFD9-E6C9-F4A8-F67863AA04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503" y="180326"/>
            <a:ext cx="10667548" cy="657050"/>
          </a:xfrm>
          <a:noFill/>
        </p:spPr>
        <p:txBody>
          <a:bodyPr vert="horz" lIns="0" tIns="0" rIns="0" bIns="0" rtlCol="0" anchor="ctr">
            <a:normAutofit/>
          </a:bodyPr>
          <a:lstStyle/>
          <a:p>
            <a:r>
              <a:rPr lang="en-US" sz="3800" b="0" i="0" kern="1200" spc="-106" baseline="0">
                <a:ln w="15875" cmpd="sng">
                  <a:noFill/>
                  <a:round/>
                </a:ln>
                <a:latin typeface="+mj-lt"/>
                <a:ea typeface="Roboto"/>
                <a:cs typeface="Roboto"/>
              </a:rPr>
              <a:t>Ara VRF</a:t>
            </a:r>
          </a:p>
        </p:txBody>
      </p:sp>
    </p:spTree>
    <p:extLst>
      <p:ext uri="{BB962C8B-B14F-4D97-AF65-F5344CB8AC3E}">
        <p14:creationId xmlns:p14="http://schemas.microsoft.com/office/powerpoint/2010/main" val="372071333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7E870-4BEC-6B28-9120-FE08C8A94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503" y="180326"/>
            <a:ext cx="10667548" cy="657050"/>
          </a:xfrm>
        </p:spPr>
        <p:txBody>
          <a:bodyPr vert="horz" lIns="0" tIns="0" rIns="0" bIns="0" rtlCol="0" anchor="ctr">
            <a:normAutofit/>
          </a:bodyPr>
          <a:lstStyle/>
          <a:p>
            <a:r>
              <a:rPr lang="en-US" sz="3800">
                <a:ea typeface="Roboto"/>
                <a:cs typeface="Roboto"/>
              </a:rPr>
              <a:t>Differences between Ara1 and Ara2</a:t>
            </a:r>
            <a:endParaRPr lang="en-US" sz="3800"/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61320FB5-118D-28BB-200B-7EB3CA416352}"/>
              </a:ext>
            </a:extLst>
          </p:cNvPr>
          <p:cNvSpPr>
            <a:spLocks noGrp="1"/>
          </p:cNvSpPr>
          <p:nvPr/>
        </p:nvSpPr>
        <p:spPr>
          <a:xfrm>
            <a:off x="316504" y="990573"/>
            <a:ext cx="6857709" cy="5524351"/>
          </a:xfrm>
          <a:prstGeom prst="rect">
            <a:avLst/>
          </a:prstGeom>
        </p:spPr>
        <p:txBody>
          <a:bodyPr vert="horz" lIns="0" tIns="46800" rIns="0" bIns="45720" rtlCol="0" anchor="t">
            <a:normAutofit/>
          </a:bodyPr>
          <a:lstStyle>
            <a:lvl1pPr marL="288004" indent="-288004" algn="l" defTabSz="72000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SzPct val="90000"/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504000" indent="-216004" algn="l" defTabSz="72000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2pPr>
            <a:lvl3pPr marL="720000" indent="-216004" algn="l" defTabSz="864017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3pPr>
            <a:lvl4pPr marL="936000" indent="-216004" algn="l" defTabSz="864017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4pPr>
            <a:lvl5pPr marL="1152000" indent="-216004" algn="l" defTabSz="864017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1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5pPr>
            <a:lvl6pPr marL="2376046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8054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40062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72070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tx1"/>
              </a:buClr>
              <a:buNone/>
            </a:pPr>
            <a:endParaRPr lang="en-US" sz="25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00450D-ECC8-2B43-FA34-FCC8F7896DC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0385676" y="6473766"/>
            <a:ext cx="598375" cy="308395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spcAft>
                <a:spcPts val="600"/>
              </a:spcAft>
            </a:pPr>
            <a:fld id="{6EE1B353-4058-44C7-8B8C-7EA0B6664E22}" type="slidenum">
              <a:rPr lang="LID4096" smtClean="0"/>
              <a:pPr>
                <a:spcAft>
                  <a:spcPts val="600"/>
                </a:spcAft>
              </a:pPr>
              <a:t>49</a:t>
            </a:fld>
            <a:endParaRPr lang="LID4096"/>
          </a:p>
        </p:txBody>
      </p:sp>
      <p:sp>
        <p:nvSpPr>
          <p:cNvPr id="6" name="Google Shape;4374;p84">
            <a:extLst>
              <a:ext uri="{FF2B5EF4-FFF2-40B4-BE49-F238E27FC236}">
                <a16:creationId xmlns:a16="http://schemas.microsoft.com/office/drawing/2014/main" id="{3B228FE9-9D31-E905-15F6-8F26B74DA3B1}"/>
              </a:ext>
            </a:extLst>
          </p:cNvPr>
          <p:cNvSpPr txBox="1"/>
          <p:nvPr/>
        </p:nvSpPr>
        <p:spPr>
          <a:xfrm>
            <a:off x="312636" y="963156"/>
            <a:ext cx="4477120" cy="393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546100" indent="-342900">
              <a:buClr>
                <a:schemeClr val="accent1"/>
              </a:buClr>
              <a:buSzPts val="1200"/>
              <a:buFont typeface="Arial"/>
              <a:buChar char="•"/>
            </a:pPr>
            <a:r>
              <a:rPr lang="it" sz="2000" b="1">
                <a:solidFill>
                  <a:schemeClr val="dk1"/>
                </a:solidFill>
                <a:latin typeface="Calibri Light"/>
                <a:cs typeface="Calibri Light"/>
              </a:rPr>
              <a:t>Specs update</a:t>
            </a:r>
            <a:r>
              <a:rPr lang="it" sz="2000">
                <a:solidFill>
                  <a:schemeClr val="dk1"/>
                </a:solidFill>
                <a:latin typeface="Calibri Light"/>
                <a:cs typeface="Calibri Light"/>
              </a:rPr>
              <a:t> (RVV0.5  -&gt; RVV1.0)</a:t>
            </a:r>
            <a:endParaRPr lang="it-IT">
              <a:solidFill>
                <a:schemeClr val="dk1"/>
              </a:solidFill>
            </a:endParaRPr>
          </a:p>
          <a:p>
            <a:pPr marL="1003300" lvl="1" indent="-342900">
              <a:buClr>
                <a:schemeClr val="accent1"/>
              </a:buClr>
              <a:buSzPts val="1200"/>
              <a:buFont typeface="Arial"/>
              <a:buChar char="•"/>
            </a:pPr>
            <a:r>
              <a:rPr lang="it" sz="2000">
                <a:solidFill>
                  <a:schemeClr val="dk1"/>
                </a:solidFill>
                <a:latin typeface="Calibri Light"/>
                <a:cs typeface="Calibri Light"/>
              </a:rPr>
              <a:t>New VRF layout</a:t>
            </a:r>
          </a:p>
          <a:p>
            <a:pPr marL="1003300" lvl="1" indent="-342900">
              <a:buClr>
                <a:schemeClr val="accent1"/>
              </a:buClr>
              <a:buSzPts val="1200"/>
              <a:buFont typeface="Arial"/>
              <a:buChar char="•"/>
            </a:pPr>
            <a:r>
              <a:rPr lang="it" sz="2000">
                <a:solidFill>
                  <a:schemeClr val="dk1"/>
                </a:solidFill>
                <a:latin typeface="Calibri Light"/>
                <a:cs typeface="Calibri Light"/>
              </a:rPr>
              <a:t>Mask Unit</a:t>
            </a:r>
          </a:p>
          <a:p>
            <a:pPr marL="1003300" lvl="1" indent="-342900">
              <a:buClr>
                <a:schemeClr val="accent1"/>
              </a:buClr>
              <a:buSzPts val="1200"/>
              <a:buFont typeface="Arial"/>
              <a:buChar char="•"/>
            </a:pPr>
            <a:r>
              <a:rPr lang="it" sz="2000">
                <a:solidFill>
                  <a:schemeClr val="dk1"/>
                </a:solidFill>
                <a:latin typeface="Calibri Light"/>
                <a:cs typeface="Calibri Light"/>
              </a:rPr>
              <a:t>New insn encoding</a:t>
            </a:r>
          </a:p>
          <a:p>
            <a:pPr marL="546100" indent="-342900">
              <a:buClr>
                <a:schemeClr val="accent1"/>
              </a:buClr>
              <a:buSzPts val="1200"/>
              <a:buFont typeface="Arial"/>
              <a:buChar char="•"/>
            </a:pPr>
            <a:r>
              <a:rPr lang="it" sz="2000" b="1">
                <a:solidFill>
                  <a:schemeClr val="dk1"/>
                </a:solidFill>
                <a:latin typeface="Calibri Light"/>
                <a:cs typeface="Calibri Light"/>
              </a:rPr>
              <a:t>Reshuffling</a:t>
            </a:r>
            <a:r>
              <a:rPr lang="it" sz="2000">
                <a:solidFill>
                  <a:schemeClr val="dk1"/>
                </a:solidFill>
                <a:latin typeface="Calibri Light"/>
                <a:cs typeface="Calibri Light"/>
              </a:rPr>
              <a:t> support</a:t>
            </a:r>
          </a:p>
          <a:p>
            <a:pPr marL="546100" indent="-342900">
              <a:buClr>
                <a:schemeClr val="accent1"/>
              </a:buClr>
              <a:buSzPts val="1200"/>
              <a:buFont typeface="Arial"/>
              <a:buChar char="•"/>
            </a:pPr>
            <a:r>
              <a:rPr lang="it" sz="2000" b="1">
                <a:solidFill>
                  <a:schemeClr val="dk1"/>
                </a:solidFill>
                <a:latin typeface="Calibri Light"/>
                <a:cs typeface="Calibri Light"/>
              </a:rPr>
              <a:t>Fixed-point </a:t>
            </a:r>
            <a:r>
              <a:rPr lang="it" sz="2000">
                <a:solidFill>
                  <a:schemeClr val="dk1"/>
                </a:solidFill>
                <a:latin typeface="Calibri Light"/>
                <a:cs typeface="Calibri Light"/>
              </a:rPr>
              <a:t>support</a:t>
            </a:r>
          </a:p>
          <a:p>
            <a:pPr marL="546100" indent="-342900">
              <a:buClr>
                <a:schemeClr val="accent1"/>
              </a:buClr>
              <a:buSzPts val="1200"/>
              <a:buFont typeface="Arial"/>
              <a:buChar char="•"/>
            </a:pPr>
            <a:r>
              <a:rPr lang="it" sz="2000">
                <a:solidFill>
                  <a:schemeClr val="dk1"/>
                </a:solidFill>
                <a:latin typeface="Calibri Light"/>
                <a:cs typeface="Calibri Light"/>
              </a:rPr>
              <a:t>Int + FP </a:t>
            </a:r>
            <a:r>
              <a:rPr lang="it" sz="2000" b="1">
                <a:solidFill>
                  <a:schemeClr val="dk1"/>
                </a:solidFill>
                <a:latin typeface="Calibri Light"/>
                <a:cs typeface="Calibri Light"/>
              </a:rPr>
              <a:t>reductions</a:t>
            </a:r>
          </a:p>
          <a:p>
            <a:pPr marL="546100" indent="-342900">
              <a:buClr>
                <a:schemeClr val="accent1"/>
              </a:buClr>
              <a:buSzPts val="1200"/>
              <a:buFont typeface="Arial"/>
              <a:buChar char="•"/>
            </a:pPr>
            <a:r>
              <a:rPr lang="it" sz="2000" b="1">
                <a:solidFill>
                  <a:schemeClr val="dk1"/>
                </a:solidFill>
                <a:latin typeface="Calibri Light"/>
                <a:cs typeface="Calibri Light"/>
              </a:rPr>
              <a:t>Barber's pole</a:t>
            </a:r>
            <a:endParaRPr lang="it" sz="2000" b="1">
              <a:solidFill>
                <a:schemeClr val="dk1"/>
              </a:solidFill>
              <a:cs typeface="Calibri Light"/>
            </a:endParaRPr>
          </a:p>
          <a:p>
            <a:pPr marL="546100" indent="-342900">
              <a:buClr>
                <a:schemeClr val="accent1"/>
              </a:buClr>
              <a:buSzPts val="1200"/>
              <a:buFont typeface="Arial"/>
              <a:buChar char="•"/>
            </a:pPr>
            <a:r>
              <a:rPr lang="it" sz="2000">
                <a:solidFill>
                  <a:schemeClr val="dk1"/>
                </a:solidFill>
                <a:latin typeface="Calibri Light"/>
                <a:cs typeface="Calibri Light"/>
              </a:rPr>
              <a:t>CVA6 – more agnostic on V</a:t>
            </a:r>
          </a:p>
          <a:p>
            <a:pPr marL="546100" indent="-342900">
              <a:buClr>
                <a:schemeClr val="accent1"/>
              </a:buClr>
              <a:buSzPts val="1200"/>
              <a:buFont typeface="Arial"/>
              <a:buChar char="•"/>
            </a:pPr>
            <a:r>
              <a:rPr lang="it" sz="2000">
                <a:solidFill>
                  <a:schemeClr val="dk1"/>
                </a:solidFill>
                <a:latin typeface="Calibri Light"/>
                <a:cs typeface="Calibri Light"/>
              </a:rPr>
              <a:t>Coherence/ordering protocol</a:t>
            </a:r>
          </a:p>
          <a:p>
            <a:pPr marL="546100" indent="-342900">
              <a:buClr>
                <a:schemeClr val="accent1"/>
              </a:buClr>
              <a:buSzPts val="1200"/>
              <a:buFont typeface="Arial"/>
              <a:buChar char="•"/>
            </a:pPr>
            <a:endParaRPr lang="it" sz="2000">
              <a:solidFill>
                <a:schemeClr val="dk1"/>
              </a:solidFill>
              <a:latin typeface="Calibri Light"/>
              <a:cs typeface="Calibri Light"/>
            </a:endParaRPr>
          </a:p>
          <a:p>
            <a:pPr marL="203200">
              <a:buClr>
                <a:schemeClr val="accent1"/>
              </a:buClr>
              <a:buSzPts val="1200"/>
            </a:pPr>
            <a:endParaRPr lang="it" sz="2000">
              <a:solidFill>
                <a:schemeClr val="dk1"/>
              </a:solidFill>
              <a:latin typeface="Calibri Light"/>
              <a:cs typeface="Calibri Light"/>
            </a:endParaRPr>
          </a:p>
        </p:txBody>
      </p:sp>
      <p:pic>
        <p:nvPicPr>
          <p:cNvPr id="5" name="Immagine 4" descr="Immagine che contiene testo, schermata, diagramma, Rettangolo&#10;&#10;Descrizione generata automaticamente">
            <a:extLst>
              <a:ext uri="{FF2B5EF4-FFF2-40B4-BE49-F238E27FC236}">
                <a16:creationId xmlns:a16="http://schemas.microsoft.com/office/drawing/2014/main" id="{D1A56675-09D6-98C3-4766-D6D7E195E3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9437" y="1233742"/>
            <a:ext cx="5631273" cy="4334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0255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4221D2-8CB3-DDA2-81B2-66B8EEB82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>
                <a:ea typeface="Roboto"/>
                <a:cs typeface="Roboto"/>
              </a:rPr>
              <a:t>Only Fugaku?</a:t>
            </a:r>
            <a:endParaRPr lang="it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FC5DF4-1712-BF63-E100-74992C53EAF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EE1B353-4058-44C7-8B8C-7EA0B6664E22}" type="slidenum">
              <a:rPr lang="LID4096" smtClean="0"/>
              <a:t>5</a:t>
            </a:fld>
            <a:endParaRPr lang="LID4096"/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E80AEA1A-0F40-DBDC-375E-C9D4700A767F}"/>
              </a:ext>
            </a:extLst>
          </p:cNvPr>
          <p:cNvSpPr>
            <a:spLocks noGrp="1"/>
          </p:cNvSpPr>
          <p:nvPr/>
        </p:nvSpPr>
        <p:spPr>
          <a:xfrm>
            <a:off x="316504" y="990573"/>
            <a:ext cx="6043793" cy="1856076"/>
          </a:xfrm>
          <a:prstGeom prst="rect">
            <a:avLst/>
          </a:prstGeom>
        </p:spPr>
        <p:txBody>
          <a:bodyPr vert="horz" lIns="0" tIns="46800" rIns="0" bIns="45720" rtlCol="0" anchor="t">
            <a:normAutofit fontScale="70000" lnSpcReduction="20000"/>
          </a:bodyPr>
          <a:lstStyle>
            <a:lvl1pPr marL="288004" indent="-288004" algn="l" defTabSz="72000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SzPct val="90000"/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504000" indent="-216004" algn="l" defTabSz="72000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2pPr>
            <a:lvl3pPr marL="720000" indent="-216004" algn="l" defTabSz="864017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3pPr>
            <a:lvl4pPr marL="936000" indent="-216004" algn="l" defTabSz="864017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4pPr>
            <a:lvl5pPr marL="1152000" indent="-216004" algn="l" defTabSz="864017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1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5pPr>
            <a:lvl6pPr marL="2376046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8054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40062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72070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4165" indent="-304165"/>
            <a:r>
              <a:rPr lang="it-IT" sz="2500" b="1">
                <a:ea typeface="Roboto Light"/>
                <a:cs typeface="Roboto Light"/>
              </a:rPr>
              <a:t>Intel</a:t>
            </a:r>
          </a:p>
          <a:p>
            <a:pPr marL="532765" lvl="1" indent="-227965"/>
            <a:r>
              <a:rPr lang="it-IT" sz="2100">
                <a:ea typeface="Roboto Light"/>
                <a:cs typeface="Roboto Light"/>
              </a:rPr>
              <a:t>From SSE to AVX</a:t>
            </a:r>
          </a:p>
          <a:p>
            <a:pPr marL="304165" indent="-304165"/>
            <a:r>
              <a:rPr lang="it-IT" sz="2500" b="1">
                <a:ea typeface="Roboto Light"/>
                <a:cs typeface="Roboto Light"/>
              </a:rPr>
              <a:t>Arm</a:t>
            </a:r>
          </a:p>
          <a:p>
            <a:pPr marL="532765" lvl="1" indent="-227965"/>
            <a:r>
              <a:rPr lang="it-IT" sz="2100">
                <a:ea typeface="Roboto Light"/>
                <a:cs typeface="Roboto Light"/>
              </a:rPr>
              <a:t>From NEON to SVE (powering FUGAKU), SVE2, Helium</a:t>
            </a:r>
            <a:endParaRPr lang="it-IT" sz="2100"/>
          </a:p>
          <a:p>
            <a:pPr marL="304165" indent="-304165"/>
            <a:r>
              <a:rPr lang="it-IT" sz="2500" b="1">
                <a:ea typeface="Roboto Light"/>
                <a:cs typeface="Roboto Light"/>
              </a:rPr>
              <a:t>RISC-V</a:t>
            </a:r>
          </a:p>
          <a:p>
            <a:pPr marL="532765" lvl="1" indent="-227965"/>
            <a:r>
              <a:rPr lang="it-IT" sz="2100">
                <a:ea typeface="Roboto Light"/>
                <a:cs typeface="Roboto Light"/>
              </a:rPr>
              <a:t>V extension</a:t>
            </a:r>
            <a:endParaRPr lang="it-IT" sz="2100"/>
          </a:p>
          <a:p>
            <a:pPr marL="287655" indent="-287655">
              <a:buClr>
                <a:schemeClr val="tx1"/>
              </a:buClr>
            </a:pPr>
            <a:endParaRPr lang="en-US" sz="2540"/>
          </a:p>
          <a:p>
            <a:pPr marL="503555" lvl="1" indent="-215900">
              <a:buClr>
                <a:schemeClr val="tx1"/>
              </a:buClr>
            </a:pPr>
            <a:endParaRPr lang="en-US" sz="2540"/>
          </a:p>
          <a:p>
            <a:pPr marL="503555" lvl="1" indent="-215900">
              <a:buClr>
                <a:schemeClr val="tx1"/>
              </a:buClr>
            </a:pPr>
            <a:endParaRPr lang="en-US" sz="2540"/>
          </a:p>
        </p:txBody>
      </p:sp>
      <p:pic>
        <p:nvPicPr>
          <p:cNvPr id="7" name="Picture 5" descr="A picture containing text, computer&#10;&#10;Description automatically generated">
            <a:extLst>
              <a:ext uri="{FF2B5EF4-FFF2-40B4-BE49-F238E27FC236}">
                <a16:creationId xmlns:a16="http://schemas.microsoft.com/office/drawing/2014/main" id="{D5E800FF-5A10-601B-B801-E2EDAAD9F53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" b="3938"/>
          <a:stretch/>
        </p:blipFill>
        <p:spPr>
          <a:xfrm>
            <a:off x="6490769" y="668491"/>
            <a:ext cx="3809839" cy="5524351"/>
          </a:xfrm>
          <a:prstGeom prst="rect">
            <a:avLst/>
          </a:prstGeom>
          <a:noFill/>
        </p:spPr>
      </p:pic>
      <p:pic>
        <p:nvPicPr>
          <p:cNvPr id="8" name="Picture 6" descr="Timeline&#10;&#10;Description automatically generated">
            <a:extLst>
              <a:ext uri="{FF2B5EF4-FFF2-40B4-BE49-F238E27FC236}">
                <a16:creationId xmlns:a16="http://schemas.microsoft.com/office/drawing/2014/main" id="{57420A8F-AEBB-5ACB-7AED-04D92768DD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077" y="2846649"/>
            <a:ext cx="5174628" cy="250016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86AE809-3F6E-17F8-A0F4-D0F469005BDC}"/>
              </a:ext>
            </a:extLst>
          </p:cNvPr>
          <p:cNvSpPr txBox="1"/>
          <p:nvPr/>
        </p:nvSpPr>
        <p:spPr>
          <a:xfrm>
            <a:off x="655163" y="5847760"/>
            <a:ext cx="4289636" cy="34624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720000"/>
            <a:r>
              <a:rPr lang="en-US" sz="850">
                <a:solidFill>
                  <a:srgbClr val="54595D"/>
                </a:solidFill>
                <a:latin typeface="Arial"/>
                <a:cs typeface="Arial"/>
              </a:rPr>
              <a:t>[1] </a:t>
            </a:r>
            <a:r>
              <a:rPr lang="en-US" sz="850" err="1">
                <a:solidFill>
                  <a:srgbClr val="54595D"/>
                </a:solidFill>
                <a:latin typeface="Arial"/>
                <a:cs typeface="Arial"/>
              </a:rPr>
              <a:t>Fugaku</a:t>
            </a:r>
            <a:r>
              <a:rPr lang="en-US" sz="850">
                <a:solidFill>
                  <a:srgbClr val="54595D"/>
                </a:solidFill>
                <a:latin typeface="Arial"/>
                <a:cs typeface="Arial"/>
              </a:rPr>
              <a:t> supercomputer at SC19. FUJITSU Supercomputer PRIMEHPC FX1000 Rack</a:t>
            </a:r>
            <a:br>
              <a:rPr lang="en-US" sz="850">
                <a:latin typeface="Arial"/>
                <a:cs typeface="Arial"/>
              </a:rPr>
            </a:br>
            <a:r>
              <a:rPr lang="en-US" sz="700">
                <a:solidFill>
                  <a:srgbClr val="0B0080"/>
                </a:solidFill>
                <a:latin typeface="Arial"/>
                <a:cs typeface="Arial"/>
                <a:hlinkClick r:id="rId5"/>
              </a:rPr>
              <a:t>Raysonho @ Open Grid Scheduler / Scalable Grid Engine</a:t>
            </a:r>
            <a:r>
              <a:rPr lang="en-US" sz="700">
                <a:solidFill>
                  <a:srgbClr val="54595D"/>
                </a:solidFill>
                <a:latin typeface="Arial"/>
                <a:cs typeface="Arial"/>
              </a:rPr>
              <a:t> - </a:t>
            </a:r>
            <a:r>
              <a:rPr lang="en-US" sz="700" err="1">
                <a:solidFill>
                  <a:srgbClr val="54595D"/>
                </a:solidFill>
                <a:latin typeface="Arial"/>
                <a:cs typeface="Arial"/>
              </a:rPr>
              <a:t>Eigenes</a:t>
            </a:r>
            <a:r>
              <a:rPr lang="en-US" sz="700">
                <a:solidFill>
                  <a:srgbClr val="54595D"/>
                </a:solidFill>
                <a:latin typeface="Arial"/>
                <a:cs typeface="Arial"/>
              </a:rPr>
              <a:t> Werk</a:t>
            </a:r>
            <a:br>
              <a:rPr lang="en-US" sz="700">
                <a:solidFill>
                  <a:srgbClr val="54595D"/>
                </a:solidFill>
                <a:latin typeface="Arial"/>
                <a:cs typeface="Arial"/>
              </a:rPr>
            </a:br>
            <a:r>
              <a:rPr lang="en-US" sz="700">
                <a:solidFill>
                  <a:srgbClr val="0B0080"/>
                </a:solidFill>
                <a:latin typeface="Arial"/>
                <a:cs typeface="Arial"/>
                <a:hlinkClick r:id="rId6"/>
              </a:rPr>
              <a:t>CC BY-SA 4.0</a:t>
            </a:r>
            <a:endParaRPr lang="en-US">
              <a:cs typeface="Calibri Light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7E612F2-5004-09DD-8893-525DD59BE3EA}"/>
              </a:ext>
            </a:extLst>
          </p:cNvPr>
          <p:cNvSpPr/>
          <p:nvPr/>
        </p:nvSpPr>
        <p:spPr>
          <a:xfrm>
            <a:off x="658305" y="3938047"/>
            <a:ext cx="5148606" cy="694442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i="0" cap="none" spc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134304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4221D2-8CB3-DDA2-81B2-66B8EEB82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>
                <a:ea typeface="Roboto"/>
                <a:cs typeface="Roboto"/>
              </a:rPr>
              <a:t>From Ara1 to Ara2 – ISA update</a:t>
            </a:r>
            <a:endParaRPr lang="en-US" sz="380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FC5DF4-1712-BF63-E100-74992C53EAF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EE1B353-4058-44C7-8B8C-7EA0B6664E22}" type="slidenum">
              <a:rPr lang="LID4096" smtClean="0"/>
              <a:t>50</a:t>
            </a:fld>
            <a:endParaRPr lang="LID4096"/>
          </a:p>
        </p:txBody>
      </p:sp>
      <p:pic>
        <p:nvPicPr>
          <p:cNvPr id="3" name="Google Shape;740;p40">
            <a:extLst>
              <a:ext uri="{FF2B5EF4-FFF2-40B4-BE49-F238E27FC236}">
                <a16:creationId xmlns:a16="http://schemas.microsoft.com/office/drawing/2014/main" id="{6708FF8B-B821-1D61-AAE7-05BF681E65CD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398693" y="2117852"/>
            <a:ext cx="7183600" cy="179875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741;p40">
            <a:extLst>
              <a:ext uri="{FF2B5EF4-FFF2-40B4-BE49-F238E27FC236}">
                <a16:creationId xmlns:a16="http://schemas.microsoft.com/office/drawing/2014/main" id="{E91E8306-84DE-88B4-9ABE-50844C94613C}"/>
              </a:ext>
            </a:extLst>
          </p:cNvPr>
          <p:cNvSpPr txBox="1"/>
          <p:nvPr/>
        </p:nvSpPr>
        <p:spPr>
          <a:xfrm>
            <a:off x="3670726" y="1334002"/>
            <a:ext cx="1086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b="1"/>
              <a:t>RVV 0.5</a:t>
            </a:r>
            <a:endParaRPr b="1"/>
          </a:p>
        </p:txBody>
      </p:sp>
      <p:sp>
        <p:nvSpPr>
          <p:cNvPr id="6" name="Google Shape;742;p40">
            <a:extLst>
              <a:ext uri="{FF2B5EF4-FFF2-40B4-BE49-F238E27FC236}">
                <a16:creationId xmlns:a16="http://schemas.microsoft.com/office/drawing/2014/main" id="{86F5A2AE-B10A-A6FE-FA71-88F022AF1C52}"/>
              </a:ext>
            </a:extLst>
          </p:cNvPr>
          <p:cNvSpPr txBox="1"/>
          <p:nvPr/>
        </p:nvSpPr>
        <p:spPr>
          <a:xfrm>
            <a:off x="7523061" y="1334002"/>
            <a:ext cx="1086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b="1"/>
              <a:t>RVV 1.0</a:t>
            </a:r>
            <a:endParaRPr b="1"/>
          </a:p>
        </p:txBody>
      </p:sp>
      <p:sp>
        <p:nvSpPr>
          <p:cNvPr id="7" name="Google Shape;743;p40">
            <a:extLst>
              <a:ext uri="{FF2B5EF4-FFF2-40B4-BE49-F238E27FC236}">
                <a16:creationId xmlns:a16="http://schemas.microsoft.com/office/drawing/2014/main" id="{FAEA39D7-878C-6253-2858-655F743F53B2}"/>
              </a:ext>
            </a:extLst>
          </p:cNvPr>
          <p:cNvSpPr txBox="1"/>
          <p:nvPr/>
        </p:nvSpPr>
        <p:spPr>
          <a:xfrm>
            <a:off x="2732292" y="4371452"/>
            <a:ext cx="2966100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it" b="1"/>
              <a:t>Polymorphic encoding</a:t>
            </a:r>
            <a:endParaRPr lang="en-CH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b="1">
                <a:solidFill>
                  <a:srgbClr val="38761D"/>
                </a:solidFill>
              </a:rPr>
              <a:t>Compact ISA</a:t>
            </a:r>
            <a:r>
              <a:rPr lang="it" b="1"/>
              <a:t>, </a:t>
            </a:r>
            <a:r>
              <a:rPr lang="it" b="1" err="1">
                <a:solidFill>
                  <a:srgbClr val="CC0000"/>
                </a:solidFill>
              </a:rPr>
              <a:t>harder</a:t>
            </a:r>
            <a:r>
              <a:rPr lang="it" b="1">
                <a:solidFill>
                  <a:srgbClr val="CC0000"/>
                </a:solidFill>
              </a:rPr>
              <a:t> decoding</a:t>
            </a:r>
            <a:endParaRPr b="1">
              <a:solidFill>
                <a:srgbClr val="CC0000"/>
              </a:solidFill>
            </a:endParaRPr>
          </a:p>
        </p:txBody>
      </p:sp>
      <p:sp>
        <p:nvSpPr>
          <p:cNvPr id="8" name="Google Shape;744;p40">
            <a:extLst>
              <a:ext uri="{FF2B5EF4-FFF2-40B4-BE49-F238E27FC236}">
                <a16:creationId xmlns:a16="http://schemas.microsoft.com/office/drawing/2014/main" id="{36F99050-6ECF-DC56-77B3-1AA3E13B7631}"/>
              </a:ext>
            </a:extLst>
          </p:cNvPr>
          <p:cNvSpPr txBox="1"/>
          <p:nvPr/>
        </p:nvSpPr>
        <p:spPr>
          <a:xfrm>
            <a:off x="7037995" y="4371452"/>
            <a:ext cx="2862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b="1"/>
              <a:t>Monomorphic encoding</a:t>
            </a: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b="1">
                <a:solidFill>
                  <a:srgbClr val="CC0000"/>
                </a:solidFill>
              </a:rPr>
              <a:t>Longer ISA</a:t>
            </a:r>
            <a:r>
              <a:rPr lang="it" b="1"/>
              <a:t>, </a:t>
            </a:r>
            <a:r>
              <a:rPr lang="it" b="1">
                <a:solidFill>
                  <a:srgbClr val="38761D"/>
                </a:solidFill>
              </a:rPr>
              <a:t>easier decoding</a:t>
            </a:r>
            <a:endParaRPr b="1">
              <a:solidFill>
                <a:srgbClr val="38761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774048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testo, schermata, diagramma, Rettangolo&#10;&#10;Descrizione generata automaticamente">
            <a:extLst>
              <a:ext uri="{FF2B5EF4-FFF2-40B4-BE49-F238E27FC236}">
                <a16:creationId xmlns:a16="http://schemas.microsoft.com/office/drawing/2014/main" id="{C7A65B0D-F382-D011-E0B2-9C7087A2AF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9437" y="1233742"/>
            <a:ext cx="5631273" cy="43340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94221D2-8CB3-DDA2-81B2-66B8EEB82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>
                <a:ea typeface="Roboto"/>
                <a:cs typeface="Roboto"/>
              </a:rPr>
              <a:t>From Ara1 to Ara2 – ISA update</a:t>
            </a:r>
            <a:endParaRPr lang="en-US" sz="380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FC5DF4-1712-BF63-E100-74992C53EAF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EE1B353-4058-44C7-8B8C-7EA0B6664E22}" type="slidenum">
              <a:rPr lang="LID4096" smtClean="0"/>
              <a:t>51</a:t>
            </a:fld>
            <a:endParaRPr lang="LID4096"/>
          </a:p>
        </p:txBody>
      </p:sp>
      <p:sp>
        <p:nvSpPr>
          <p:cNvPr id="10" name="Google Shape;4374;p84">
            <a:extLst>
              <a:ext uri="{FF2B5EF4-FFF2-40B4-BE49-F238E27FC236}">
                <a16:creationId xmlns:a16="http://schemas.microsoft.com/office/drawing/2014/main" id="{F04B3875-DF7F-B4DA-1EEE-40A630964B13}"/>
              </a:ext>
            </a:extLst>
          </p:cNvPr>
          <p:cNvSpPr txBox="1"/>
          <p:nvPr/>
        </p:nvSpPr>
        <p:spPr>
          <a:xfrm>
            <a:off x="312636" y="963156"/>
            <a:ext cx="4627639" cy="393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203200">
              <a:buClr>
                <a:schemeClr val="accent1"/>
              </a:buClr>
              <a:buSzPts val="1200"/>
            </a:pPr>
            <a:r>
              <a:rPr lang="it" sz="2000" b="1">
                <a:solidFill>
                  <a:schemeClr val="dk1"/>
                </a:solidFill>
                <a:latin typeface="Calibri Light"/>
                <a:cs typeface="Calibri Light"/>
              </a:rPr>
              <a:t>RVV 0.5 </a:t>
            </a:r>
            <a:endParaRPr lang="it-IT">
              <a:solidFill>
                <a:schemeClr val="dk1"/>
              </a:solidFill>
              <a:latin typeface="Calibri Light"/>
              <a:cs typeface="Calibri Light"/>
            </a:endParaRPr>
          </a:p>
          <a:p>
            <a:pPr marL="546100" indent="-342900">
              <a:buSzPts val="1200"/>
              <a:buFont typeface="Arial"/>
              <a:buChar char="•"/>
            </a:pPr>
            <a:r>
              <a:rPr lang="it" sz="2000" err="1">
                <a:solidFill>
                  <a:schemeClr val="dk1"/>
                </a:solidFill>
                <a:latin typeface="Calibri Light"/>
                <a:cs typeface="Calibri Light"/>
              </a:rPr>
              <a:t>Need</a:t>
            </a:r>
            <a:r>
              <a:rPr lang="it" sz="2000">
                <a:solidFill>
                  <a:schemeClr val="dk1"/>
                </a:solidFill>
                <a:latin typeface="Calibri Light"/>
                <a:cs typeface="Calibri Light"/>
              </a:rPr>
              <a:t> for VRF state to </a:t>
            </a:r>
            <a:r>
              <a:rPr lang="it" sz="2000" err="1">
                <a:solidFill>
                  <a:schemeClr val="dk1"/>
                </a:solidFill>
                <a:latin typeface="Calibri Light"/>
                <a:cs typeface="Calibri Light"/>
              </a:rPr>
              <a:t>decode</a:t>
            </a:r>
            <a:r>
              <a:rPr lang="it" sz="2000">
                <a:solidFill>
                  <a:schemeClr val="dk1"/>
                </a:solidFill>
                <a:latin typeface="Calibri Light"/>
                <a:cs typeface="Calibri Light"/>
              </a:rPr>
              <a:t> </a:t>
            </a:r>
            <a:r>
              <a:rPr lang="it" sz="2000" err="1">
                <a:solidFill>
                  <a:schemeClr val="dk1"/>
                </a:solidFill>
                <a:latin typeface="Calibri Light"/>
                <a:cs typeface="Calibri Light"/>
              </a:rPr>
              <a:t>instruction</a:t>
            </a:r>
            <a:endParaRPr lang="it-IT" err="1">
              <a:solidFill>
                <a:schemeClr val="dk1"/>
              </a:solidFill>
              <a:latin typeface="Calibri Light"/>
              <a:cs typeface="Calibri Light"/>
            </a:endParaRPr>
          </a:p>
          <a:p>
            <a:pPr marL="546100" indent="-342900">
              <a:buSzPts val="1200"/>
              <a:buFont typeface="Arial"/>
              <a:buChar char="•"/>
            </a:pPr>
            <a:r>
              <a:rPr lang="it" sz="2000">
                <a:solidFill>
                  <a:schemeClr val="dk1"/>
                </a:solidFill>
                <a:latin typeface="Calibri Light"/>
                <a:cs typeface="Calibri Light"/>
              </a:rPr>
              <a:t>CVA6 </a:t>
            </a:r>
            <a:r>
              <a:rPr lang="it" sz="2000" err="1">
                <a:solidFill>
                  <a:schemeClr val="dk1"/>
                </a:solidFill>
                <a:latin typeface="Calibri Light"/>
                <a:cs typeface="Calibri Light"/>
              </a:rPr>
              <a:t>was</a:t>
            </a:r>
            <a:r>
              <a:rPr lang="it" sz="2000">
                <a:solidFill>
                  <a:schemeClr val="dk1"/>
                </a:solidFill>
                <a:latin typeface="Calibri Light"/>
                <a:cs typeface="Calibri Light"/>
              </a:rPr>
              <a:t> </a:t>
            </a:r>
            <a:r>
              <a:rPr lang="it" sz="2000" err="1">
                <a:solidFill>
                  <a:schemeClr val="dk1"/>
                </a:solidFill>
                <a:latin typeface="Calibri Light"/>
                <a:cs typeface="Calibri Light"/>
              </a:rPr>
              <a:t>not</a:t>
            </a:r>
            <a:r>
              <a:rPr lang="it" sz="2000">
                <a:solidFill>
                  <a:schemeClr val="dk1"/>
                </a:solidFill>
                <a:latin typeface="Calibri Light"/>
                <a:cs typeface="Calibri Light"/>
              </a:rPr>
              <a:t> </a:t>
            </a:r>
            <a:r>
              <a:rPr lang="it" sz="2000" err="1">
                <a:solidFill>
                  <a:schemeClr val="dk1"/>
                </a:solidFill>
                <a:latin typeface="Calibri Light"/>
                <a:cs typeface="Calibri Light"/>
              </a:rPr>
              <a:t>vector</a:t>
            </a:r>
            <a:r>
              <a:rPr lang="it" sz="2000">
                <a:solidFill>
                  <a:schemeClr val="dk1"/>
                </a:solidFill>
                <a:latin typeface="Calibri Light"/>
                <a:cs typeface="Calibri Light"/>
              </a:rPr>
              <a:t> agnostic</a:t>
            </a:r>
          </a:p>
          <a:p>
            <a:pPr marL="546100" indent="-342900">
              <a:buSzPts val="1200"/>
              <a:buFont typeface="Arial"/>
              <a:buChar char="•"/>
            </a:pPr>
            <a:r>
              <a:rPr lang="it" sz="2000">
                <a:solidFill>
                  <a:schemeClr val="dk1"/>
                </a:solidFill>
                <a:latin typeface="Calibri Light"/>
                <a:cs typeface="Calibri Light"/>
              </a:rPr>
              <a:t>V-decoder in CVA6</a:t>
            </a:r>
            <a:endParaRPr lang="it-IT">
              <a:solidFill>
                <a:schemeClr val="dk1"/>
              </a:solidFill>
              <a:cs typeface="Calibri Light"/>
            </a:endParaRPr>
          </a:p>
          <a:p>
            <a:pPr marL="546100" indent="-342900">
              <a:buClr>
                <a:schemeClr val="accent1"/>
              </a:buClr>
              <a:buSzPts val="1200"/>
              <a:buFont typeface="Arial"/>
              <a:buChar char="•"/>
            </a:pPr>
            <a:endParaRPr lang="it" sz="2000">
              <a:solidFill>
                <a:schemeClr val="dk1"/>
              </a:solidFill>
              <a:latin typeface="Calibri Light"/>
              <a:cs typeface="Calibri Light"/>
            </a:endParaRPr>
          </a:p>
          <a:p>
            <a:pPr marL="203200">
              <a:buClr>
                <a:schemeClr val="accent1"/>
              </a:buClr>
              <a:buSzPts val="1200"/>
            </a:pPr>
            <a:r>
              <a:rPr lang="it" sz="2000" b="1">
                <a:solidFill>
                  <a:schemeClr val="dk1"/>
                </a:solidFill>
                <a:latin typeface="Calibri Light"/>
                <a:cs typeface="Calibri Light"/>
              </a:rPr>
              <a:t>RVV 1.0  </a:t>
            </a:r>
          </a:p>
          <a:p>
            <a:pPr marL="546100" indent="-342900">
              <a:buClr>
                <a:schemeClr val="accent1"/>
              </a:buClr>
              <a:buSzPts val="1200"/>
              <a:buFont typeface="Arial"/>
              <a:buChar char="•"/>
            </a:pPr>
            <a:r>
              <a:rPr lang="it" sz="2000" err="1">
                <a:solidFill>
                  <a:schemeClr val="dk1"/>
                </a:solidFill>
                <a:latin typeface="Calibri Light"/>
                <a:cs typeface="Calibri Light"/>
              </a:rPr>
              <a:t>Easier</a:t>
            </a:r>
            <a:r>
              <a:rPr lang="it" sz="2000">
                <a:solidFill>
                  <a:schemeClr val="dk1"/>
                </a:solidFill>
                <a:latin typeface="Calibri Light"/>
                <a:cs typeface="Calibri Light"/>
              </a:rPr>
              <a:t> to </a:t>
            </a:r>
            <a:r>
              <a:rPr lang="it" sz="2000" err="1">
                <a:solidFill>
                  <a:schemeClr val="dk1"/>
                </a:solidFill>
                <a:latin typeface="Calibri Light"/>
                <a:cs typeface="Calibri Light"/>
              </a:rPr>
              <a:t>decode</a:t>
            </a:r>
            <a:r>
              <a:rPr lang="it" sz="2000">
                <a:solidFill>
                  <a:schemeClr val="dk1"/>
                </a:solidFill>
                <a:latin typeface="Calibri Light"/>
                <a:cs typeface="Calibri Light"/>
              </a:rPr>
              <a:t> </a:t>
            </a:r>
            <a:r>
              <a:rPr lang="it" sz="2000" err="1">
                <a:solidFill>
                  <a:schemeClr val="dk1"/>
                </a:solidFill>
                <a:latin typeface="Calibri Light"/>
                <a:cs typeface="Calibri Light"/>
              </a:rPr>
              <a:t>instructions</a:t>
            </a:r>
            <a:endParaRPr lang="it" err="1">
              <a:solidFill>
                <a:schemeClr val="dk1"/>
              </a:solidFill>
              <a:latin typeface="Calibri Light"/>
              <a:cs typeface="Calibri Light"/>
            </a:endParaRPr>
          </a:p>
          <a:p>
            <a:pPr marL="546100" indent="-342900">
              <a:buClr>
                <a:schemeClr val="accent1"/>
              </a:buClr>
              <a:buSzPts val="1200"/>
              <a:buFont typeface="Arial"/>
              <a:buChar char="•"/>
            </a:pPr>
            <a:r>
              <a:rPr lang="it" sz="2000">
                <a:solidFill>
                  <a:schemeClr val="dk1"/>
                </a:solidFill>
                <a:latin typeface="Calibri Light"/>
                <a:cs typeface="Calibri Light"/>
              </a:rPr>
              <a:t>CVA6 </a:t>
            </a:r>
            <a:r>
              <a:rPr lang="it" sz="2000" err="1">
                <a:solidFill>
                  <a:schemeClr val="dk1"/>
                </a:solidFill>
                <a:latin typeface="Calibri Light"/>
                <a:cs typeface="Calibri Light"/>
              </a:rPr>
              <a:t>needs</a:t>
            </a:r>
            <a:r>
              <a:rPr lang="it" sz="2000">
                <a:solidFill>
                  <a:schemeClr val="dk1"/>
                </a:solidFill>
                <a:latin typeface="Calibri Light"/>
                <a:cs typeface="Calibri Light"/>
              </a:rPr>
              <a:t> </a:t>
            </a:r>
            <a:r>
              <a:rPr lang="it" sz="2000" err="1">
                <a:solidFill>
                  <a:schemeClr val="dk1"/>
                </a:solidFill>
                <a:latin typeface="Calibri Light"/>
                <a:cs typeface="Calibri Light"/>
              </a:rPr>
              <a:t>only</a:t>
            </a:r>
            <a:r>
              <a:rPr lang="it" sz="2000">
                <a:solidFill>
                  <a:schemeClr val="dk1"/>
                </a:solidFill>
                <a:latin typeface="Calibri Light"/>
                <a:cs typeface="Calibri Light"/>
              </a:rPr>
              <a:t> </a:t>
            </a:r>
            <a:r>
              <a:rPr lang="it" sz="2000" err="1">
                <a:solidFill>
                  <a:schemeClr val="dk1"/>
                </a:solidFill>
                <a:latin typeface="Calibri Light"/>
                <a:cs typeface="Calibri Light"/>
              </a:rPr>
              <a:t>minimal</a:t>
            </a:r>
            <a:r>
              <a:rPr lang="it" sz="2000">
                <a:solidFill>
                  <a:schemeClr val="dk1"/>
                </a:solidFill>
                <a:latin typeface="Calibri Light"/>
                <a:cs typeface="Calibri Light"/>
              </a:rPr>
              <a:t> information to </a:t>
            </a:r>
            <a:r>
              <a:rPr lang="it" sz="2000" err="1">
                <a:solidFill>
                  <a:schemeClr val="dk1"/>
                </a:solidFill>
                <a:latin typeface="Calibri Light"/>
                <a:cs typeface="Calibri Light"/>
              </a:rPr>
              <a:t>process</a:t>
            </a:r>
            <a:r>
              <a:rPr lang="it" sz="2000">
                <a:solidFill>
                  <a:schemeClr val="dk1"/>
                </a:solidFill>
                <a:latin typeface="Calibri Light"/>
                <a:cs typeface="Calibri Light"/>
              </a:rPr>
              <a:t> V </a:t>
            </a:r>
            <a:r>
              <a:rPr lang="it" sz="2000" err="1">
                <a:solidFill>
                  <a:schemeClr val="dk1"/>
                </a:solidFill>
                <a:latin typeface="Calibri Light"/>
                <a:cs typeface="Calibri Light"/>
              </a:rPr>
              <a:t>instructions</a:t>
            </a:r>
            <a:endParaRPr lang="it" sz="2000">
              <a:solidFill>
                <a:schemeClr val="dk1"/>
              </a:solidFill>
              <a:latin typeface="Calibri Light"/>
              <a:cs typeface="Calibri Light"/>
            </a:endParaRPr>
          </a:p>
          <a:p>
            <a:pPr marL="546100" indent="-342900">
              <a:buClr>
                <a:schemeClr val="accent1"/>
              </a:buClr>
              <a:buSzPts val="1200"/>
              <a:buFont typeface="Arial"/>
              <a:buChar char="•"/>
            </a:pPr>
            <a:r>
              <a:rPr lang="it" sz="2000">
                <a:solidFill>
                  <a:schemeClr val="dk1"/>
                </a:solidFill>
                <a:latin typeface="Calibri Light"/>
                <a:cs typeface="Calibri Light"/>
              </a:rPr>
              <a:t>Push V-</a:t>
            </a:r>
            <a:r>
              <a:rPr lang="it" sz="2000" err="1">
                <a:solidFill>
                  <a:schemeClr val="dk1"/>
                </a:solidFill>
                <a:latin typeface="Calibri Light"/>
                <a:cs typeface="Calibri Light"/>
              </a:rPr>
              <a:t>related</a:t>
            </a:r>
            <a:r>
              <a:rPr lang="it" sz="2000">
                <a:solidFill>
                  <a:schemeClr val="dk1"/>
                </a:solidFill>
                <a:latin typeface="Calibri Light"/>
                <a:cs typeface="Calibri Light"/>
              </a:rPr>
              <a:t> hardware in Ara!</a:t>
            </a:r>
            <a:endParaRPr lang="it">
              <a:solidFill>
                <a:schemeClr val="dk1"/>
              </a:solidFill>
              <a:cs typeface="Calibri Light"/>
            </a:endParaRPr>
          </a:p>
          <a:p>
            <a:pPr marL="203200">
              <a:buClr>
                <a:schemeClr val="accent1"/>
              </a:buClr>
              <a:buSzPts val="1200"/>
            </a:pPr>
            <a:endParaRPr lang="it" sz="2000">
              <a:solidFill>
                <a:schemeClr val="dk1"/>
              </a:solidFill>
              <a:latin typeface="Calibri Light"/>
              <a:cs typeface="Calibri Light"/>
            </a:endParaRP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802CD72B-6229-A5C4-9B60-DAA41B192BD9}"/>
              </a:ext>
            </a:extLst>
          </p:cNvPr>
          <p:cNvSpPr/>
          <p:nvPr/>
        </p:nvSpPr>
        <p:spPr>
          <a:xfrm>
            <a:off x="7031096" y="2078096"/>
            <a:ext cx="293512" cy="396992"/>
          </a:xfrm>
          <a:prstGeom prst="rect">
            <a:avLst/>
          </a:prstGeom>
          <a:noFill/>
          <a:ln w="28575">
            <a:solidFill>
              <a:schemeClr val="accent5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b="1" i="0" cap="none" spc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AE06749-409A-243C-3197-6727BA1A14F9}"/>
              </a:ext>
            </a:extLst>
          </p:cNvPr>
          <p:cNvSpPr/>
          <p:nvPr/>
        </p:nvSpPr>
        <p:spPr>
          <a:xfrm>
            <a:off x="7689614" y="3141134"/>
            <a:ext cx="895585" cy="359363"/>
          </a:xfrm>
          <a:prstGeom prst="rect">
            <a:avLst/>
          </a:prstGeom>
          <a:noFill/>
          <a:ln w="28575">
            <a:solidFill>
              <a:schemeClr val="accent5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b="1" i="0" cap="none" spc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096780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4221D2-8CB3-DDA2-81B2-66B8EEB82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>
                <a:solidFill>
                  <a:srgbClr val="168638"/>
                </a:solidFill>
                <a:latin typeface="Calibri"/>
              </a:rPr>
              <a:t>From Ara1 to Ara2 – ISA update</a:t>
            </a:r>
            <a:r>
              <a:rPr lang="en-US" sz="3800">
                <a:solidFill>
                  <a:srgbClr val="168638"/>
                </a:solidFill>
                <a:latin typeface="Calibri"/>
                <a:ea typeface="Calibri"/>
                <a:cs typeface="Calibri"/>
              </a:rPr>
              <a:t>​</a:t>
            </a:r>
            <a:endParaRPr lang="it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FC5DF4-1712-BF63-E100-74992C53EAF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EE1B353-4058-44C7-8B8C-7EA0B6664E22}" type="slidenum">
              <a:rPr lang="LID4096" smtClean="0"/>
              <a:t>52</a:t>
            </a:fld>
            <a:endParaRPr lang="LID4096"/>
          </a:p>
        </p:txBody>
      </p:sp>
      <p:cxnSp>
        <p:nvCxnSpPr>
          <p:cNvPr id="3" name="Google Shape;712;p38">
            <a:extLst>
              <a:ext uri="{FF2B5EF4-FFF2-40B4-BE49-F238E27FC236}">
                <a16:creationId xmlns:a16="http://schemas.microsoft.com/office/drawing/2014/main" id="{B75A2F6D-74E7-EC0E-1F48-43F76C789476}"/>
              </a:ext>
            </a:extLst>
          </p:cNvPr>
          <p:cNvCxnSpPr/>
          <p:nvPr/>
        </p:nvCxnSpPr>
        <p:spPr>
          <a:xfrm>
            <a:off x="5872637" y="1465889"/>
            <a:ext cx="600" cy="3763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" name="Google Shape;713;p38">
            <a:extLst>
              <a:ext uri="{FF2B5EF4-FFF2-40B4-BE49-F238E27FC236}">
                <a16:creationId xmlns:a16="http://schemas.microsoft.com/office/drawing/2014/main" id="{0F76AB1F-19C6-35CA-1C39-E6B3851F5003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903956" y="2141536"/>
            <a:ext cx="5938614" cy="24122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714;p38">
            <a:extLst>
              <a:ext uri="{FF2B5EF4-FFF2-40B4-BE49-F238E27FC236}">
                <a16:creationId xmlns:a16="http://schemas.microsoft.com/office/drawing/2014/main" id="{6ABB0AE0-25E3-67C4-222B-5A1008858F28}"/>
              </a:ext>
            </a:extLst>
          </p:cNvPr>
          <p:cNvSpPr txBox="1"/>
          <p:nvPr/>
        </p:nvSpPr>
        <p:spPr>
          <a:xfrm>
            <a:off x="4786362" y="1465886"/>
            <a:ext cx="1086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b="1"/>
              <a:t>RVV 0.5</a:t>
            </a:r>
            <a:endParaRPr b="1"/>
          </a:p>
        </p:txBody>
      </p:sp>
      <p:sp>
        <p:nvSpPr>
          <p:cNvPr id="12" name="Google Shape;715;p38">
            <a:extLst>
              <a:ext uri="{FF2B5EF4-FFF2-40B4-BE49-F238E27FC236}">
                <a16:creationId xmlns:a16="http://schemas.microsoft.com/office/drawing/2014/main" id="{DD5F96A2-8B50-D73D-3DB5-859D77879FEC}"/>
              </a:ext>
            </a:extLst>
          </p:cNvPr>
          <p:cNvSpPr txBox="1"/>
          <p:nvPr/>
        </p:nvSpPr>
        <p:spPr>
          <a:xfrm>
            <a:off x="5872637" y="1465886"/>
            <a:ext cx="1086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b="1"/>
              <a:t>RVV 1.0</a:t>
            </a:r>
            <a:endParaRPr b="1"/>
          </a:p>
        </p:txBody>
      </p:sp>
      <p:sp>
        <p:nvSpPr>
          <p:cNvPr id="13" name="Google Shape;716;p38">
            <a:extLst>
              <a:ext uri="{FF2B5EF4-FFF2-40B4-BE49-F238E27FC236}">
                <a16:creationId xmlns:a16="http://schemas.microsoft.com/office/drawing/2014/main" id="{C4E5FFF4-C550-AA2C-9384-474AFC1C09CB}"/>
              </a:ext>
            </a:extLst>
          </p:cNvPr>
          <p:cNvSpPr txBox="1"/>
          <p:nvPr/>
        </p:nvSpPr>
        <p:spPr>
          <a:xfrm>
            <a:off x="2084512" y="4668786"/>
            <a:ext cx="36921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b="1"/>
              <a:t>Reg enable/length modified at runtime</a:t>
            </a: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b="1"/>
              <a:t>Data-type per register</a:t>
            </a:r>
            <a:endParaRPr b="1"/>
          </a:p>
        </p:txBody>
      </p:sp>
      <p:sp>
        <p:nvSpPr>
          <p:cNvPr id="14" name="Google Shape;717;p38">
            <a:extLst>
              <a:ext uri="{FF2B5EF4-FFF2-40B4-BE49-F238E27FC236}">
                <a16:creationId xmlns:a16="http://schemas.microsoft.com/office/drawing/2014/main" id="{D0152828-7023-6F5D-4A4A-A61888F35BBB}"/>
              </a:ext>
            </a:extLst>
          </p:cNvPr>
          <p:cNvSpPr txBox="1"/>
          <p:nvPr/>
        </p:nvSpPr>
        <p:spPr>
          <a:xfrm>
            <a:off x="5969262" y="4668786"/>
            <a:ext cx="36921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b="1"/>
              <a:t>Constrained VRF setting</a:t>
            </a: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b="1"/>
              <a:t>Data-type agnostic</a:t>
            </a:r>
            <a:endParaRPr b="1"/>
          </a:p>
        </p:txBody>
      </p:sp>
    </p:spTree>
    <p:extLst>
      <p:ext uri="{BB962C8B-B14F-4D97-AF65-F5344CB8AC3E}">
        <p14:creationId xmlns:p14="http://schemas.microsoft.com/office/powerpoint/2010/main" val="37343379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4221D2-8CB3-DDA2-81B2-66B8EEB82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>
                <a:solidFill>
                  <a:srgbClr val="168638"/>
                </a:solidFill>
                <a:latin typeface="Calibri"/>
              </a:rPr>
              <a:t>From Ara1 to Ara2 – ISA update</a:t>
            </a:r>
            <a:r>
              <a:rPr lang="en-US" sz="3800">
                <a:solidFill>
                  <a:srgbClr val="168638"/>
                </a:solidFill>
                <a:latin typeface="Calibri"/>
                <a:ea typeface="Calibri"/>
                <a:cs typeface="Calibri"/>
              </a:rPr>
              <a:t>​</a:t>
            </a:r>
            <a:endParaRPr lang="it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FC5DF4-1712-BF63-E100-74992C53EAF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EE1B353-4058-44C7-8B8C-7EA0B6664E22}" type="slidenum">
              <a:rPr lang="LID4096" smtClean="0"/>
              <a:t>53</a:t>
            </a:fld>
            <a:endParaRPr lang="LID4096"/>
          </a:p>
        </p:txBody>
      </p:sp>
      <p:sp>
        <p:nvSpPr>
          <p:cNvPr id="7" name="Google Shape;4374;p84">
            <a:extLst>
              <a:ext uri="{FF2B5EF4-FFF2-40B4-BE49-F238E27FC236}">
                <a16:creationId xmlns:a16="http://schemas.microsoft.com/office/drawing/2014/main" id="{E01BFE3A-804E-2A15-A11B-80005DA081FA}"/>
              </a:ext>
            </a:extLst>
          </p:cNvPr>
          <p:cNvSpPr txBox="1"/>
          <p:nvPr/>
        </p:nvSpPr>
        <p:spPr>
          <a:xfrm>
            <a:off x="312636" y="963156"/>
            <a:ext cx="6556157" cy="36317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546100" indent="-342900">
              <a:buClr>
                <a:schemeClr val="accent1"/>
              </a:buClr>
              <a:buSzPts val="1200"/>
              <a:buFont typeface="Arial"/>
              <a:buChar char="•"/>
            </a:pPr>
            <a:r>
              <a:rPr lang="it" sz="2000" b="1" err="1">
                <a:solidFill>
                  <a:schemeClr val="dk1"/>
                </a:solidFill>
                <a:latin typeface="Calibri Light"/>
                <a:cs typeface="Calibri Light"/>
              </a:rPr>
              <a:t>Simpler</a:t>
            </a:r>
            <a:r>
              <a:rPr lang="it" sz="2000" b="1">
                <a:solidFill>
                  <a:schemeClr val="dk1"/>
                </a:solidFill>
                <a:latin typeface="Calibri Light"/>
                <a:cs typeface="Calibri Light"/>
              </a:rPr>
              <a:t> VRF </a:t>
            </a:r>
            <a:r>
              <a:rPr lang="it" sz="2000" b="1" err="1">
                <a:solidFill>
                  <a:schemeClr val="dk1"/>
                </a:solidFill>
                <a:latin typeface="Calibri Light"/>
                <a:cs typeface="Calibri Light"/>
              </a:rPr>
              <a:t>configuration</a:t>
            </a:r>
            <a:endParaRPr lang="it" sz="2000" b="1">
              <a:solidFill>
                <a:schemeClr val="dk1"/>
              </a:solidFill>
              <a:latin typeface="Calibri Light"/>
              <a:cs typeface="Calibri Light"/>
            </a:endParaRPr>
          </a:p>
          <a:p>
            <a:pPr marL="546100" indent="-342900">
              <a:buClr>
                <a:schemeClr val="accent1"/>
              </a:buClr>
              <a:buSzPts val="1200"/>
              <a:buFont typeface="Arial"/>
              <a:buChar char="•"/>
            </a:pPr>
            <a:endParaRPr lang="it" sz="2000" b="1">
              <a:solidFill>
                <a:schemeClr val="dk1"/>
              </a:solidFill>
              <a:latin typeface="Calibri Light"/>
              <a:cs typeface="Calibri Light"/>
            </a:endParaRPr>
          </a:p>
          <a:p>
            <a:pPr marL="546100" indent="-342900">
              <a:buClr>
                <a:schemeClr val="accent1"/>
              </a:buClr>
              <a:buSzPts val="1200"/>
              <a:buFont typeface="Arial"/>
              <a:buChar char="•"/>
            </a:pPr>
            <a:r>
              <a:rPr lang="it" sz="2000" b="1">
                <a:solidFill>
                  <a:schemeClr val="dk1"/>
                </a:solidFill>
                <a:latin typeface="Calibri Light"/>
                <a:cs typeface="Calibri Light"/>
              </a:rPr>
              <a:t>VRF</a:t>
            </a:r>
            <a:r>
              <a:rPr lang="it" sz="2000">
                <a:solidFill>
                  <a:schemeClr val="dk1"/>
                </a:solidFill>
                <a:latin typeface="Calibri Light"/>
                <a:cs typeface="Calibri Light"/>
              </a:rPr>
              <a:t> </a:t>
            </a:r>
            <a:r>
              <a:rPr lang="it" sz="2000" err="1">
                <a:solidFill>
                  <a:schemeClr val="dk1"/>
                </a:solidFill>
                <a:latin typeface="Calibri Light"/>
                <a:cs typeface="Calibri Light"/>
              </a:rPr>
              <a:t>configuration</a:t>
            </a:r>
            <a:r>
              <a:rPr lang="it" sz="2000">
                <a:solidFill>
                  <a:schemeClr val="dk1"/>
                </a:solidFill>
                <a:latin typeface="Calibri Light"/>
                <a:cs typeface="Calibri Light"/>
              </a:rPr>
              <a:t> </a:t>
            </a:r>
            <a:r>
              <a:rPr lang="it" sz="2000" err="1">
                <a:solidFill>
                  <a:schemeClr val="dk1"/>
                </a:solidFill>
                <a:latin typeface="Calibri Light"/>
                <a:cs typeface="Calibri Light"/>
              </a:rPr>
              <a:t>is</a:t>
            </a:r>
            <a:r>
              <a:rPr lang="it" sz="2000">
                <a:solidFill>
                  <a:schemeClr val="dk1"/>
                </a:solidFill>
                <a:latin typeface="Calibri Light"/>
                <a:cs typeface="Calibri Light"/>
              </a:rPr>
              <a:t> </a:t>
            </a:r>
            <a:r>
              <a:rPr lang="it" sz="2000" err="1">
                <a:solidFill>
                  <a:schemeClr val="dk1"/>
                </a:solidFill>
                <a:latin typeface="Calibri Light"/>
                <a:cs typeface="Calibri Light"/>
              </a:rPr>
              <a:t>now</a:t>
            </a:r>
            <a:r>
              <a:rPr lang="it" sz="2000">
                <a:solidFill>
                  <a:schemeClr val="dk1"/>
                </a:solidFill>
                <a:latin typeface="Calibri Light"/>
                <a:cs typeface="Calibri Light"/>
              </a:rPr>
              <a:t> </a:t>
            </a:r>
            <a:r>
              <a:rPr lang="it" sz="2000" err="1">
                <a:solidFill>
                  <a:schemeClr val="dk1"/>
                </a:solidFill>
                <a:latin typeface="Calibri Light"/>
                <a:cs typeface="Calibri Light"/>
              </a:rPr>
              <a:t>static</a:t>
            </a:r>
            <a:endParaRPr lang="it" sz="2000">
              <a:solidFill>
                <a:schemeClr val="dk1"/>
              </a:solidFill>
              <a:latin typeface="Calibri Light"/>
              <a:cs typeface="Calibri Light"/>
            </a:endParaRPr>
          </a:p>
          <a:p>
            <a:pPr marL="546100" indent="-342900">
              <a:buClr>
                <a:schemeClr val="accent1"/>
              </a:buClr>
              <a:buSzPts val="1200"/>
              <a:buFont typeface="Arial"/>
              <a:buChar char="•"/>
            </a:pPr>
            <a:endParaRPr lang="it" sz="2000">
              <a:solidFill>
                <a:schemeClr val="dk1"/>
              </a:solidFill>
              <a:latin typeface="Calibri Light"/>
              <a:cs typeface="Calibri Light"/>
            </a:endParaRPr>
          </a:p>
          <a:p>
            <a:pPr marL="546100" indent="-342900">
              <a:buClr>
                <a:schemeClr val="accent1"/>
              </a:buClr>
              <a:buSzPts val="1200"/>
              <a:buFont typeface="Arial"/>
              <a:buChar char="•"/>
            </a:pPr>
            <a:r>
              <a:rPr lang="it" sz="2000" b="1">
                <a:solidFill>
                  <a:schemeClr val="dk1"/>
                </a:solidFill>
                <a:latin typeface="Calibri Light"/>
                <a:cs typeface="Calibri Light"/>
              </a:rPr>
              <a:t>32 </a:t>
            </a:r>
            <a:r>
              <a:rPr lang="it" sz="2000" b="1" err="1">
                <a:solidFill>
                  <a:schemeClr val="dk1"/>
                </a:solidFill>
                <a:latin typeface="Calibri Light"/>
                <a:cs typeface="Calibri Light"/>
              </a:rPr>
              <a:t>vector</a:t>
            </a:r>
            <a:r>
              <a:rPr lang="it" sz="2000" b="1">
                <a:solidFill>
                  <a:schemeClr val="dk1"/>
                </a:solidFill>
                <a:latin typeface="Calibri Light"/>
                <a:cs typeface="Calibri Light"/>
              </a:rPr>
              <a:t> </a:t>
            </a:r>
            <a:r>
              <a:rPr lang="it" sz="2000" b="1" err="1">
                <a:solidFill>
                  <a:schemeClr val="dk1"/>
                </a:solidFill>
                <a:latin typeface="Calibri Light"/>
                <a:cs typeface="Calibri Light"/>
              </a:rPr>
              <a:t>registers</a:t>
            </a:r>
            <a:r>
              <a:rPr lang="it" sz="2000">
                <a:solidFill>
                  <a:schemeClr val="dk1"/>
                </a:solidFill>
                <a:latin typeface="Calibri Light"/>
                <a:cs typeface="Calibri Light"/>
              </a:rPr>
              <a:t>, </a:t>
            </a:r>
            <a:r>
              <a:rPr lang="it" sz="2000" err="1">
                <a:solidFill>
                  <a:schemeClr val="dk1"/>
                </a:solidFill>
                <a:latin typeface="Calibri Light"/>
                <a:cs typeface="Calibri Light"/>
              </a:rPr>
              <a:t>but</a:t>
            </a:r>
            <a:r>
              <a:rPr lang="it" sz="2000">
                <a:solidFill>
                  <a:schemeClr val="dk1"/>
                </a:solidFill>
                <a:latin typeface="Calibri Light"/>
                <a:cs typeface="Calibri Light"/>
              </a:rPr>
              <a:t> </a:t>
            </a:r>
            <a:r>
              <a:rPr lang="it" sz="2000" b="1" err="1">
                <a:solidFill>
                  <a:schemeClr val="dk1"/>
                </a:solidFill>
                <a:latin typeface="Calibri Light"/>
                <a:cs typeface="Calibri Light"/>
              </a:rPr>
              <a:t>they</a:t>
            </a:r>
            <a:r>
              <a:rPr lang="it" sz="2000" b="1">
                <a:solidFill>
                  <a:schemeClr val="dk1"/>
                </a:solidFill>
                <a:latin typeface="Calibri Light"/>
                <a:cs typeface="Calibri Light"/>
              </a:rPr>
              <a:t> can be </a:t>
            </a:r>
            <a:r>
              <a:rPr lang="it" sz="2000" b="1" err="1">
                <a:solidFill>
                  <a:schemeClr val="dk1"/>
                </a:solidFill>
                <a:latin typeface="Calibri Light"/>
                <a:cs typeface="Calibri Light"/>
              </a:rPr>
              <a:t>merged</a:t>
            </a:r>
            <a:br>
              <a:rPr lang="it" sz="2000" b="1">
                <a:latin typeface="Calibri Light"/>
                <a:cs typeface="Calibri Light"/>
              </a:rPr>
            </a:br>
            <a:r>
              <a:rPr lang="it" sz="2000">
                <a:solidFill>
                  <a:schemeClr val="dk1"/>
                </a:solidFill>
                <a:latin typeface="Calibri Light"/>
                <a:cs typeface="Calibri Light"/>
              </a:rPr>
              <a:t>in groups of 2, 4, 8 </a:t>
            </a:r>
            <a:r>
              <a:rPr lang="it" sz="2000" err="1">
                <a:solidFill>
                  <a:schemeClr val="dk1"/>
                </a:solidFill>
                <a:latin typeface="Calibri Light"/>
                <a:cs typeface="Calibri Light"/>
              </a:rPr>
              <a:t>registers</a:t>
            </a:r>
            <a:r>
              <a:rPr lang="it" sz="2000">
                <a:solidFill>
                  <a:schemeClr val="dk1"/>
                </a:solidFill>
                <a:latin typeface="Calibri Light"/>
                <a:cs typeface="Calibri Light"/>
              </a:rPr>
              <a:t> (</a:t>
            </a:r>
            <a:r>
              <a:rPr lang="it" sz="2000" b="1">
                <a:solidFill>
                  <a:schemeClr val="dk1"/>
                </a:solidFill>
                <a:latin typeface="Calibri Light"/>
                <a:cs typeface="Calibri Light"/>
              </a:rPr>
              <a:t>LMUL </a:t>
            </a:r>
            <a:r>
              <a:rPr lang="it" sz="2000" err="1">
                <a:solidFill>
                  <a:schemeClr val="dk1"/>
                </a:solidFill>
                <a:latin typeface="Calibri Light"/>
                <a:cs typeface="Calibri Light"/>
              </a:rPr>
              <a:t>parameter</a:t>
            </a:r>
            <a:r>
              <a:rPr lang="it" sz="2000">
                <a:solidFill>
                  <a:schemeClr val="dk1"/>
                </a:solidFill>
                <a:latin typeface="Calibri Light"/>
                <a:cs typeface="Calibri Light"/>
              </a:rPr>
              <a:t> == 2, 4, 8)</a:t>
            </a:r>
          </a:p>
          <a:p>
            <a:pPr marL="546100" indent="-342900">
              <a:buClr>
                <a:schemeClr val="accent1"/>
              </a:buClr>
              <a:buSzPts val="1200"/>
              <a:buFont typeface="Arial"/>
              <a:buChar char="•"/>
            </a:pPr>
            <a:endParaRPr lang="it" sz="2000">
              <a:solidFill>
                <a:schemeClr val="dk1"/>
              </a:solidFill>
              <a:latin typeface="Calibri Light"/>
              <a:cs typeface="Calibri Light"/>
            </a:endParaRPr>
          </a:p>
          <a:p>
            <a:pPr marL="546100" indent="-342900">
              <a:buClr>
                <a:schemeClr val="accent1"/>
              </a:buClr>
              <a:buSzPts val="1200"/>
              <a:buFont typeface="Arial"/>
              <a:buChar char="•"/>
            </a:pPr>
            <a:r>
              <a:rPr lang="it" sz="2000" err="1">
                <a:solidFill>
                  <a:schemeClr val="dk1"/>
                </a:solidFill>
                <a:latin typeface="Calibri Light"/>
                <a:cs typeface="Calibri Light"/>
              </a:rPr>
              <a:t>Interpret</a:t>
            </a:r>
            <a:r>
              <a:rPr lang="it" sz="2000">
                <a:solidFill>
                  <a:schemeClr val="dk1"/>
                </a:solidFill>
                <a:latin typeface="Calibri Light"/>
                <a:cs typeface="Calibri Light"/>
              </a:rPr>
              <a:t> vector registers </a:t>
            </a:r>
            <a:r>
              <a:rPr lang="it" sz="2000" err="1">
                <a:solidFill>
                  <a:schemeClr val="dk1"/>
                </a:solidFill>
                <a:latin typeface="Calibri Light"/>
                <a:cs typeface="Calibri Light"/>
              </a:rPr>
              <a:t>depending</a:t>
            </a:r>
            <a:r>
              <a:rPr lang="it" sz="2000">
                <a:solidFill>
                  <a:schemeClr val="dk1"/>
                </a:solidFill>
                <a:latin typeface="Calibri Light"/>
                <a:cs typeface="Calibri Light"/>
              </a:rPr>
              <a:t> on SEW (single-</a:t>
            </a:r>
            <a:r>
              <a:rPr lang="it" sz="2000" err="1">
                <a:solidFill>
                  <a:schemeClr val="dk1"/>
                </a:solidFill>
                <a:latin typeface="Calibri Light"/>
                <a:cs typeface="Calibri Light"/>
              </a:rPr>
              <a:t>element</a:t>
            </a:r>
            <a:r>
              <a:rPr lang="it" sz="2000">
                <a:solidFill>
                  <a:schemeClr val="dk1"/>
                </a:solidFill>
                <a:latin typeface="Calibri Light"/>
                <a:cs typeface="Calibri Light"/>
              </a:rPr>
              <a:t> </a:t>
            </a:r>
            <a:r>
              <a:rPr lang="it" sz="2000" err="1">
                <a:solidFill>
                  <a:schemeClr val="dk1"/>
                </a:solidFill>
                <a:latin typeface="Calibri Light"/>
                <a:cs typeface="Calibri Light"/>
              </a:rPr>
              <a:t>width</a:t>
            </a:r>
            <a:r>
              <a:rPr lang="it" sz="2000">
                <a:solidFill>
                  <a:schemeClr val="dk1"/>
                </a:solidFill>
                <a:latin typeface="Calibri Light"/>
                <a:cs typeface="Calibri Light"/>
              </a:rPr>
              <a:t>) </a:t>
            </a:r>
            <a:r>
              <a:rPr lang="it" sz="2000" err="1">
                <a:solidFill>
                  <a:schemeClr val="dk1"/>
                </a:solidFill>
                <a:latin typeface="Calibri Light"/>
                <a:cs typeface="Calibri Light"/>
              </a:rPr>
              <a:t>only</a:t>
            </a:r>
            <a:endParaRPr lang="it" sz="2000">
              <a:solidFill>
                <a:schemeClr val="dk1"/>
              </a:solidFill>
              <a:latin typeface="Calibri Light"/>
              <a:cs typeface="Calibri Light"/>
            </a:endParaRPr>
          </a:p>
          <a:p>
            <a:pPr marL="546100" indent="-342900">
              <a:buClr>
                <a:schemeClr val="accent1"/>
              </a:buClr>
              <a:buSzPts val="1200"/>
              <a:buFont typeface="Arial"/>
              <a:buChar char="•"/>
            </a:pPr>
            <a:endParaRPr lang="it" sz="2000">
              <a:solidFill>
                <a:schemeClr val="dk1"/>
              </a:solidFill>
              <a:latin typeface="Calibri Light"/>
              <a:cs typeface="Calibri Light"/>
            </a:endParaRPr>
          </a:p>
          <a:p>
            <a:pPr marL="203200">
              <a:buClr>
                <a:schemeClr val="accent1"/>
              </a:buClr>
              <a:buSzPts val="1200"/>
            </a:pPr>
            <a:endParaRPr lang="it" sz="2000">
              <a:solidFill>
                <a:schemeClr val="dk1"/>
              </a:solidFill>
              <a:latin typeface="Calibri Light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168966520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4221D2-8CB3-DDA2-81B2-66B8EEB82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>
                <a:ea typeface="+mj-lt"/>
                <a:cs typeface="+mj-lt"/>
              </a:rPr>
              <a:t>From Ara1 to Ara2 – ISA update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FC5DF4-1712-BF63-E100-74992C53EAF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EE1B353-4058-44C7-8B8C-7EA0B6664E22}" type="slidenum">
              <a:rPr lang="LID4096" smtClean="0"/>
              <a:t>54</a:t>
            </a:fld>
            <a:endParaRPr lang="LID4096"/>
          </a:p>
        </p:txBody>
      </p:sp>
      <p:pic>
        <p:nvPicPr>
          <p:cNvPr id="6" name="Google Shape;767;p42">
            <a:extLst>
              <a:ext uri="{FF2B5EF4-FFF2-40B4-BE49-F238E27FC236}">
                <a16:creationId xmlns:a16="http://schemas.microsoft.com/office/drawing/2014/main" id="{74724979-A642-FBAD-5F27-FDF9C7A1D4E4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671373" y="1880616"/>
            <a:ext cx="6408049" cy="28588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68;p42">
            <a:extLst>
              <a:ext uri="{FF2B5EF4-FFF2-40B4-BE49-F238E27FC236}">
                <a16:creationId xmlns:a16="http://schemas.microsoft.com/office/drawing/2014/main" id="{19055980-7A54-F0DE-21B9-9B7ABD139386}"/>
              </a:ext>
            </a:extLst>
          </p:cNvPr>
          <p:cNvSpPr txBox="1"/>
          <p:nvPr/>
        </p:nvSpPr>
        <p:spPr>
          <a:xfrm>
            <a:off x="4944936" y="1404341"/>
            <a:ext cx="1086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b="1"/>
              <a:t>RVV 0.5</a:t>
            </a:r>
            <a:endParaRPr b="1"/>
          </a:p>
        </p:txBody>
      </p:sp>
      <p:sp>
        <p:nvSpPr>
          <p:cNvPr id="8" name="Google Shape;769;p42">
            <a:extLst>
              <a:ext uri="{FF2B5EF4-FFF2-40B4-BE49-F238E27FC236}">
                <a16:creationId xmlns:a16="http://schemas.microsoft.com/office/drawing/2014/main" id="{33AE2457-AE61-6A07-A0B2-CA79972ABC9A}"/>
              </a:ext>
            </a:extLst>
          </p:cNvPr>
          <p:cNvSpPr txBox="1"/>
          <p:nvPr/>
        </p:nvSpPr>
        <p:spPr>
          <a:xfrm>
            <a:off x="6031211" y="1404341"/>
            <a:ext cx="1086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b="1"/>
              <a:t>RVV 1.0</a:t>
            </a:r>
            <a:endParaRPr b="1"/>
          </a:p>
        </p:txBody>
      </p:sp>
      <p:sp>
        <p:nvSpPr>
          <p:cNvPr id="9" name="Google Shape;770;p42">
            <a:extLst>
              <a:ext uri="{FF2B5EF4-FFF2-40B4-BE49-F238E27FC236}">
                <a16:creationId xmlns:a16="http://schemas.microsoft.com/office/drawing/2014/main" id="{5D6C79B0-55AF-80DA-5AA9-7C67D0EE3CF7}"/>
              </a:ext>
            </a:extLst>
          </p:cNvPr>
          <p:cNvSpPr txBox="1"/>
          <p:nvPr/>
        </p:nvSpPr>
        <p:spPr>
          <a:xfrm>
            <a:off x="2823772" y="4917491"/>
            <a:ext cx="2966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b="1"/>
              <a:t>Mask bits aligned with elements</a:t>
            </a:r>
            <a:endParaRPr b="1">
              <a:solidFill>
                <a:srgbClr val="CC0000"/>
              </a:solidFill>
            </a:endParaRPr>
          </a:p>
        </p:txBody>
      </p:sp>
      <p:sp>
        <p:nvSpPr>
          <p:cNvPr id="10" name="Google Shape;771;p42">
            <a:extLst>
              <a:ext uri="{FF2B5EF4-FFF2-40B4-BE49-F238E27FC236}">
                <a16:creationId xmlns:a16="http://schemas.microsoft.com/office/drawing/2014/main" id="{3B49D40E-10E8-CF5F-02DF-EFAC08157131}"/>
              </a:ext>
            </a:extLst>
          </p:cNvPr>
          <p:cNvSpPr txBox="1"/>
          <p:nvPr/>
        </p:nvSpPr>
        <p:spPr>
          <a:xfrm>
            <a:off x="6442772" y="4917491"/>
            <a:ext cx="2966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b="1"/>
              <a:t>Mask bits compressed</a:t>
            </a:r>
            <a:endParaRPr b="1">
              <a:solidFill>
                <a:srgbClr val="CC0000"/>
              </a:solidFill>
            </a:endParaRPr>
          </a:p>
        </p:txBody>
      </p:sp>
      <p:sp>
        <p:nvSpPr>
          <p:cNvPr id="39" name="Google Shape;770;p42">
            <a:extLst>
              <a:ext uri="{FF2B5EF4-FFF2-40B4-BE49-F238E27FC236}">
                <a16:creationId xmlns:a16="http://schemas.microsoft.com/office/drawing/2014/main" id="{FE4B8850-4509-25C9-AEAE-EAA1E0B97EE9}"/>
              </a:ext>
            </a:extLst>
          </p:cNvPr>
          <p:cNvSpPr txBox="1"/>
          <p:nvPr/>
        </p:nvSpPr>
        <p:spPr>
          <a:xfrm>
            <a:off x="2447476" y="5811195"/>
            <a:ext cx="7368766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it" b="1" err="1">
                <a:solidFill>
                  <a:schemeClr val="accent1"/>
                </a:solidFill>
                <a:cs typeface="Calibri Light"/>
              </a:rPr>
              <a:t>Need</a:t>
            </a:r>
            <a:r>
              <a:rPr lang="it" b="1">
                <a:solidFill>
                  <a:schemeClr val="accent1"/>
                </a:solidFill>
                <a:cs typeface="Calibri Light"/>
              </a:rPr>
              <a:t> for a </a:t>
            </a:r>
            <a:r>
              <a:rPr lang="it" b="1" err="1">
                <a:solidFill>
                  <a:schemeClr val="accent1"/>
                </a:solidFill>
                <a:cs typeface="Calibri Light"/>
              </a:rPr>
              <a:t>dedicated</a:t>
            </a:r>
            <a:r>
              <a:rPr lang="it" b="1">
                <a:solidFill>
                  <a:schemeClr val="accent1"/>
                </a:solidFill>
                <a:cs typeface="Calibri Light"/>
              </a:rPr>
              <a:t> </a:t>
            </a:r>
            <a:r>
              <a:rPr lang="it" b="1" err="1">
                <a:solidFill>
                  <a:schemeClr val="accent1"/>
                </a:solidFill>
                <a:cs typeface="Calibri Light"/>
              </a:rPr>
              <a:t>unit</a:t>
            </a:r>
            <a:r>
              <a:rPr lang="it" b="1">
                <a:solidFill>
                  <a:schemeClr val="accent1"/>
                </a:solidFill>
                <a:cs typeface="Calibri Light"/>
              </a:rPr>
              <a:t> </a:t>
            </a:r>
            <a:r>
              <a:rPr lang="it" b="1" err="1">
                <a:solidFill>
                  <a:schemeClr val="accent1"/>
                </a:solidFill>
                <a:cs typeface="Calibri Light"/>
              </a:rPr>
              <a:t>that</a:t>
            </a:r>
            <a:r>
              <a:rPr lang="it" b="1">
                <a:solidFill>
                  <a:schemeClr val="accent1"/>
                </a:solidFill>
                <a:cs typeface="Calibri Light"/>
              </a:rPr>
              <a:t> packs-</a:t>
            </a:r>
            <a:r>
              <a:rPr lang="it" b="1" err="1">
                <a:solidFill>
                  <a:schemeClr val="accent1"/>
                </a:solidFill>
                <a:cs typeface="Calibri Light"/>
              </a:rPr>
              <a:t>unpacks</a:t>
            </a:r>
            <a:r>
              <a:rPr lang="it" b="1">
                <a:solidFill>
                  <a:schemeClr val="accent1"/>
                </a:solidFill>
                <a:cs typeface="Calibri Light"/>
              </a:rPr>
              <a:t> mask bits  - MASKU</a:t>
            </a:r>
          </a:p>
        </p:txBody>
      </p:sp>
    </p:spTree>
    <p:extLst>
      <p:ext uri="{BB962C8B-B14F-4D97-AF65-F5344CB8AC3E}">
        <p14:creationId xmlns:p14="http://schemas.microsoft.com/office/powerpoint/2010/main" val="237560720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 descr="Immagine che contiene testo, schermata, diagramma, Rettangolo&#10;&#10;Descrizione generata automaticamente">
            <a:extLst>
              <a:ext uri="{FF2B5EF4-FFF2-40B4-BE49-F238E27FC236}">
                <a16:creationId xmlns:a16="http://schemas.microsoft.com/office/drawing/2014/main" id="{EF7EF8F2-D8F3-716B-752C-DA53E80CA3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9437" y="1233742"/>
            <a:ext cx="5631273" cy="43340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94221D2-8CB3-DDA2-81B2-66B8EEB82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>
                <a:ea typeface="+mj-lt"/>
                <a:cs typeface="+mj-lt"/>
              </a:rPr>
              <a:t>From Ara1 to Ara2 – ISA update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FC5DF4-1712-BF63-E100-74992C53EAF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EE1B353-4058-44C7-8B8C-7EA0B6664E22}" type="slidenum">
              <a:rPr lang="LID4096" smtClean="0"/>
              <a:t>55</a:t>
            </a:fld>
            <a:endParaRPr lang="LID4096"/>
          </a:p>
        </p:txBody>
      </p:sp>
      <p:sp>
        <p:nvSpPr>
          <p:cNvPr id="12" name="Google Shape;4374;p84">
            <a:extLst>
              <a:ext uri="{FF2B5EF4-FFF2-40B4-BE49-F238E27FC236}">
                <a16:creationId xmlns:a16="http://schemas.microsoft.com/office/drawing/2014/main" id="{B6E1FA05-E63C-4DAE-BDEF-F96BCF6AE6E0}"/>
              </a:ext>
            </a:extLst>
          </p:cNvPr>
          <p:cNvSpPr txBox="1"/>
          <p:nvPr/>
        </p:nvSpPr>
        <p:spPr>
          <a:xfrm>
            <a:off x="312636" y="963156"/>
            <a:ext cx="4477120" cy="45550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546100" indent="-342900">
              <a:buClr>
                <a:schemeClr val="accent1"/>
              </a:buClr>
              <a:buSzPts val="1200"/>
              <a:buFont typeface="Arial"/>
              <a:buChar char="•"/>
            </a:pPr>
            <a:r>
              <a:rPr lang="it" sz="2000" b="1">
                <a:solidFill>
                  <a:schemeClr val="dk1"/>
                </a:solidFill>
                <a:latin typeface="Calibri Light"/>
                <a:cs typeface="Calibri Light"/>
              </a:rPr>
              <a:t>Some </a:t>
            </a:r>
            <a:r>
              <a:rPr lang="it" sz="2000" b="1" err="1">
                <a:solidFill>
                  <a:schemeClr val="dk1"/>
                </a:solidFill>
                <a:latin typeface="Calibri Light"/>
                <a:cs typeface="Calibri Light"/>
              </a:rPr>
              <a:t>units</a:t>
            </a:r>
            <a:r>
              <a:rPr lang="it" sz="2000" b="1">
                <a:solidFill>
                  <a:schemeClr val="dk1"/>
                </a:solidFill>
                <a:latin typeface="Calibri Light"/>
                <a:cs typeface="Calibri Light"/>
              </a:rPr>
              <a:t> a</a:t>
            </a:r>
            <a:r>
              <a:rPr lang="it" sz="2000">
                <a:solidFill>
                  <a:schemeClr val="dk1"/>
                </a:solidFill>
                <a:latin typeface="Calibri Light"/>
                <a:cs typeface="Calibri Light"/>
              </a:rPr>
              <a:t>ccess the</a:t>
            </a:r>
            <a:r>
              <a:rPr lang="it" sz="2000" b="1">
                <a:solidFill>
                  <a:schemeClr val="dk1"/>
                </a:solidFill>
                <a:latin typeface="Calibri Light"/>
                <a:cs typeface="Calibri Light"/>
              </a:rPr>
              <a:t> </a:t>
            </a:r>
            <a:r>
              <a:rPr lang="it" sz="2000" b="1" err="1">
                <a:solidFill>
                  <a:schemeClr val="dk1"/>
                </a:solidFill>
                <a:latin typeface="Calibri Light"/>
                <a:cs typeface="Calibri Light"/>
              </a:rPr>
              <a:t>whole</a:t>
            </a:r>
            <a:r>
              <a:rPr lang="it" sz="2000" b="1">
                <a:solidFill>
                  <a:schemeClr val="dk1"/>
                </a:solidFill>
                <a:latin typeface="Calibri Light"/>
                <a:cs typeface="Calibri Light"/>
              </a:rPr>
              <a:t> VRF</a:t>
            </a:r>
            <a:br>
              <a:rPr lang="it" sz="2000" b="1">
                <a:latin typeface="Calibri Light"/>
                <a:cs typeface="Calibri Light"/>
              </a:rPr>
            </a:br>
            <a:endParaRPr lang="it" sz="2000">
              <a:solidFill>
                <a:schemeClr val="dk1"/>
              </a:solidFill>
              <a:cs typeface="Calibri Light"/>
            </a:endParaRPr>
          </a:p>
          <a:p>
            <a:pPr marL="546100" indent="-342900">
              <a:buClr>
                <a:schemeClr val="accent1"/>
              </a:buClr>
              <a:buSzPts val="1200"/>
              <a:buFont typeface="Arial"/>
              <a:buChar char="•"/>
            </a:pPr>
            <a:r>
              <a:rPr lang="it" sz="2000" err="1">
                <a:solidFill>
                  <a:schemeClr val="dk1"/>
                </a:solidFill>
                <a:latin typeface="Calibri Light"/>
                <a:cs typeface="Calibri Light"/>
              </a:rPr>
              <a:t>Each</a:t>
            </a:r>
            <a:r>
              <a:rPr lang="it" sz="2000">
                <a:solidFill>
                  <a:schemeClr val="dk1"/>
                </a:solidFill>
                <a:latin typeface="Calibri Light"/>
                <a:cs typeface="Calibri Light"/>
              </a:rPr>
              <a:t> </a:t>
            </a:r>
            <a:r>
              <a:rPr lang="it" sz="2000" err="1">
                <a:solidFill>
                  <a:schemeClr val="dk1"/>
                </a:solidFill>
                <a:latin typeface="Calibri Light"/>
                <a:cs typeface="Calibri Light"/>
              </a:rPr>
              <a:t>unit</a:t>
            </a:r>
            <a:r>
              <a:rPr lang="it" sz="2000">
                <a:solidFill>
                  <a:schemeClr val="dk1"/>
                </a:solidFill>
                <a:latin typeface="Calibri Light"/>
                <a:cs typeface="Calibri Light"/>
              </a:rPr>
              <a:t> </a:t>
            </a:r>
            <a:r>
              <a:rPr lang="it" sz="2000" err="1">
                <a:solidFill>
                  <a:schemeClr val="dk1"/>
                </a:solidFill>
                <a:latin typeface="Calibri Light"/>
                <a:cs typeface="Calibri Light"/>
              </a:rPr>
              <a:t>is</a:t>
            </a:r>
            <a:r>
              <a:rPr lang="it" sz="2000">
                <a:solidFill>
                  <a:schemeClr val="dk1"/>
                </a:solidFill>
                <a:latin typeface="Calibri Light"/>
                <a:cs typeface="Calibri Light"/>
              </a:rPr>
              <a:t> </a:t>
            </a:r>
            <a:r>
              <a:rPr lang="it" sz="2000" b="1" err="1">
                <a:solidFill>
                  <a:schemeClr val="dk1"/>
                </a:solidFill>
                <a:latin typeface="Calibri Light"/>
                <a:cs typeface="Calibri Light"/>
              </a:rPr>
              <a:t>connected</a:t>
            </a:r>
            <a:r>
              <a:rPr lang="it" sz="2000" b="1">
                <a:solidFill>
                  <a:schemeClr val="dk1"/>
                </a:solidFill>
                <a:latin typeface="Calibri Light"/>
                <a:cs typeface="Calibri Light"/>
              </a:rPr>
              <a:t> to </a:t>
            </a:r>
            <a:r>
              <a:rPr lang="it" sz="2000" b="1" err="1">
                <a:solidFill>
                  <a:schemeClr val="dk1"/>
                </a:solidFill>
                <a:latin typeface="Calibri Light"/>
                <a:cs typeface="Calibri Light"/>
              </a:rPr>
              <a:t>all</a:t>
            </a:r>
            <a:r>
              <a:rPr lang="it" sz="2000" b="1">
                <a:solidFill>
                  <a:schemeClr val="dk1"/>
                </a:solidFill>
                <a:latin typeface="Calibri Light"/>
                <a:cs typeface="Calibri Light"/>
              </a:rPr>
              <a:t> the </a:t>
            </a:r>
            <a:r>
              <a:rPr lang="it" sz="2000" b="1" err="1">
                <a:solidFill>
                  <a:schemeClr val="dk1"/>
                </a:solidFill>
                <a:latin typeface="Calibri Light"/>
                <a:cs typeface="Calibri Light"/>
              </a:rPr>
              <a:t>lanes</a:t>
            </a:r>
            <a:r>
              <a:rPr lang="it" sz="2000">
                <a:solidFill>
                  <a:schemeClr val="dk1"/>
                </a:solidFill>
                <a:latin typeface="Calibri Light"/>
                <a:cs typeface="Calibri Light"/>
              </a:rPr>
              <a:t> (in and out)</a:t>
            </a:r>
          </a:p>
          <a:p>
            <a:pPr marL="546100" indent="-342900">
              <a:buClr>
                <a:schemeClr val="accent1"/>
              </a:buClr>
              <a:buSzPts val="1200"/>
              <a:buFont typeface="Arial"/>
              <a:buChar char="•"/>
            </a:pPr>
            <a:endParaRPr lang="it" sz="2000" b="1">
              <a:solidFill>
                <a:schemeClr val="dk1"/>
              </a:solidFill>
              <a:latin typeface="Calibri Light"/>
              <a:cs typeface="Calibri Light"/>
            </a:endParaRPr>
          </a:p>
          <a:p>
            <a:pPr marL="546100" indent="-342900">
              <a:buClr>
                <a:schemeClr val="accent1"/>
              </a:buClr>
              <a:buSzPts val="1200"/>
              <a:buFont typeface="Arial"/>
              <a:buChar char="•"/>
            </a:pPr>
            <a:r>
              <a:rPr lang="it" sz="2000" b="1" err="1">
                <a:solidFill>
                  <a:schemeClr val="dk1"/>
                </a:solidFill>
                <a:latin typeface="Calibri Light"/>
                <a:cs typeface="Calibri Light"/>
              </a:rPr>
              <a:t>All</a:t>
            </a:r>
            <a:r>
              <a:rPr lang="it" sz="2000" b="1">
                <a:solidFill>
                  <a:schemeClr val="dk1"/>
                </a:solidFill>
                <a:latin typeface="Calibri Light"/>
                <a:cs typeface="Calibri Light"/>
              </a:rPr>
              <a:t>-to-</a:t>
            </a:r>
            <a:r>
              <a:rPr lang="it" sz="2000" b="1" err="1">
                <a:solidFill>
                  <a:schemeClr val="dk1"/>
                </a:solidFill>
                <a:latin typeface="Calibri Light"/>
                <a:cs typeface="Calibri Light"/>
              </a:rPr>
              <a:t>all</a:t>
            </a:r>
            <a:r>
              <a:rPr lang="it" sz="2000" b="1">
                <a:solidFill>
                  <a:schemeClr val="dk1"/>
                </a:solidFill>
                <a:latin typeface="Calibri Light"/>
                <a:cs typeface="Calibri Light"/>
              </a:rPr>
              <a:t> </a:t>
            </a:r>
            <a:r>
              <a:rPr lang="it" sz="2000" err="1">
                <a:solidFill>
                  <a:schemeClr val="dk1"/>
                </a:solidFill>
                <a:latin typeface="Calibri Light"/>
                <a:cs typeface="Calibri Light"/>
              </a:rPr>
              <a:t>connected</a:t>
            </a:r>
            <a:r>
              <a:rPr lang="it" sz="2000">
                <a:solidFill>
                  <a:schemeClr val="dk1"/>
                </a:solidFill>
                <a:latin typeface="Calibri Light"/>
                <a:cs typeface="Calibri Light"/>
              </a:rPr>
              <a:t> </a:t>
            </a:r>
            <a:r>
              <a:rPr lang="it" sz="2000" b="1" err="1">
                <a:solidFill>
                  <a:schemeClr val="dk1"/>
                </a:solidFill>
                <a:latin typeface="Calibri Light"/>
                <a:cs typeface="Calibri Light"/>
              </a:rPr>
              <a:t>units</a:t>
            </a:r>
            <a:r>
              <a:rPr lang="it" sz="2000" b="1">
                <a:solidFill>
                  <a:schemeClr val="dk1"/>
                </a:solidFill>
                <a:latin typeface="Calibri Light"/>
                <a:cs typeface="Calibri Light"/>
              </a:rPr>
              <a:t>:</a:t>
            </a:r>
            <a:endParaRPr lang="it">
              <a:solidFill>
                <a:schemeClr val="dk1"/>
              </a:solidFill>
            </a:endParaRPr>
          </a:p>
          <a:p>
            <a:pPr marL="1003300" lvl="1" indent="-342900">
              <a:buClr>
                <a:schemeClr val="accent1"/>
              </a:buClr>
              <a:buSzPts val="1200"/>
              <a:buFont typeface="Arial"/>
              <a:buChar char="•"/>
            </a:pPr>
            <a:r>
              <a:rPr lang="it" sz="2000">
                <a:solidFill>
                  <a:schemeClr val="dk1"/>
                </a:solidFill>
                <a:latin typeface="Calibri Light"/>
                <a:cs typeface="Calibri Light"/>
              </a:rPr>
              <a:t>VLSU</a:t>
            </a:r>
          </a:p>
          <a:p>
            <a:pPr marL="1003300" lvl="1" indent="-342900">
              <a:buClr>
                <a:schemeClr val="accent1"/>
              </a:buClr>
              <a:buSzPts val="1200"/>
              <a:buFont typeface="Arial"/>
              <a:buChar char="•"/>
            </a:pPr>
            <a:r>
              <a:rPr lang="it" sz="2000">
                <a:solidFill>
                  <a:schemeClr val="dk1"/>
                </a:solidFill>
                <a:latin typeface="Calibri Light"/>
                <a:cs typeface="Calibri Light"/>
              </a:rPr>
              <a:t>SLDU</a:t>
            </a:r>
          </a:p>
          <a:p>
            <a:pPr marL="1003300" lvl="1" indent="-342900">
              <a:buClr>
                <a:schemeClr val="accent1"/>
              </a:buClr>
              <a:buSzPts val="1200"/>
              <a:buFont typeface="Arial"/>
              <a:buChar char="•"/>
            </a:pPr>
            <a:r>
              <a:rPr lang="it" sz="2000" b="1">
                <a:solidFill>
                  <a:schemeClr val="dk1"/>
                </a:solidFill>
                <a:latin typeface="Calibri Light"/>
                <a:cs typeface="Calibri Light"/>
              </a:rPr>
              <a:t>MASKU </a:t>
            </a:r>
            <a:r>
              <a:rPr lang="it" sz="2000">
                <a:solidFill>
                  <a:schemeClr val="dk1"/>
                </a:solidFill>
                <a:latin typeface="Calibri Light"/>
                <a:cs typeface="Calibri Light"/>
              </a:rPr>
              <a:t>(new!)</a:t>
            </a:r>
          </a:p>
          <a:p>
            <a:pPr marL="1003300" lvl="1" indent="-342900">
              <a:buClr>
                <a:schemeClr val="accent1"/>
              </a:buClr>
              <a:buSzPts val="1200"/>
              <a:buFont typeface="Arial"/>
              <a:buChar char="•"/>
            </a:pPr>
            <a:endParaRPr lang="it" sz="2000" b="1">
              <a:solidFill>
                <a:schemeClr val="dk1"/>
              </a:solidFill>
              <a:latin typeface="Calibri Light"/>
              <a:cs typeface="Calibri Light"/>
            </a:endParaRPr>
          </a:p>
          <a:p>
            <a:pPr marL="546100" indent="-342900">
              <a:buClr>
                <a:schemeClr val="accent1"/>
              </a:buClr>
              <a:buSzPts val="1200"/>
              <a:buFont typeface="Arial"/>
              <a:buChar char="•"/>
            </a:pPr>
            <a:r>
              <a:rPr lang="it" sz="2000" b="1" err="1">
                <a:solidFill>
                  <a:schemeClr val="dk1"/>
                </a:solidFill>
                <a:latin typeface="Calibri Light"/>
                <a:cs typeface="Calibri Light"/>
              </a:rPr>
              <a:t>All</a:t>
            </a:r>
            <a:r>
              <a:rPr lang="it" sz="2000" b="1">
                <a:solidFill>
                  <a:schemeClr val="dk1"/>
                </a:solidFill>
                <a:latin typeface="Calibri Light"/>
                <a:cs typeface="Calibri Light"/>
              </a:rPr>
              <a:t>-to-</a:t>
            </a:r>
            <a:r>
              <a:rPr lang="it" sz="2000" b="1" err="1">
                <a:solidFill>
                  <a:schemeClr val="dk1"/>
                </a:solidFill>
                <a:latin typeface="Calibri Light"/>
                <a:cs typeface="Calibri Light"/>
              </a:rPr>
              <a:t>all</a:t>
            </a:r>
            <a:r>
              <a:rPr lang="it" sz="2000" b="1">
                <a:solidFill>
                  <a:schemeClr val="dk1"/>
                </a:solidFill>
                <a:latin typeface="Calibri Light"/>
                <a:cs typeface="Calibri Light"/>
              </a:rPr>
              <a:t> </a:t>
            </a:r>
            <a:r>
              <a:rPr lang="it" sz="2000" err="1">
                <a:solidFill>
                  <a:schemeClr val="dk1"/>
                </a:solidFill>
                <a:latin typeface="Calibri Light"/>
                <a:cs typeface="Calibri Light"/>
              </a:rPr>
              <a:t>connected</a:t>
            </a:r>
            <a:r>
              <a:rPr lang="it" sz="2000">
                <a:solidFill>
                  <a:schemeClr val="dk1"/>
                </a:solidFill>
                <a:latin typeface="Calibri Light"/>
                <a:cs typeface="Calibri Light"/>
              </a:rPr>
              <a:t> </a:t>
            </a:r>
            <a:r>
              <a:rPr lang="it" sz="2000" err="1">
                <a:solidFill>
                  <a:schemeClr val="dk1"/>
                </a:solidFill>
                <a:latin typeface="Calibri Light"/>
                <a:cs typeface="Calibri Light"/>
              </a:rPr>
              <a:t>units</a:t>
            </a:r>
            <a:r>
              <a:rPr lang="it" sz="2000" b="1">
                <a:solidFill>
                  <a:schemeClr val="dk1"/>
                </a:solidFill>
                <a:latin typeface="Calibri Light"/>
                <a:cs typeface="Calibri Light"/>
              </a:rPr>
              <a:t> complicate </a:t>
            </a:r>
            <a:r>
              <a:rPr lang="it" sz="2000" b="1" err="1">
                <a:solidFill>
                  <a:schemeClr val="dk1"/>
                </a:solidFill>
                <a:latin typeface="Calibri Light"/>
                <a:cs typeface="Calibri Light"/>
              </a:rPr>
              <a:t>rounting</a:t>
            </a:r>
            <a:endParaRPr lang="it" sz="2000" b="1">
              <a:solidFill>
                <a:schemeClr val="dk1"/>
              </a:solidFill>
              <a:latin typeface="Calibri Light"/>
              <a:cs typeface="Calibri Light"/>
            </a:endParaRPr>
          </a:p>
          <a:p>
            <a:pPr marL="546100" indent="-342900">
              <a:buClr>
                <a:schemeClr val="accent1"/>
              </a:buClr>
              <a:buSzPts val="1200"/>
              <a:buFont typeface="Arial"/>
              <a:buChar char="•"/>
            </a:pPr>
            <a:endParaRPr lang="it" sz="2000">
              <a:solidFill>
                <a:schemeClr val="dk1"/>
              </a:solidFill>
              <a:latin typeface="Calibri Light"/>
              <a:cs typeface="Calibri Light"/>
            </a:endParaRPr>
          </a:p>
          <a:p>
            <a:pPr marL="203200">
              <a:buClr>
                <a:schemeClr val="accent1"/>
              </a:buClr>
              <a:buSzPts val="1200"/>
            </a:pPr>
            <a:endParaRPr lang="it" sz="2000">
              <a:solidFill>
                <a:schemeClr val="dk1"/>
              </a:solidFill>
              <a:latin typeface="Calibri Light"/>
              <a:cs typeface="Calibri Light"/>
            </a:endParaRP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DEFBC7C-B3DD-44AD-7F54-65D65BBE66B3}"/>
              </a:ext>
            </a:extLst>
          </p:cNvPr>
          <p:cNvSpPr/>
          <p:nvPr/>
        </p:nvSpPr>
        <p:spPr>
          <a:xfrm>
            <a:off x="6664207" y="3244615"/>
            <a:ext cx="745067" cy="1121362"/>
          </a:xfrm>
          <a:prstGeom prst="rect">
            <a:avLst/>
          </a:prstGeom>
          <a:noFill/>
          <a:ln w="28575">
            <a:solidFill>
              <a:schemeClr val="accent5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b="1" i="0" cap="none" spc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5559B152-F583-0324-7C6A-7D269AA9A090}"/>
              </a:ext>
            </a:extLst>
          </p:cNvPr>
          <p:cNvSpPr/>
          <p:nvPr/>
        </p:nvSpPr>
        <p:spPr>
          <a:xfrm>
            <a:off x="7614355" y="3978392"/>
            <a:ext cx="509882" cy="387585"/>
          </a:xfrm>
          <a:prstGeom prst="rect">
            <a:avLst/>
          </a:prstGeom>
          <a:noFill/>
          <a:ln w="28575">
            <a:solidFill>
              <a:schemeClr val="accent5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b="1" i="0" cap="none" spc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39F81F85-4D01-4D89-834A-232E55734302}"/>
              </a:ext>
            </a:extLst>
          </p:cNvPr>
          <p:cNvSpPr/>
          <p:nvPr/>
        </p:nvSpPr>
        <p:spPr>
          <a:xfrm>
            <a:off x="8159985" y="3978392"/>
            <a:ext cx="509882" cy="387585"/>
          </a:xfrm>
          <a:prstGeom prst="rect">
            <a:avLst/>
          </a:prstGeom>
          <a:noFill/>
          <a:ln w="28575">
            <a:solidFill>
              <a:schemeClr val="accent5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b="1" i="0" cap="none" spc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931713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6" name="Google Shape;4146;p74"/>
          <p:cNvSpPr txBox="1">
            <a:spLocks noGrp="1"/>
          </p:cNvSpPr>
          <p:nvPr>
            <p:ph type="sldNum" idx="12"/>
          </p:nvPr>
        </p:nvSpPr>
        <p:spPr>
          <a:xfrm>
            <a:off x="11054843" y="6304327"/>
            <a:ext cx="355600" cy="468400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/>
          <a:p>
            <a:pPr>
              <a:buClr>
                <a:srgbClr val="000000"/>
              </a:buClr>
            </a:pPr>
            <a:fld id="{00000000-1234-1234-1234-123412341234}" type="slidenum">
              <a:rPr lang="it"/>
              <a:pPr>
                <a:buClr>
                  <a:srgbClr val="000000"/>
                </a:buClr>
              </a:pPr>
              <a:t>56</a:t>
            </a:fld>
            <a:endParaRPr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FA796B1-A588-A796-F826-8A7A0EFC44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503" y="180326"/>
            <a:ext cx="10667548" cy="657050"/>
          </a:xfrm>
          <a:noFill/>
        </p:spPr>
        <p:txBody>
          <a:bodyPr vert="horz" lIns="0" tIns="0" rIns="0" bIns="0" rtlCol="0" anchor="ctr">
            <a:normAutofit/>
          </a:bodyPr>
          <a:lstStyle/>
          <a:p>
            <a:r>
              <a:rPr lang="en-US" sz="3800">
                <a:ea typeface="Roboto"/>
                <a:cs typeface="Roboto"/>
              </a:rPr>
              <a:t>Coherence/ordering protocol</a:t>
            </a:r>
            <a:endParaRPr lang="en-US" sz="3800" b="0" i="0" kern="1200" spc="-106" baseline="0">
              <a:ln w="15875" cmpd="sng">
                <a:noFill/>
                <a:round/>
              </a:ln>
              <a:latin typeface="+mj-lt"/>
              <a:ea typeface="Roboto"/>
              <a:cs typeface="Roboto"/>
            </a:endParaRPr>
          </a:p>
        </p:txBody>
      </p:sp>
      <p:sp>
        <p:nvSpPr>
          <p:cNvPr id="6" name="Google Shape;4374;p84">
            <a:extLst>
              <a:ext uri="{FF2B5EF4-FFF2-40B4-BE49-F238E27FC236}">
                <a16:creationId xmlns:a16="http://schemas.microsoft.com/office/drawing/2014/main" id="{826A1396-B83B-6545-E6B8-04A59612891D}"/>
              </a:ext>
            </a:extLst>
          </p:cNvPr>
          <p:cNvSpPr txBox="1"/>
          <p:nvPr/>
        </p:nvSpPr>
        <p:spPr>
          <a:xfrm>
            <a:off x="312636" y="963156"/>
            <a:ext cx="9504340" cy="48628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203200">
              <a:buClr>
                <a:schemeClr val="accent1"/>
              </a:buClr>
              <a:buSzPts val="1200"/>
            </a:pPr>
            <a:r>
              <a:rPr lang="it" sz="2000" b="1">
                <a:solidFill>
                  <a:schemeClr val="dk1"/>
                </a:solidFill>
                <a:latin typeface="Calibri Light"/>
                <a:cs typeface="Calibri Light"/>
              </a:rPr>
              <a:t>Before</a:t>
            </a:r>
          </a:p>
          <a:p>
            <a:pPr marL="546100" indent="-342900">
              <a:buSzPts val="1200"/>
              <a:buFont typeface="Arial"/>
              <a:buChar char="•"/>
            </a:pPr>
            <a:r>
              <a:rPr lang="it" sz="2000">
                <a:solidFill>
                  <a:schemeClr val="dk1"/>
                </a:solidFill>
                <a:latin typeface="Calibri Light"/>
                <a:cs typeface="Calibri Light"/>
              </a:rPr>
              <a:t>No hardware solution</a:t>
            </a:r>
          </a:p>
          <a:p>
            <a:pPr marL="546100" indent="-342900">
              <a:buSzPts val="1200"/>
              <a:buFont typeface="Arial"/>
              <a:buChar char="•"/>
            </a:pPr>
            <a:r>
              <a:rPr lang="it" sz="2000">
                <a:solidFill>
                  <a:schemeClr val="dk1"/>
                </a:solidFill>
                <a:latin typeface="Calibri Light"/>
                <a:cs typeface="Calibri Light"/>
              </a:rPr>
              <a:t>Need for software fences</a:t>
            </a:r>
          </a:p>
          <a:p>
            <a:pPr marL="203200">
              <a:buSzPts val="1200"/>
            </a:pPr>
            <a:endParaRPr lang="it" sz="2000" b="1">
              <a:solidFill>
                <a:schemeClr val="dk1"/>
              </a:solidFill>
              <a:latin typeface="Calibri Light"/>
              <a:cs typeface="Calibri Light"/>
            </a:endParaRPr>
          </a:p>
          <a:p>
            <a:pPr marL="203200">
              <a:buSzPts val="1200"/>
            </a:pPr>
            <a:r>
              <a:rPr lang="it" sz="2000" b="1">
                <a:solidFill>
                  <a:schemeClr val="dk1"/>
                </a:solidFill>
                <a:latin typeface="Calibri Light"/>
                <a:cs typeface="Calibri Light"/>
              </a:rPr>
              <a:t>Memory Ordering</a:t>
            </a:r>
            <a:endParaRPr lang="it">
              <a:solidFill>
                <a:schemeClr val="dk1"/>
              </a:solidFill>
            </a:endParaRPr>
          </a:p>
          <a:p>
            <a:pPr marL="546100" indent="-342900">
              <a:buSzPts val="1200"/>
              <a:buFont typeface="Arial"/>
              <a:buChar char="•"/>
            </a:pPr>
            <a:r>
              <a:rPr lang="it" sz="2000">
                <a:solidFill>
                  <a:schemeClr val="dk1"/>
                </a:solidFill>
                <a:latin typeface="Calibri Light"/>
                <a:cs typeface="Calibri Light"/>
              </a:rPr>
              <a:t>If vector store is ongoing</a:t>
            </a:r>
            <a:br>
              <a:rPr lang="it" sz="2000">
                <a:solidFill>
                  <a:schemeClr val="dk1"/>
                </a:solidFill>
                <a:latin typeface="Calibri Light"/>
                <a:cs typeface="Calibri Light"/>
              </a:rPr>
            </a:br>
            <a:r>
              <a:rPr lang="it" sz="2000">
                <a:solidFill>
                  <a:schemeClr val="dk1"/>
                </a:solidFill>
                <a:latin typeface="Calibri Light"/>
                <a:cs typeface="Calibri Light"/>
              </a:rPr>
              <a:t>block scalar loads/stores</a:t>
            </a:r>
          </a:p>
          <a:p>
            <a:pPr marL="546100" indent="-342900">
              <a:buSzPts val="1200"/>
              <a:buFont typeface="Arial"/>
              <a:buChar char="•"/>
            </a:pPr>
            <a:r>
              <a:rPr lang="it" sz="2000">
                <a:solidFill>
                  <a:schemeClr val="dk1"/>
                </a:solidFill>
                <a:latin typeface="Calibri Light"/>
                <a:cs typeface="Calibri Light"/>
              </a:rPr>
              <a:t>If scalar store ongoing</a:t>
            </a:r>
            <a:br>
              <a:rPr lang="it" sz="2000">
                <a:solidFill>
                  <a:schemeClr val="dk1"/>
                </a:solidFill>
                <a:latin typeface="Calibri Light"/>
                <a:cs typeface="Calibri Light"/>
              </a:rPr>
            </a:br>
            <a:r>
              <a:rPr lang="it" sz="2000">
                <a:solidFill>
                  <a:schemeClr val="dk1"/>
                </a:solidFill>
                <a:latin typeface="Calibri Light"/>
                <a:cs typeface="Calibri Light"/>
              </a:rPr>
              <a:t>block vector loads/stores</a:t>
            </a:r>
          </a:p>
          <a:p>
            <a:pPr marL="546100" indent="-342900">
              <a:buSzPts val="1200"/>
              <a:buFont typeface="Arial"/>
              <a:buChar char="•"/>
            </a:pPr>
            <a:r>
              <a:rPr lang="it" sz="2000">
                <a:solidFill>
                  <a:schemeClr val="dk1"/>
                </a:solidFill>
                <a:latin typeface="Calibri Light"/>
                <a:cs typeface="Calibri Light"/>
              </a:rPr>
              <a:t>If scalar/vector load is ongoing</a:t>
            </a:r>
            <a:br>
              <a:rPr lang="it" sz="2000">
                <a:solidFill>
                  <a:schemeClr val="dk1"/>
                </a:solidFill>
                <a:latin typeface="Calibri Light"/>
                <a:cs typeface="Calibri Light"/>
              </a:rPr>
            </a:br>
            <a:r>
              <a:rPr lang="it" sz="2000">
                <a:solidFill>
                  <a:schemeClr val="dk1"/>
                </a:solidFill>
                <a:latin typeface="Calibri Light"/>
                <a:cs typeface="Calibri Light"/>
              </a:rPr>
              <a:t>block vector/scalar stores</a:t>
            </a:r>
            <a:br>
              <a:rPr lang="it" sz="2000">
                <a:solidFill>
                  <a:schemeClr val="dk1"/>
                </a:solidFill>
                <a:latin typeface="Calibri Light"/>
                <a:cs typeface="Calibri Light"/>
              </a:rPr>
            </a:br>
            <a:endParaRPr lang="it" sz="2000">
              <a:solidFill>
                <a:schemeClr val="dk1"/>
              </a:solidFill>
              <a:latin typeface="Calibri Light"/>
              <a:cs typeface="Calibri Light"/>
            </a:endParaRPr>
          </a:p>
          <a:p>
            <a:pPr marL="203200">
              <a:buSzPts val="1200"/>
            </a:pPr>
            <a:r>
              <a:rPr lang="it" sz="2000" b="1">
                <a:solidFill>
                  <a:schemeClr val="dk1"/>
                </a:solidFill>
                <a:latin typeface="Calibri Light"/>
                <a:cs typeface="Calibri Light"/>
              </a:rPr>
              <a:t>Cache coherence</a:t>
            </a:r>
          </a:p>
          <a:p>
            <a:pPr marL="546100" indent="-342900">
              <a:buSzPts val="1200"/>
              <a:buFont typeface="Arial"/>
              <a:buChar char="•"/>
            </a:pPr>
            <a:r>
              <a:rPr lang="it" sz="2000">
                <a:solidFill>
                  <a:schemeClr val="dk1"/>
                </a:solidFill>
                <a:latin typeface="Calibri Light"/>
                <a:cs typeface="Calibri Light"/>
              </a:rPr>
              <a:t>Invalidate scalar cache lines </a:t>
            </a:r>
            <a:br>
              <a:rPr lang="it" sz="2000">
                <a:solidFill>
                  <a:schemeClr val="dk1"/>
                </a:solidFill>
                <a:latin typeface="Calibri Light"/>
                <a:cs typeface="Calibri Light"/>
              </a:rPr>
            </a:br>
            <a:r>
              <a:rPr lang="it" sz="2000">
                <a:solidFill>
                  <a:schemeClr val="dk1"/>
                </a:solidFill>
                <a:latin typeface="Calibri Light"/>
                <a:cs typeface="Calibri Light"/>
              </a:rPr>
              <a:t>upon vector store</a:t>
            </a:r>
          </a:p>
        </p:txBody>
      </p:sp>
      <p:pic>
        <p:nvPicPr>
          <p:cNvPr id="2" name="Immagine 5" descr="Immagine che contiene testo, schermata, diagramma, Rettangolo&#10;&#10;Descrizione generata automaticamente">
            <a:extLst>
              <a:ext uri="{FF2B5EF4-FFF2-40B4-BE49-F238E27FC236}">
                <a16:creationId xmlns:a16="http://schemas.microsoft.com/office/drawing/2014/main" id="{7A81D476-97DC-D819-194B-D75394E5CB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9437" y="1233742"/>
            <a:ext cx="5631273" cy="433407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E24FDD0-8A98-1C5E-3906-A170FF055398}"/>
              </a:ext>
            </a:extLst>
          </p:cNvPr>
          <p:cNvSpPr/>
          <p:nvPr/>
        </p:nvSpPr>
        <p:spPr>
          <a:xfrm>
            <a:off x="5598367" y="1290186"/>
            <a:ext cx="961053" cy="2852606"/>
          </a:xfrm>
          <a:prstGeom prst="rect">
            <a:avLst/>
          </a:prstGeom>
          <a:noFill/>
          <a:ln w="28575">
            <a:solidFill>
              <a:schemeClr val="accent5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H" b="1" i="0" cap="none" spc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EE15F43-75A6-43EB-523E-F94397894EC3}"/>
              </a:ext>
            </a:extLst>
          </p:cNvPr>
          <p:cNvSpPr/>
          <p:nvPr/>
        </p:nvSpPr>
        <p:spPr>
          <a:xfrm>
            <a:off x="7448938" y="1517231"/>
            <a:ext cx="547397" cy="376883"/>
          </a:xfrm>
          <a:prstGeom prst="rect">
            <a:avLst/>
          </a:prstGeom>
          <a:noFill/>
          <a:ln w="28575">
            <a:solidFill>
              <a:schemeClr val="accent5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H" b="1" i="0" cap="none" spc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522161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6" name="Google Shape;4146;p74"/>
          <p:cNvSpPr txBox="1">
            <a:spLocks noGrp="1"/>
          </p:cNvSpPr>
          <p:nvPr>
            <p:ph type="sldNum" idx="12"/>
          </p:nvPr>
        </p:nvSpPr>
        <p:spPr>
          <a:xfrm>
            <a:off x="11054843" y="6304327"/>
            <a:ext cx="355600" cy="468400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/>
          <a:p>
            <a:pPr>
              <a:buClr>
                <a:srgbClr val="000000"/>
              </a:buClr>
            </a:pPr>
            <a:fld id="{00000000-1234-1234-1234-123412341234}" type="slidenum">
              <a:rPr lang="it"/>
              <a:pPr>
                <a:buClr>
                  <a:srgbClr val="000000"/>
                </a:buClr>
              </a:pPr>
              <a:t>57</a:t>
            </a:fld>
            <a:endParaRPr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FA796B1-A588-A796-F826-8A7A0EFC44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503" y="180326"/>
            <a:ext cx="10667548" cy="657050"/>
          </a:xfrm>
          <a:noFill/>
        </p:spPr>
        <p:txBody>
          <a:bodyPr vert="horz" lIns="0" tIns="0" rIns="0" bIns="0" rtlCol="0" anchor="ctr">
            <a:normAutofit/>
          </a:bodyPr>
          <a:lstStyle/>
          <a:p>
            <a:r>
              <a:rPr lang="en-US" sz="3800">
                <a:ea typeface="Roboto"/>
                <a:cs typeface="Roboto"/>
              </a:rPr>
              <a:t>Vector Reductions</a:t>
            </a:r>
            <a:endParaRPr lang="en-US" sz="3800" b="0" i="0" kern="1200" spc="-106" baseline="0">
              <a:ln w="15875" cmpd="sng">
                <a:noFill/>
                <a:round/>
              </a:ln>
              <a:latin typeface="+mj-lt"/>
              <a:ea typeface="Roboto"/>
              <a:cs typeface="Roboto"/>
            </a:endParaRPr>
          </a:p>
        </p:txBody>
      </p:sp>
      <p:sp>
        <p:nvSpPr>
          <p:cNvPr id="6" name="Google Shape;4374;p84">
            <a:extLst>
              <a:ext uri="{FF2B5EF4-FFF2-40B4-BE49-F238E27FC236}">
                <a16:creationId xmlns:a16="http://schemas.microsoft.com/office/drawing/2014/main" id="{826A1396-B83B-6545-E6B8-04A59612891D}"/>
              </a:ext>
            </a:extLst>
          </p:cNvPr>
          <p:cNvSpPr txBox="1"/>
          <p:nvPr/>
        </p:nvSpPr>
        <p:spPr>
          <a:xfrm>
            <a:off x="312636" y="963156"/>
            <a:ext cx="9504340" cy="2400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203200">
              <a:buClr>
                <a:schemeClr val="accent1"/>
              </a:buClr>
              <a:buSzPts val="1200"/>
            </a:pPr>
            <a:r>
              <a:rPr lang="it" sz="2000" b="1">
                <a:solidFill>
                  <a:schemeClr val="dk1"/>
                </a:solidFill>
                <a:latin typeface="Calibri Light"/>
                <a:cs typeface="Calibri Light"/>
              </a:rPr>
              <a:t>Before</a:t>
            </a:r>
          </a:p>
          <a:p>
            <a:pPr marL="546100" indent="-342900">
              <a:buSzPts val="1200"/>
              <a:buFont typeface="Arial"/>
              <a:buChar char="•"/>
            </a:pPr>
            <a:r>
              <a:rPr lang="it" sz="2000">
                <a:solidFill>
                  <a:schemeClr val="dk1"/>
                </a:solidFill>
                <a:latin typeface="Calibri Light"/>
                <a:cs typeface="Calibri Light"/>
              </a:rPr>
              <a:t>No vector reductions</a:t>
            </a:r>
          </a:p>
          <a:p>
            <a:pPr marL="203200">
              <a:buSzPts val="1200"/>
            </a:pPr>
            <a:endParaRPr lang="it" sz="2000" b="1">
              <a:solidFill>
                <a:schemeClr val="dk1"/>
              </a:solidFill>
              <a:latin typeface="Calibri Light"/>
              <a:cs typeface="Calibri Light"/>
            </a:endParaRPr>
          </a:p>
          <a:p>
            <a:pPr marL="203200">
              <a:buSzPts val="1200"/>
            </a:pPr>
            <a:r>
              <a:rPr lang="it" sz="2000" b="1">
                <a:solidFill>
                  <a:schemeClr val="dk1"/>
                </a:solidFill>
                <a:latin typeface="Calibri Light"/>
                <a:cs typeface="Calibri Light"/>
              </a:rPr>
              <a:t>After the update</a:t>
            </a:r>
          </a:p>
          <a:p>
            <a:pPr marL="546100" indent="-342900">
              <a:buSzPts val="1200"/>
              <a:buFont typeface="Arial" panose="020B0604020202020204" pitchFamily="34" charset="0"/>
              <a:buChar char="•"/>
            </a:pPr>
            <a:r>
              <a:rPr lang="it" sz="2000">
                <a:solidFill>
                  <a:schemeClr val="dk1"/>
                </a:solidFill>
                <a:latin typeface="Calibri Light"/>
                <a:cs typeface="Calibri Light"/>
              </a:rPr>
              <a:t>Integer reduction</a:t>
            </a:r>
          </a:p>
          <a:p>
            <a:pPr marL="546100" indent="-342900">
              <a:buSzPts val="1200"/>
              <a:buFont typeface="Arial" panose="020B0604020202020204" pitchFamily="34" charset="0"/>
              <a:buChar char="•"/>
            </a:pPr>
            <a:r>
              <a:rPr lang="it" sz="2000">
                <a:solidFill>
                  <a:schemeClr val="dk1"/>
                </a:solidFill>
                <a:latin typeface="Calibri Light"/>
                <a:cs typeface="Calibri Light"/>
              </a:rPr>
              <a:t>Floating-Point (FP) reduction</a:t>
            </a:r>
          </a:p>
          <a:p>
            <a:pPr marL="546100" indent="-342900">
              <a:buSzPts val="1200"/>
              <a:buFont typeface="Arial" panose="020B0604020202020204" pitchFamily="34" charset="0"/>
              <a:buChar char="•"/>
            </a:pPr>
            <a:r>
              <a:rPr lang="it" sz="2000">
                <a:solidFill>
                  <a:schemeClr val="dk1"/>
                </a:solidFill>
                <a:latin typeface="Calibri Light"/>
                <a:cs typeface="Calibri Light"/>
              </a:rPr>
              <a:t>Ordered FP reduction</a:t>
            </a:r>
          </a:p>
        </p:txBody>
      </p:sp>
      <p:pic>
        <p:nvPicPr>
          <p:cNvPr id="2" name="Immagine 5" descr="Immagine che contiene testo, schermata, diagramma, Rettangolo&#10;&#10;Descrizione generata automaticamente">
            <a:extLst>
              <a:ext uri="{FF2B5EF4-FFF2-40B4-BE49-F238E27FC236}">
                <a16:creationId xmlns:a16="http://schemas.microsoft.com/office/drawing/2014/main" id="{7A81D476-97DC-D819-194B-D75394E5CB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9437" y="1233742"/>
            <a:ext cx="5631273" cy="433407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E24FDD0-8A98-1C5E-3906-A170FF055398}"/>
              </a:ext>
            </a:extLst>
          </p:cNvPr>
          <p:cNvSpPr/>
          <p:nvPr/>
        </p:nvSpPr>
        <p:spPr>
          <a:xfrm>
            <a:off x="5738326" y="4525346"/>
            <a:ext cx="681135" cy="264729"/>
          </a:xfrm>
          <a:prstGeom prst="rect">
            <a:avLst/>
          </a:prstGeom>
          <a:noFill/>
          <a:ln w="28575">
            <a:solidFill>
              <a:schemeClr val="accent5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H" b="1" i="0" cap="none" spc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EE15F43-75A6-43EB-523E-F94397894EC3}"/>
              </a:ext>
            </a:extLst>
          </p:cNvPr>
          <p:cNvSpPr/>
          <p:nvPr/>
        </p:nvSpPr>
        <p:spPr>
          <a:xfrm>
            <a:off x="6665050" y="3974842"/>
            <a:ext cx="2030964" cy="1252036"/>
          </a:xfrm>
          <a:prstGeom prst="rect">
            <a:avLst/>
          </a:prstGeom>
          <a:noFill/>
          <a:ln w="28575">
            <a:solidFill>
              <a:schemeClr val="accent5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H" b="1" i="0" cap="none" spc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588519A-6B5E-C9EC-A2F7-BAA109E29FB6}"/>
              </a:ext>
            </a:extLst>
          </p:cNvPr>
          <p:cNvSpPr/>
          <p:nvPr/>
        </p:nvSpPr>
        <p:spPr>
          <a:xfrm>
            <a:off x="8994709" y="4525346"/>
            <a:ext cx="1598645" cy="701532"/>
          </a:xfrm>
          <a:prstGeom prst="rect">
            <a:avLst/>
          </a:prstGeom>
          <a:noFill/>
          <a:ln w="28575">
            <a:solidFill>
              <a:schemeClr val="accent5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H" b="1" i="0" cap="none" spc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692841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9"/>
          <p:cNvSpPr txBox="1">
            <a:spLocks noGrp="1"/>
          </p:cNvSpPr>
          <p:nvPr>
            <p:ph type="sldNum" idx="12"/>
          </p:nvPr>
        </p:nvSpPr>
        <p:spPr>
          <a:xfrm>
            <a:off x="11054843" y="6304327"/>
            <a:ext cx="355600" cy="468400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/>
          <a:p>
            <a:pPr>
              <a:buClr>
                <a:srgbClr val="000000"/>
              </a:buClr>
            </a:pPr>
            <a:fld id="{00000000-1234-1234-1234-123412341234}" type="slidenum">
              <a:rPr lang="it"/>
              <a:pPr>
                <a:buClr>
                  <a:srgbClr val="000000"/>
                </a:buClr>
              </a:pPr>
              <a:t>58</a:t>
            </a:fld>
            <a:endParaRPr/>
          </a:p>
        </p:txBody>
      </p:sp>
      <p:graphicFrame>
        <p:nvGraphicFramePr>
          <p:cNvPr id="180" name="Google Shape;180;p19"/>
          <p:cNvGraphicFramePr/>
          <p:nvPr>
            <p:extLst>
              <p:ext uri="{D42A27DB-BD31-4B8C-83A1-F6EECF244321}">
                <p14:modId xmlns:p14="http://schemas.microsoft.com/office/powerpoint/2010/main" val="166117014"/>
              </p:ext>
            </p:extLst>
          </p:nvPr>
        </p:nvGraphicFramePr>
        <p:xfrm>
          <a:off x="2266100" y="2297933"/>
          <a:ext cx="7862796" cy="617219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6552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52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52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5523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5523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5523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5523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5523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5523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5523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655233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655233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61721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400"/>
                        <a:t>e0</a:t>
                      </a:r>
                      <a:endParaRPr sz="1400"/>
                    </a:p>
                  </a:txBody>
                  <a:tcPr marL="121900" marR="121900" marT="121900" marB="1219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400"/>
                        <a:t>e1</a:t>
                      </a:r>
                      <a:endParaRPr sz="1400"/>
                    </a:p>
                  </a:txBody>
                  <a:tcPr marL="121900" marR="121900" marT="121900" marB="1219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400"/>
                        <a:t>e2</a:t>
                      </a:r>
                      <a:endParaRPr sz="1400"/>
                    </a:p>
                  </a:txBody>
                  <a:tcPr marL="121900" marR="121900" marT="121900" marB="1219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400"/>
                        <a:t>e3</a:t>
                      </a:r>
                      <a:endParaRPr sz="1400"/>
                    </a:p>
                  </a:txBody>
                  <a:tcPr marL="121900" marR="121900" marT="121900" marB="1219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400"/>
                        <a:t>e4</a:t>
                      </a:r>
                      <a:endParaRPr sz="1400"/>
                    </a:p>
                  </a:txBody>
                  <a:tcPr marL="121900" marR="121900" marT="121900" marB="1219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400"/>
                        <a:t>e5</a:t>
                      </a:r>
                      <a:endParaRPr sz="1400"/>
                    </a:p>
                  </a:txBody>
                  <a:tcPr marL="121900" marR="121900" marT="121900" marB="1219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400"/>
                        <a:t>e6</a:t>
                      </a:r>
                      <a:endParaRPr sz="1400"/>
                    </a:p>
                  </a:txBody>
                  <a:tcPr marL="121900" marR="121900" marT="121900" marB="1219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400"/>
                        <a:t>e7</a:t>
                      </a:r>
                      <a:endParaRPr sz="1400"/>
                    </a:p>
                  </a:txBody>
                  <a:tcPr marL="121900" marR="121900" marT="121900" marB="1219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400"/>
                        <a:t>e8</a:t>
                      </a:r>
                      <a:endParaRPr sz="1400"/>
                    </a:p>
                  </a:txBody>
                  <a:tcPr marL="121900" marR="121900" marT="121900" marB="1219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400"/>
                        <a:t>e9</a:t>
                      </a:r>
                      <a:endParaRPr sz="1400"/>
                    </a:p>
                  </a:txBody>
                  <a:tcPr marL="121900" marR="121900" marT="121900" marB="1219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400"/>
                        <a:t>e10</a:t>
                      </a:r>
                      <a:endParaRPr sz="1400"/>
                    </a:p>
                  </a:txBody>
                  <a:tcPr marL="121900" marR="121900" marT="121900" marB="1219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400"/>
                        <a:t>e11</a:t>
                      </a:r>
                      <a:endParaRPr sz="1400"/>
                    </a:p>
                  </a:txBody>
                  <a:tcPr marL="121900" marR="121900" marT="121900" marB="1219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181" name="Google Shape;181;p19"/>
          <p:cNvCxnSpPr/>
          <p:nvPr/>
        </p:nvCxnSpPr>
        <p:spPr>
          <a:xfrm>
            <a:off x="6197500" y="4024067"/>
            <a:ext cx="0" cy="10140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82" name="Google Shape;182;p19"/>
          <p:cNvSpPr txBox="1"/>
          <p:nvPr/>
        </p:nvSpPr>
        <p:spPr>
          <a:xfrm>
            <a:off x="1073433" y="2254268"/>
            <a:ext cx="7552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it" sz="2400" b="1"/>
              <a:t>vs1</a:t>
            </a:r>
            <a:endParaRPr sz="2400" b="1"/>
          </a:p>
        </p:txBody>
      </p:sp>
      <p:sp>
        <p:nvSpPr>
          <p:cNvPr id="183" name="Google Shape;183;p19"/>
          <p:cNvSpPr txBox="1"/>
          <p:nvPr/>
        </p:nvSpPr>
        <p:spPr>
          <a:xfrm>
            <a:off x="1073433" y="3034568"/>
            <a:ext cx="7552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it" sz="2400" b="1"/>
              <a:t>vs2</a:t>
            </a:r>
            <a:endParaRPr sz="2400" b="1"/>
          </a:p>
        </p:txBody>
      </p:sp>
      <p:graphicFrame>
        <p:nvGraphicFramePr>
          <p:cNvPr id="184" name="Google Shape;184;p19"/>
          <p:cNvGraphicFramePr/>
          <p:nvPr>
            <p:extLst>
              <p:ext uri="{D42A27DB-BD31-4B8C-83A1-F6EECF244321}">
                <p14:modId xmlns:p14="http://schemas.microsoft.com/office/powerpoint/2010/main" val="1187341152"/>
              </p:ext>
            </p:extLst>
          </p:nvPr>
        </p:nvGraphicFramePr>
        <p:xfrm>
          <a:off x="2266100" y="3078233"/>
          <a:ext cx="7862796" cy="60956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6552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52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52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5523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5523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5523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5523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5523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5523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5523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655233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655233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60956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400"/>
                        <a:t>s0</a:t>
                      </a:r>
                      <a:endParaRPr sz="1400"/>
                    </a:p>
                  </a:txBody>
                  <a:tcPr marL="121900" marR="121900" marT="121900" marB="1219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2400"/>
                        <a:t>-</a:t>
                      </a:r>
                      <a:endParaRPr sz="2400"/>
                    </a:p>
                  </a:txBody>
                  <a:tcPr marL="121900" marR="121900" marT="121900" marB="1219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2400"/>
                        <a:t>-</a:t>
                      </a:r>
                      <a:endParaRPr sz="2400"/>
                    </a:p>
                  </a:txBody>
                  <a:tcPr marL="121900" marR="121900" marT="121900" marB="1219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2400"/>
                        <a:t>-</a:t>
                      </a:r>
                      <a:endParaRPr sz="2400"/>
                    </a:p>
                  </a:txBody>
                  <a:tcPr marL="121900" marR="121900" marT="121900" marB="1219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2400"/>
                        <a:t>-</a:t>
                      </a:r>
                      <a:endParaRPr sz="2400"/>
                    </a:p>
                  </a:txBody>
                  <a:tcPr marL="121900" marR="121900" marT="121900" marB="1219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2400"/>
                        <a:t>-</a:t>
                      </a:r>
                      <a:endParaRPr sz="2400"/>
                    </a:p>
                  </a:txBody>
                  <a:tcPr marL="121900" marR="121900" marT="121900" marB="1219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2400"/>
                        <a:t>-</a:t>
                      </a:r>
                      <a:endParaRPr sz="2400"/>
                    </a:p>
                  </a:txBody>
                  <a:tcPr marL="121900" marR="121900" marT="121900" marB="1219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2400"/>
                        <a:t>-</a:t>
                      </a:r>
                      <a:endParaRPr sz="2400"/>
                    </a:p>
                  </a:txBody>
                  <a:tcPr marL="121900" marR="121900" marT="121900" marB="1219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2400"/>
                        <a:t>-</a:t>
                      </a:r>
                      <a:endParaRPr sz="2400"/>
                    </a:p>
                  </a:txBody>
                  <a:tcPr marL="121900" marR="121900" marT="121900" marB="1219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2400"/>
                        <a:t>-</a:t>
                      </a:r>
                      <a:endParaRPr sz="2400"/>
                    </a:p>
                  </a:txBody>
                  <a:tcPr marL="121900" marR="121900" marT="121900" marB="1219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2400"/>
                        <a:t>-</a:t>
                      </a:r>
                      <a:endParaRPr sz="2400"/>
                    </a:p>
                  </a:txBody>
                  <a:tcPr marL="121900" marR="121900" marT="121900" marB="1219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2400"/>
                        <a:t>-</a:t>
                      </a:r>
                      <a:endParaRPr sz="2400"/>
                    </a:p>
                  </a:txBody>
                  <a:tcPr marL="121900" marR="121900" marT="121900" marB="1219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85" name="Google Shape;185;p19"/>
          <p:cNvSpPr txBox="1"/>
          <p:nvPr/>
        </p:nvSpPr>
        <p:spPr>
          <a:xfrm>
            <a:off x="1073433" y="5368300"/>
            <a:ext cx="7552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it" sz="2400" b="1"/>
              <a:t>vd</a:t>
            </a:r>
            <a:endParaRPr sz="2400" b="1"/>
          </a:p>
        </p:txBody>
      </p:sp>
      <p:graphicFrame>
        <p:nvGraphicFramePr>
          <p:cNvPr id="186" name="Google Shape;186;p19"/>
          <p:cNvGraphicFramePr/>
          <p:nvPr>
            <p:extLst>
              <p:ext uri="{D42A27DB-BD31-4B8C-83A1-F6EECF244321}">
                <p14:modId xmlns:p14="http://schemas.microsoft.com/office/powerpoint/2010/main" val="2180228851"/>
              </p:ext>
            </p:extLst>
          </p:nvPr>
        </p:nvGraphicFramePr>
        <p:xfrm>
          <a:off x="2266100" y="5455633"/>
          <a:ext cx="7862796" cy="60956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6552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52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52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5523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5523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5523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5523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5523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5523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5523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655233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655233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60956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200"/>
                        <a:t>r0</a:t>
                      </a:r>
                      <a:endParaRPr sz="1200"/>
                    </a:p>
                  </a:txBody>
                  <a:tcPr marL="121900" marR="121900" marT="121900" marB="1219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2400"/>
                        <a:t>-</a:t>
                      </a:r>
                      <a:endParaRPr sz="2400"/>
                    </a:p>
                  </a:txBody>
                  <a:tcPr marL="121900" marR="121900" marT="121900" marB="1219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2400"/>
                        <a:t>-</a:t>
                      </a:r>
                      <a:endParaRPr sz="2400"/>
                    </a:p>
                  </a:txBody>
                  <a:tcPr marL="121900" marR="121900" marT="121900" marB="1219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2400"/>
                        <a:t>-</a:t>
                      </a:r>
                      <a:endParaRPr sz="2400"/>
                    </a:p>
                  </a:txBody>
                  <a:tcPr marL="121900" marR="121900" marT="121900" marB="1219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2400"/>
                        <a:t>-</a:t>
                      </a:r>
                      <a:endParaRPr sz="2400"/>
                    </a:p>
                  </a:txBody>
                  <a:tcPr marL="121900" marR="121900" marT="121900" marB="1219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2400"/>
                        <a:t>-</a:t>
                      </a:r>
                      <a:endParaRPr sz="2400"/>
                    </a:p>
                  </a:txBody>
                  <a:tcPr marL="121900" marR="121900" marT="121900" marB="1219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2400"/>
                        <a:t>-</a:t>
                      </a:r>
                      <a:endParaRPr sz="2400"/>
                    </a:p>
                  </a:txBody>
                  <a:tcPr marL="121900" marR="121900" marT="121900" marB="1219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2400"/>
                        <a:t>-</a:t>
                      </a:r>
                      <a:endParaRPr sz="2400"/>
                    </a:p>
                  </a:txBody>
                  <a:tcPr marL="121900" marR="121900" marT="121900" marB="1219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2400"/>
                        <a:t>-</a:t>
                      </a:r>
                      <a:endParaRPr sz="2400"/>
                    </a:p>
                  </a:txBody>
                  <a:tcPr marL="121900" marR="121900" marT="121900" marB="1219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2400"/>
                        <a:t>-</a:t>
                      </a:r>
                      <a:endParaRPr sz="2400"/>
                    </a:p>
                  </a:txBody>
                  <a:tcPr marL="121900" marR="121900" marT="121900" marB="1219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2400"/>
                        <a:t>-</a:t>
                      </a:r>
                      <a:endParaRPr sz="2400"/>
                    </a:p>
                  </a:txBody>
                  <a:tcPr marL="121900" marR="121900" marT="121900" marB="1219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2400"/>
                        <a:t>-</a:t>
                      </a:r>
                      <a:endParaRPr sz="2400"/>
                    </a:p>
                  </a:txBody>
                  <a:tcPr marL="121900" marR="121900" marT="121900" marB="1219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" name="Title 1">
            <a:extLst>
              <a:ext uri="{FF2B5EF4-FFF2-40B4-BE49-F238E27FC236}">
                <a16:creationId xmlns:a16="http://schemas.microsoft.com/office/drawing/2014/main" id="{7F1E6285-8B89-094F-81F5-E872D3A700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503" y="180326"/>
            <a:ext cx="10667548" cy="657050"/>
          </a:xfrm>
          <a:noFill/>
        </p:spPr>
        <p:txBody>
          <a:bodyPr vert="horz" lIns="0" tIns="0" rIns="0" bIns="0" rtlCol="0" anchor="ctr">
            <a:normAutofit/>
          </a:bodyPr>
          <a:lstStyle/>
          <a:p>
            <a:r>
              <a:rPr lang="en-US" sz="3800">
                <a:ea typeface="Roboto"/>
                <a:cs typeface="Roboto"/>
              </a:rPr>
              <a:t>Vector Reductions</a:t>
            </a:r>
            <a:endParaRPr lang="en-US" sz="3800" b="0" i="0" kern="1200" spc="-106" baseline="0">
              <a:ln w="15875" cmpd="sng">
                <a:noFill/>
                <a:round/>
              </a:ln>
              <a:latin typeface="+mj-lt"/>
              <a:ea typeface="Roboto"/>
              <a:cs typeface="Roboto"/>
            </a:endParaRPr>
          </a:p>
        </p:txBody>
      </p:sp>
    </p:spTree>
  </p:cSld>
  <p:clrMapOvr>
    <a:masterClrMapping/>
  </p:clrMapOvr>
  <p:transition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0"/>
          <p:cNvSpPr txBox="1">
            <a:spLocks noGrp="1"/>
          </p:cNvSpPr>
          <p:nvPr>
            <p:ph type="sldNum" idx="12"/>
          </p:nvPr>
        </p:nvSpPr>
        <p:spPr>
          <a:xfrm>
            <a:off x="11054843" y="6304327"/>
            <a:ext cx="355600" cy="468400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/>
          <a:p>
            <a:pPr>
              <a:buClr>
                <a:srgbClr val="000000"/>
              </a:buClr>
            </a:pPr>
            <a:fld id="{00000000-1234-1234-1234-123412341234}" type="slidenum">
              <a:rPr lang="it"/>
              <a:pPr>
                <a:buClr>
                  <a:srgbClr val="000000"/>
                </a:buClr>
              </a:pPr>
              <a:t>59</a:t>
            </a:fld>
            <a:endParaRPr/>
          </a:p>
        </p:txBody>
      </p:sp>
      <p:cxnSp>
        <p:nvCxnSpPr>
          <p:cNvPr id="194" name="Google Shape;194;p20"/>
          <p:cNvCxnSpPr/>
          <p:nvPr/>
        </p:nvCxnSpPr>
        <p:spPr>
          <a:xfrm>
            <a:off x="2659167" y="4024067"/>
            <a:ext cx="0" cy="10140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00" name="Google Shape;200;p20"/>
          <p:cNvSpPr txBox="1"/>
          <p:nvPr/>
        </p:nvSpPr>
        <p:spPr>
          <a:xfrm>
            <a:off x="3458833" y="4223267"/>
            <a:ext cx="62220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it" sz="2400"/>
              <a:t>r0 = s0 + e0 + e1 + e2 + … + e11</a:t>
            </a:r>
            <a:endParaRPr sz="2400"/>
          </a:p>
        </p:txBody>
      </p:sp>
      <p:sp>
        <p:nvSpPr>
          <p:cNvPr id="201" name="Google Shape;201;p20"/>
          <p:cNvSpPr txBox="1"/>
          <p:nvPr/>
        </p:nvSpPr>
        <p:spPr>
          <a:xfrm>
            <a:off x="1073433" y="1292100"/>
            <a:ext cx="77328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it" sz="2400" i="1"/>
              <a:t>Example: vredsum vd, vs1, vs2</a:t>
            </a:r>
            <a:endParaRPr sz="2400" i="1"/>
          </a:p>
        </p:txBody>
      </p:sp>
      <p:graphicFrame>
        <p:nvGraphicFramePr>
          <p:cNvPr id="3" name="Google Shape;180;p19">
            <a:extLst>
              <a:ext uri="{FF2B5EF4-FFF2-40B4-BE49-F238E27FC236}">
                <a16:creationId xmlns:a16="http://schemas.microsoft.com/office/drawing/2014/main" id="{D139FD09-A1F1-DAAF-67E2-636C66FF49D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17008898"/>
              </p:ext>
            </p:extLst>
          </p:nvPr>
        </p:nvGraphicFramePr>
        <p:xfrm>
          <a:off x="2266100" y="2297933"/>
          <a:ext cx="7862796" cy="617219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6552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52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52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5523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5523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5523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5523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5523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5523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5523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655233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655233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61721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400"/>
                        <a:t>e0</a:t>
                      </a:r>
                      <a:endParaRPr sz="1400"/>
                    </a:p>
                  </a:txBody>
                  <a:tcPr marL="121900" marR="121900" marT="121900" marB="1219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400"/>
                        <a:t>e1</a:t>
                      </a:r>
                      <a:endParaRPr sz="1400"/>
                    </a:p>
                  </a:txBody>
                  <a:tcPr marL="121900" marR="121900" marT="121900" marB="1219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400"/>
                        <a:t>e2</a:t>
                      </a:r>
                      <a:endParaRPr sz="1400"/>
                    </a:p>
                  </a:txBody>
                  <a:tcPr marL="121900" marR="121900" marT="121900" marB="1219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400"/>
                        <a:t>e3</a:t>
                      </a:r>
                      <a:endParaRPr sz="1400"/>
                    </a:p>
                  </a:txBody>
                  <a:tcPr marL="121900" marR="121900" marT="121900" marB="1219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400"/>
                        <a:t>e4</a:t>
                      </a:r>
                      <a:endParaRPr sz="1400"/>
                    </a:p>
                  </a:txBody>
                  <a:tcPr marL="121900" marR="121900" marT="121900" marB="1219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400"/>
                        <a:t>e5</a:t>
                      </a:r>
                      <a:endParaRPr sz="1400"/>
                    </a:p>
                  </a:txBody>
                  <a:tcPr marL="121900" marR="121900" marT="121900" marB="1219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400"/>
                        <a:t>e6</a:t>
                      </a:r>
                      <a:endParaRPr sz="1400"/>
                    </a:p>
                  </a:txBody>
                  <a:tcPr marL="121900" marR="121900" marT="121900" marB="1219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400"/>
                        <a:t>e7</a:t>
                      </a:r>
                      <a:endParaRPr sz="1400"/>
                    </a:p>
                  </a:txBody>
                  <a:tcPr marL="121900" marR="121900" marT="121900" marB="1219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400"/>
                        <a:t>e8</a:t>
                      </a:r>
                      <a:endParaRPr sz="1400"/>
                    </a:p>
                  </a:txBody>
                  <a:tcPr marL="121900" marR="121900" marT="121900" marB="1219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400"/>
                        <a:t>e9</a:t>
                      </a:r>
                      <a:endParaRPr sz="1400"/>
                    </a:p>
                  </a:txBody>
                  <a:tcPr marL="121900" marR="121900" marT="121900" marB="1219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400"/>
                        <a:t>e10</a:t>
                      </a:r>
                      <a:endParaRPr sz="1400"/>
                    </a:p>
                  </a:txBody>
                  <a:tcPr marL="121900" marR="121900" marT="121900" marB="1219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400"/>
                        <a:t>e11</a:t>
                      </a:r>
                      <a:endParaRPr sz="1400"/>
                    </a:p>
                  </a:txBody>
                  <a:tcPr marL="121900" marR="121900" marT="121900" marB="1219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" name="Google Shape;182;p19">
            <a:extLst>
              <a:ext uri="{FF2B5EF4-FFF2-40B4-BE49-F238E27FC236}">
                <a16:creationId xmlns:a16="http://schemas.microsoft.com/office/drawing/2014/main" id="{605896BC-DC6B-CAA1-81D8-79E492703632}"/>
              </a:ext>
            </a:extLst>
          </p:cNvPr>
          <p:cNvSpPr txBox="1"/>
          <p:nvPr/>
        </p:nvSpPr>
        <p:spPr>
          <a:xfrm>
            <a:off x="1073433" y="2254268"/>
            <a:ext cx="7552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it" sz="2400" b="1"/>
              <a:t>vs1</a:t>
            </a:r>
            <a:endParaRPr sz="2400" b="1"/>
          </a:p>
        </p:txBody>
      </p:sp>
      <p:sp>
        <p:nvSpPr>
          <p:cNvPr id="7" name="Google Shape;183;p19">
            <a:extLst>
              <a:ext uri="{FF2B5EF4-FFF2-40B4-BE49-F238E27FC236}">
                <a16:creationId xmlns:a16="http://schemas.microsoft.com/office/drawing/2014/main" id="{FD27AED0-360E-6BF9-FFAC-AA271BBE8F7F}"/>
              </a:ext>
            </a:extLst>
          </p:cNvPr>
          <p:cNvSpPr txBox="1"/>
          <p:nvPr/>
        </p:nvSpPr>
        <p:spPr>
          <a:xfrm>
            <a:off x="1073433" y="3034568"/>
            <a:ext cx="7552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it" sz="2400" b="1"/>
              <a:t>vs2</a:t>
            </a:r>
            <a:endParaRPr sz="2400" b="1"/>
          </a:p>
        </p:txBody>
      </p:sp>
      <p:graphicFrame>
        <p:nvGraphicFramePr>
          <p:cNvPr id="9" name="Google Shape;184;p19">
            <a:extLst>
              <a:ext uri="{FF2B5EF4-FFF2-40B4-BE49-F238E27FC236}">
                <a16:creationId xmlns:a16="http://schemas.microsoft.com/office/drawing/2014/main" id="{BD8D0FCC-63BA-4354-AAE3-6EA12D3D377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10808319"/>
              </p:ext>
            </p:extLst>
          </p:nvPr>
        </p:nvGraphicFramePr>
        <p:xfrm>
          <a:off x="2266100" y="3078233"/>
          <a:ext cx="7862796" cy="60956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6552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52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52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5523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5523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5523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5523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5523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5523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5523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655233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655233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60956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400"/>
                        <a:t>s0</a:t>
                      </a:r>
                      <a:endParaRPr sz="1400"/>
                    </a:p>
                  </a:txBody>
                  <a:tcPr marL="121900" marR="121900" marT="121900" marB="1219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2400"/>
                        <a:t>-</a:t>
                      </a:r>
                      <a:endParaRPr sz="2400"/>
                    </a:p>
                  </a:txBody>
                  <a:tcPr marL="121900" marR="121900" marT="121900" marB="1219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2400"/>
                        <a:t>-</a:t>
                      </a:r>
                      <a:endParaRPr sz="2400"/>
                    </a:p>
                  </a:txBody>
                  <a:tcPr marL="121900" marR="121900" marT="121900" marB="1219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2400"/>
                        <a:t>-</a:t>
                      </a:r>
                      <a:endParaRPr sz="2400"/>
                    </a:p>
                  </a:txBody>
                  <a:tcPr marL="121900" marR="121900" marT="121900" marB="1219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2400"/>
                        <a:t>-</a:t>
                      </a:r>
                      <a:endParaRPr sz="2400"/>
                    </a:p>
                  </a:txBody>
                  <a:tcPr marL="121900" marR="121900" marT="121900" marB="1219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2400"/>
                        <a:t>-</a:t>
                      </a:r>
                      <a:endParaRPr sz="2400"/>
                    </a:p>
                  </a:txBody>
                  <a:tcPr marL="121900" marR="121900" marT="121900" marB="1219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2400"/>
                        <a:t>-</a:t>
                      </a:r>
                      <a:endParaRPr sz="2400"/>
                    </a:p>
                  </a:txBody>
                  <a:tcPr marL="121900" marR="121900" marT="121900" marB="1219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2400"/>
                        <a:t>-</a:t>
                      </a:r>
                      <a:endParaRPr sz="2400"/>
                    </a:p>
                  </a:txBody>
                  <a:tcPr marL="121900" marR="121900" marT="121900" marB="1219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2400"/>
                        <a:t>-</a:t>
                      </a:r>
                      <a:endParaRPr sz="2400"/>
                    </a:p>
                  </a:txBody>
                  <a:tcPr marL="121900" marR="121900" marT="121900" marB="1219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2400"/>
                        <a:t>-</a:t>
                      </a:r>
                      <a:endParaRPr sz="2400"/>
                    </a:p>
                  </a:txBody>
                  <a:tcPr marL="121900" marR="121900" marT="121900" marB="1219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2400"/>
                        <a:t>-</a:t>
                      </a:r>
                      <a:endParaRPr sz="2400"/>
                    </a:p>
                  </a:txBody>
                  <a:tcPr marL="121900" marR="121900" marT="121900" marB="1219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2400"/>
                        <a:t>-</a:t>
                      </a:r>
                      <a:endParaRPr sz="2400"/>
                    </a:p>
                  </a:txBody>
                  <a:tcPr marL="121900" marR="121900" marT="121900" marB="1219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1" name="Google Shape;185;p19">
            <a:extLst>
              <a:ext uri="{FF2B5EF4-FFF2-40B4-BE49-F238E27FC236}">
                <a16:creationId xmlns:a16="http://schemas.microsoft.com/office/drawing/2014/main" id="{683C18A5-2C86-3D4E-EB2C-13426BE6B1E3}"/>
              </a:ext>
            </a:extLst>
          </p:cNvPr>
          <p:cNvSpPr txBox="1"/>
          <p:nvPr/>
        </p:nvSpPr>
        <p:spPr>
          <a:xfrm>
            <a:off x="1073433" y="5368300"/>
            <a:ext cx="7552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it" sz="2400" b="1"/>
              <a:t>vd</a:t>
            </a:r>
            <a:endParaRPr sz="2400" b="1"/>
          </a:p>
        </p:txBody>
      </p:sp>
      <p:graphicFrame>
        <p:nvGraphicFramePr>
          <p:cNvPr id="13" name="Google Shape;186;p19">
            <a:extLst>
              <a:ext uri="{FF2B5EF4-FFF2-40B4-BE49-F238E27FC236}">
                <a16:creationId xmlns:a16="http://schemas.microsoft.com/office/drawing/2014/main" id="{B62712EC-735A-D69D-E208-A863FAAD2BD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90069878"/>
              </p:ext>
            </p:extLst>
          </p:nvPr>
        </p:nvGraphicFramePr>
        <p:xfrm>
          <a:off x="2266100" y="5455633"/>
          <a:ext cx="7862796" cy="60956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6552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52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52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5523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5523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5523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5523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5523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5523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5523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655233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655233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60956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200"/>
                        <a:t>r0</a:t>
                      </a:r>
                      <a:endParaRPr sz="1200"/>
                    </a:p>
                  </a:txBody>
                  <a:tcPr marL="121900" marR="121900" marT="121900" marB="1219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2400"/>
                        <a:t>-</a:t>
                      </a:r>
                      <a:endParaRPr sz="2400"/>
                    </a:p>
                  </a:txBody>
                  <a:tcPr marL="121900" marR="121900" marT="121900" marB="1219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2400"/>
                        <a:t>-</a:t>
                      </a:r>
                      <a:endParaRPr sz="2400"/>
                    </a:p>
                  </a:txBody>
                  <a:tcPr marL="121900" marR="121900" marT="121900" marB="1219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2400"/>
                        <a:t>-</a:t>
                      </a:r>
                      <a:endParaRPr sz="2400"/>
                    </a:p>
                  </a:txBody>
                  <a:tcPr marL="121900" marR="121900" marT="121900" marB="1219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2400"/>
                        <a:t>-</a:t>
                      </a:r>
                      <a:endParaRPr sz="2400"/>
                    </a:p>
                  </a:txBody>
                  <a:tcPr marL="121900" marR="121900" marT="121900" marB="1219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2400"/>
                        <a:t>-</a:t>
                      </a:r>
                      <a:endParaRPr sz="2400"/>
                    </a:p>
                  </a:txBody>
                  <a:tcPr marL="121900" marR="121900" marT="121900" marB="1219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2400"/>
                        <a:t>-</a:t>
                      </a:r>
                      <a:endParaRPr sz="2400"/>
                    </a:p>
                  </a:txBody>
                  <a:tcPr marL="121900" marR="121900" marT="121900" marB="1219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2400"/>
                        <a:t>-</a:t>
                      </a:r>
                      <a:endParaRPr sz="2400"/>
                    </a:p>
                  </a:txBody>
                  <a:tcPr marL="121900" marR="121900" marT="121900" marB="1219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2400"/>
                        <a:t>-</a:t>
                      </a:r>
                      <a:endParaRPr sz="2400"/>
                    </a:p>
                  </a:txBody>
                  <a:tcPr marL="121900" marR="121900" marT="121900" marB="1219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2400"/>
                        <a:t>-</a:t>
                      </a:r>
                      <a:endParaRPr sz="2400"/>
                    </a:p>
                  </a:txBody>
                  <a:tcPr marL="121900" marR="121900" marT="121900" marB="1219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2400"/>
                        <a:t>-</a:t>
                      </a:r>
                      <a:endParaRPr sz="2400"/>
                    </a:p>
                  </a:txBody>
                  <a:tcPr marL="121900" marR="121900" marT="121900" marB="1219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2400"/>
                        <a:t>-</a:t>
                      </a:r>
                      <a:endParaRPr sz="2400"/>
                    </a:p>
                  </a:txBody>
                  <a:tcPr marL="121900" marR="121900" marT="121900" marB="1219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7" name="Title 1">
            <a:extLst>
              <a:ext uri="{FF2B5EF4-FFF2-40B4-BE49-F238E27FC236}">
                <a16:creationId xmlns:a16="http://schemas.microsoft.com/office/drawing/2014/main" id="{DAF323FA-0BB4-859D-6DCB-545F595029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503" y="180326"/>
            <a:ext cx="10667548" cy="657050"/>
          </a:xfrm>
          <a:noFill/>
        </p:spPr>
        <p:txBody>
          <a:bodyPr vert="horz" lIns="0" tIns="0" rIns="0" bIns="0" rtlCol="0" anchor="ctr">
            <a:normAutofit/>
          </a:bodyPr>
          <a:lstStyle/>
          <a:p>
            <a:r>
              <a:rPr lang="en-US" sz="3800">
                <a:ea typeface="Roboto"/>
                <a:cs typeface="Roboto"/>
              </a:rPr>
              <a:t>Vector Reductions</a:t>
            </a:r>
            <a:endParaRPr lang="en-US" sz="3800" b="0" i="0" kern="1200" spc="-106" baseline="0">
              <a:ln w="15875" cmpd="sng">
                <a:noFill/>
                <a:round/>
              </a:ln>
              <a:latin typeface="+mj-lt"/>
              <a:ea typeface="Roboto"/>
              <a:cs typeface="Roboto"/>
            </a:endParaRPr>
          </a:p>
        </p:txBody>
      </p: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7">
            <a:extLst>
              <a:ext uri="{FF2B5EF4-FFF2-40B4-BE49-F238E27FC236}">
                <a16:creationId xmlns:a16="http://schemas.microsoft.com/office/drawing/2014/main" id="{EA69D8A3-3374-C165-DE8E-1F6B4EBAAC28}"/>
              </a:ext>
            </a:extLst>
          </p:cNvPr>
          <p:cNvSpPr/>
          <p:nvPr/>
        </p:nvSpPr>
        <p:spPr>
          <a:xfrm>
            <a:off x="7607268" y="928459"/>
            <a:ext cx="989164" cy="515326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2011" b="1">
              <a:solidFill>
                <a:schemeClr val="bg2"/>
              </a:solidFill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3C056AD9-A291-5E16-50B9-7313BF64DE3D}"/>
              </a:ext>
            </a:extLst>
          </p:cNvPr>
          <p:cNvSpPr/>
          <p:nvPr/>
        </p:nvSpPr>
        <p:spPr>
          <a:xfrm>
            <a:off x="9753065" y="928506"/>
            <a:ext cx="1053558" cy="514253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2011" b="1">
              <a:solidFill>
                <a:schemeClr val="bg2"/>
              </a:solidFill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8E527028-94BF-1BD5-ED23-51D7F88EE216}"/>
              </a:ext>
            </a:extLst>
          </p:cNvPr>
          <p:cNvSpPr/>
          <p:nvPr/>
        </p:nvSpPr>
        <p:spPr>
          <a:xfrm>
            <a:off x="8594294" y="928511"/>
            <a:ext cx="1160882" cy="515326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2011" b="1">
              <a:solidFill>
                <a:schemeClr val="bg2"/>
              </a:solidFill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0F9BC5-5E28-7A56-95CC-2DD1CCF8E3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3800">
                <a:ea typeface="Roboto"/>
                <a:cs typeface="Roboto"/>
              </a:rPr>
              <a:t>RISC-V V ISA - A long journey </a:t>
            </a:r>
            <a:endParaRPr lang="it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824A8F-2041-DF58-3B67-3949104280E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33867F2A-E750-44E7-A740-D3E09DF683AD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56" name="Content Placeholder 2">
            <a:extLst>
              <a:ext uri="{FF2B5EF4-FFF2-40B4-BE49-F238E27FC236}">
                <a16:creationId xmlns:a16="http://schemas.microsoft.com/office/drawing/2014/main" id="{590B1AB5-A2A9-2D41-78F1-AC0D933BAAE2}"/>
              </a:ext>
            </a:extLst>
          </p:cNvPr>
          <p:cNvSpPr txBox="1">
            <a:spLocks/>
          </p:cNvSpPr>
          <p:nvPr/>
        </p:nvSpPr>
        <p:spPr>
          <a:xfrm>
            <a:off x="1720758" y="5488769"/>
            <a:ext cx="1414765" cy="746491"/>
          </a:xfrm>
          <a:prstGeom prst="rect">
            <a:avLst/>
          </a:prstGeom>
        </p:spPr>
        <p:txBody>
          <a:bodyPr vert="horz" lIns="0" tIns="49528" rIns="0" bIns="48385" rtlCol="0" anchor="t">
            <a:noAutofit/>
          </a:bodyPr>
          <a:lstStyle>
            <a:lvl1pPr marL="288004" indent="-288004" algn="l" defTabSz="72000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SzPct val="90000"/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504000" indent="-216004" algn="l" defTabSz="72000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2pPr>
            <a:lvl3pPr marL="720000" indent="-216004" algn="l" defTabSz="864017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3pPr>
            <a:lvl4pPr marL="936000" indent="-216004" algn="l" defTabSz="864017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4pPr>
            <a:lvl5pPr marL="1152000" indent="-216004" algn="l" defTabSz="864017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1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5pPr>
            <a:lvl6pPr marL="2376046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8054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40062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72070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905">
              <a:cs typeface="Calibri Light"/>
            </a:endParaRP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8A4B85F3-3ED7-AA4F-B27E-0B52161D19C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16500" y="1045081"/>
            <a:ext cx="6793158" cy="2309080"/>
          </a:xfrm>
        </p:spPr>
        <p:txBody>
          <a:bodyPr vert="horz" lIns="0" tIns="49528" rIns="0" bIns="48385" rtlCol="0" anchor="t">
            <a:noAutofit/>
          </a:bodyPr>
          <a:lstStyle/>
          <a:p>
            <a:r>
              <a:rPr lang="it-IT">
                <a:ea typeface="Roboto Light"/>
                <a:cs typeface="Roboto Light"/>
              </a:rPr>
              <a:t>Early draft in </a:t>
            </a:r>
            <a:r>
              <a:rPr lang="it-IT" b="1">
                <a:ea typeface="Roboto Light"/>
                <a:cs typeface="Roboto Light"/>
              </a:rPr>
              <a:t>2015</a:t>
            </a:r>
          </a:p>
          <a:p>
            <a:pPr marL="304425" indent="-304425"/>
            <a:r>
              <a:rPr lang="it-IT">
                <a:ea typeface="Roboto Light"/>
                <a:cs typeface="Roboto Light"/>
              </a:rPr>
              <a:t>Years of refinment. Frozen in end 2021.</a:t>
            </a:r>
            <a:endParaRPr lang="it-IT"/>
          </a:p>
          <a:p>
            <a:pPr marL="304425" indent="-304425"/>
            <a:r>
              <a:rPr lang="it-IT" b="1">
                <a:ea typeface="Roboto Light"/>
                <a:cs typeface="Roboto Light"/>
              </a:rPr>
              <a:t>Known programming model</a:t>
            </a:r>
          </a:p>
        </p:txBody>
      </p:sp>
      <p:cxnSp>
        <p:nvCxnSpPr>
          <p:cNvPr id="7" name="Straight Arrow Connector 5">
            <a:extLst>
              <a:ext uri="{FF2B5EF4-FFF2-40B4-BE49-F238E27FC236}">
                <a16:creationId xmlns:a16="http://schemas.microsoft.com/office/drawing/2014/main" id="{95C3E977-BC5E-CAD9-C320-5D584E467936}"/>
              </a:ext>
            </a:extLst>
          </p:cNvPr>
          <p:cNvCxnSpPr>
            <a:cxnSpLocks/>
          </p:cNvCxnSpPr>
          <p:nvPr/>
        </p:nvCxnSpPr>
        <p:spPr>
          <a:xfrm>
            <a:off x="7579288" y="918717"/>
            <a:ext cx="10733" cy="5332649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10">
            <a:extLst>
              <a:ext uri="{FF2B5EF4-FFF2-40B4-BE49-F238E27FC236}">
                <a16:creationId xmlns:a16="http://schemas.microsoft.com/office/drawing/2014/main" id="{4F14577F-C783-D3DC-5B10-5D28FEFAC529}"/>
              </a:ext>
            </a:extLst>
          </p:cNvPr>
          <p:cNvSpPr txBox="1"/>
          <p:nvPr/>
        </p:nvSpPr>
        <p:spPr>
          <a:xfrm>
            <a:off x="7695883" y="1047450"/>
            <a:ext cx="817008" cy="556003"/>
          </a:xfrm>
          <a:prstGeom prst="rect">
            <a:avLst/>
          </a:prstGeom>
          <a:noFill/>
        </p:spPr>
        <p:txBody>
          <a:bodyPr wrap="none" lIns="0" tIns="0" rIns="0" bIns="0" rtlCol="0" anchor="t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761976"/>
            <a:r>
              <a:rPr lang="en-US" sz="1270">
                <a:latin typeface="Ubuntu Mono"/>
                <a:cs typeface="Arial Narrow" panose="020B0604020202020204" pitchFamily="34" charset="0"/>
              </a:rPr>
              <a:t>RVV 0.5 </a:t>
            </a:r>
            <a:br>
              <a:rPr lang="en-US" sz="1270">
                <a:latin typeface="Ubuntu Mono"/>
                <a:cs typeface="Arial Narrow" panose="020B0604020202020204" pitchFamily="34" charset="0"/>
              </a:rPr>
            </a:br>
            <a:r>
              <a:rPr lang="en-US" sz="1270">
                <a:latin typeface="Ubuntu Mono"/>
                <a:cs typeface="Arial Narrow" panose="020B0604020202020204" pitchFamily="34" charset="0"/>
              </a:rPr>
              <a:t>proposal</a:t>
            </a:r>
            <a:endParaRPr lang="de-CH" sz="1270">
              <a:latin typeface="Ubuntu Mono"/>
              <a:cs typeface="Arial Narrow" panose="020B0604020202020204" pitchFamily="34" charset="0"/>
            </a:endParaRP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E081DEBA-0427-1FFD-FB65-5C34A221CF79}"/>
              </a:ext>
            </a:extLst>
          </p:cNvPr>
          <p:cNvSpPr txBox="1"/>
          <p:nvPr/>
        </p:nvSpPr>
        <p:spPr>
          <a:xfrm>
            <a:off x="7695882" y="5487937"/>
            <a:ext cx="850177" cy="556003"/>
          </a:xfrm>
          <a:prstGeom prst="rect">
            <a:avLst/>
          </a:prstGeom>
          <a:noFill/>
        </p:spPr>
        <p:txBody>
          <a:bodyPr wrap="none" lIns="0" tIns="0" rIns="0" bIns="0" rtlCol="0" anchor="t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761976"/>
            <a:r>
              <a:rPr lang="en-US" sz="1270">
                <a:latin typeface="+mj-lt"/>
                <a:cs typeface="Arial Narrow" panose="020B0604020202020204" pitchFamily="34" charset="0"/>
              </a:rPr>
              <a:t>RVV 1.0 </a:t>
            </a:r>
            <a:br>
              <a:rPr lang="en-US" sz="1270">
                <a:latin typeface="+mj-lt"/>
                <a:cs typeface="Arial Narrow" panose="020B0604020202020204" pitchFamily="34" charset="0"/>
              </a:rPr>
            </a:br>
            <a:r>
              <a:rPr lang="en-US" sz="1270">
                <a:latin typeface="+mj-lt"/>
                <a:cs typeface="Arial Narrow" panose="020B0604020202020204" pitchFamily="34" charset="0"/>
              </a:rPr>
              <a:t>frozen</a:t>
            </a:r>
            <a:endParaRPr lang="de-CH" sz="1270">
              <a:latin typeface="+mj-lt"/>
              <a:cs typeface="Arial Narrow" panose="020B0604020202020204" pitchFamily="34" charset="0"/>
            </a:endParaRP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BD7B3FD8-862A-7DE0-0272-117B7BC497A6}"/>
              </a:ext>
            </a:extLst>
          </p:cNvPr>
          <p:cNvSpPr txBox="1"/>
          <p:nvPr/>
        </p:nvSpPr>
        <p:spPr>
          <a:xfrm>
            <a:off x="7695880" y="1920490"/>
            <a:ext cx="1698036" cy="556003"/>
          </a:xfrm>
          <a:prstGeom prst="rect">
            <a:avLst/>
          </a:prstGeom>
          <a:noFill/>
        </p:spPr>
        <p:txBody>
          <a:bodyPr wrap="none" lIns="0" tIns="0" rIns="0" bIns="0" rtlCol="0" anchor="t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761976"/>
            <a:r>
              <a:rPr lang="en-US" sz="1270">
                <a:latin typeface="+mj-lt"/>
                <a:cs typeface="Arial Narrow" panose="020B0604020202020204" pitchFamily="34" charset="0"/>
              </a:rPr>
              <a:t>RVV 0.6</a:t>
            </a:r>
            <a:endParaRPr lang="de-CH" sz="1270">
              <a:latin typeface="+mj-lt"/>
              <a:cs typeface="Arial Narrow" panose="020B0604020202020204" pitchFamily="34" charset="0"/>
            </a:endParaRP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6299E721-6687-A188-1094-2B2DF829A285}"/>
              </a:ext>
            </a:extLst>
          </p:cNvPr>
          <p:cNvSpPr txBox="1"/>
          <p:nvPr/>
        </p:nvSpPr>
        <p:spPr>
          <a:xfrm>
            <a:off x="7695880" y="2895201"/>
            <a:ext cx="957501" cy="534538"/>
          </a:xfrm>
          <a:prstGeom prst="rect">
            <a:avLst/>
          </a:prstGeom>
          <a:noFill/>
        </p:spPr>
        <p:txBody>
          <a:bodyPr wrap="none" lIns="0" tIns="0" rIns="0" bIns="0" rtlCol="0" anchor="t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761976"/>
            <a:r>
              <a:rPr lang="en-US" sz="1270">
                <a:latin typeface="+mj-lt"/>
                <a:cs typeface="Arial Narrow" panose="020B0604020202020204" pitchFamily="34" charset="0"/>
              </a:rPr>
              <a:t>RVV 0.7</a:t>
            </a:r>
            <a:endParaRPr lang="de-CH" sz="1270">
              <a:latin typeface="+mj-lt"/>
              <a:cs typeface="Arial Narrow" panose="020B0604020202020204" pitchFamily="34" charset="0"/>
            </a:endParaRPr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55BF0150-8762-6A8C-839B-2BAF058BBD5A}"/>
              </a:ext>
            </a:extLst>
          </p:cNvPr>
          <p:cNvSpPr txBox="1"/>
          <p:nvPr/>
        </p:nvSpPr>
        <p:spPr>
          <a:xfrm>
            <a:off x="7695880" y="3857920"/>
            <a:ext cx="1698036" cy="556003"/>
          </a:xfrm>
          <a:prstGeom prst="rect">
            <a:avLst/>
          </a:prstGeom>
          <a:noFill/>
        </p:spPr>
        <p:txBody>
          <a:bodyPr wrap="none" lIns="0" tIns="0" rIns="0" bIns="0" rtlCol="0" anchor="t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761976"/>
            <a:r>
              <a:rPr lang="en-US" sz="1270">
                <a:latin typeface="+mj-lt"/>
                <a:cs typeface="Arial Narrow" panose="020B0604020202020204" pitchFamily="34" charset="0"/>
              </a:rPr>
              <a:t>RVV 0.8</a:t>
            </a:r>
            <a:endParaRPr lang="de-CH" sz="1270">
              <a:latin typeface="+mj-lt"/>
              <a:cs typeface="Arial Narrow" panose="020B0604020202020204" pitchFamily="34" charset="0"/>
            </a:endParaRP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3A22A223-22BE-3766-6D5B-5483DE89A273}"/>
              </a:ext>
            </a:extLst>
          </p:cNvPr>
          <p:cNvSpPr txBox="1"/>
          <p:nvPr/>
        </p:nvSpPr>
        <p:spPr>
          <a:xfrm>
            <a:off x="7695880" y="4491794"/>
            <a:ext cx="1698036" cy="556003"/>
          </a:xfrm>
          <a:prstGeom prst="rect">
            <a:avLst/>
          </a:prstGeom>
          <a:noFill/>
        </p:spPr>
        <p:txBody>
          <a:bodyPr wrap="none" lIns="0" tIns="0" rIns="0" bIns="0" rtlCol="0" anchor="t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761976"/>
            <a:r>
              <a:rPr lang="en-US" sz="1270">
                <a:latin typeface="+mj-lt"/>
                <a:cs typeface="Arial Narrow" panose="020B0604020202020204" pitchFamily="34" charset="0"/>
              </a:rPr>
              <a:t>RVV 0.9</a:t>
            </a:r>
            <a:endParaRPr lang="de-CH" sz="1270">
              <a:latin typeface="+mj-lt"/>
              <a:cs typeface="Arial Narrow" panose="020B0604020202020204" pitchFamily="34" charset="0"/>
            </a:endParaRPr>
          </a:p>
        </p:txBody>
      </p:sp>
      <p:sp>
        <p:nvSpPr>
          <p:cNvPr id="18" name="TextBox 8">
            <a:extLst>
              <a:ext uri="{FF2B5EF4-FFF2-40B4-BE49-F238E27FC236}">
                <a16:creationId xmlns:a16="http://schemas.microsoft.com/office/drawing/2014/main" id="{7AD33CD3-7B09-234E-3799-C7A549903A6D}"/>
              </a:ext>
            </a:extLst>
          </p:cNvPr>
          <p:cNvSpPr txBox="1"/>
          <p:nvPr/>
        </p:nvSpPr>
        <p:spPr>
          <a:xfrm>
            <a:off x="7241837" y="441107"/>
            <a:ext cx="989163" cy="39889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761976"/>
            <a:r>
              <a:rPr lang="en-US" sz="2540">
                <a:latin typeface="+mj-lt"/>
                <a:cs typeface="Arial Narrow" panose="020B0604020202020204" pitchFamily="34" charset="0"/>
              </a:rPr>
              <a:t>2015</a:t>
            </a:r>
            <a:endParaRPr lang="de-CH" sz="2540">
              <a:latin typeface="+mj-lt"/>
              <a:cs typeface="Arial Narrow" panose="020B0604020202020204" pitchFamily="34" charset="0"/>
            </a:endParaRPr>
          </a:p>
        </p:txBody>
      </p:sp>
      <p:sp>
        <p:nvSpPr>
          <p:cNvPr id="19" name="TextBox 9">
            <a:extLst>
              <a:ext uri="{FF2B5EF4-FFF2-40B4-BE49-F238E27FC236}">
                <a16:creationId xmlns:a16="http://schemas.microsoft.com/office/drawing/2014/main" id="{20510476-6B6D-AE9B-31BF-8F89117F68BD}"/>
              </a:ext>
            </a:extLst>
          </p:cNvPr>
          <p:cNvSpPr txBox="1"/>
          <p:nvPr/>
        </p:nvSpPr>
        <p:spPr>
          <a:xfrm>
            <a:off x="7241837" y="6374902"/>
            <a:ext cx="967699" cy="967699"/>
          </a:xfrm>
          <a:prstGeom prst="rect">
            <a:avLst/>
          </a:prstGeom>
          <a:noFill/>
        </p:spPr>
        <p:txBody>
          <a:bodyPr wrap="none" lIns="0" tIns="0" rIns="0" bIns="0" rtlCol="0" anchor="t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761976"/>
            <a:r>
              <a:rPr lang="en-US" sz="2540">
                <a:latin typeface="+mj-lt"/>
                <a:cs typeface="Arial Narrow" panose="020B0604020202020204" pitchFamily="34" charset="0"/>
              </a:rPr>
              <a:t>2021</a:t>
            </a:r>
            <a:endParaRPr lang="de-CH" sz="2540">
              <a:latin typeface="+mj-lt"/>
              <a:cs typeface="Arial Narrow" panose="020B0604020202020204" pitchFamily="34" charset="0"/>
            </a:endParaRPr>
          </a:p>
        </p:txBody>
      </p:sp>
      <p:sp>
        <p:nvSpPr>
          <p:cNvPr id="22" name="TextBox 10">
            <a:extLst>
              <a:ext uri="{FF2B5EF4-FFF2-40B4-BE49-F238E27FC236}">
                <a16:creationId xmlns:a16="http://schemas.microsoft.com/office/drawing/2014/main" id="{1FAE2048-F058-ACBC-3E11-FA709C0C73EE}"/>
              </a:ext>
            </a:extLst>
          </p:cNvPr>
          <p:cNvSpPr txBox="1"/>
          <p:nvPr/>
        </p:nvSpPr>
        <p:spPr>
          <a:xfrm>
            <a:off x="8672519" y="1767307"/>
            <a:ext cx="1698036" cy="556003"/>
          </a:xfrm>
          <a:prstGeom prst="rect">
            <a:avLst/>
          </a:prstGeom>
          <a:noFill/>
        </p:spPr>
        <p:txBody>
          <a:bodyPr wrap="none" lIns="0" tIns="0" rIns="0" bIns="0" rtlCol="0" anchor="t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761976"/>
            <a:r>
              <a:rPr lang="en-US" sz="1270" b="1">
                <a:latin typeface="+mj-lt"/>
              </a:rPr>
              <a:t>Ara prototype</a:t>
            </a:r>
            <a:endParaRPr lang="it-IT" sz="1905" b="1"/>
          </a:p>
        </p:txBody>
      </p:sp>
      <p:sp>
        <p:nvSpPr>
          <p:cNvPr id="24" name="TextBox 10">
            <a:extLst>
              <a:ext uri="{FF2B5EF4-FFF2-40B4-BE49-F238E27FC236}">
                <a16:creationId xmlns:a16="http://schemas.microsoft.com/office/drawing/2014/main" id="{2D616726-F7CC-EDF0-F0AD-6C4EF6A48B7F}"/>
              </a:ext>
            </a:extLst>
          </p:cNvPr>
          <p:cNvSpPr txBox="1"/>
          <p:nvPr/>
        </p:nvSpPr>
        <p:spPr>
          <a:xfrm>
            <a:off x="8677835" y="3354161"/>
            <a:ext cx="1698036" cy="556003"/>
          </a:xfrm>
          <a:prstGeom prst="rect">
            <a:avLst/>
          </a:prstGeom>
          <a:noFill/>
        </p:spPr>
        <p:txBody>
          <a:bodyPr wrap="none" lIns="0" tIns="0" rIns="0" bIns="0" rtlCol="0" anchor="t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761976"/>
            <a:endParaRPr lang="en-US" sz="1250" b="1">
              <a:latin typeface="Calibri"/>
              <a:cs typeface="Calibri"/>
            </a:endParaRPr>
          </a:p>
        </p:txBody>
      </p:sp>
      <p:sp>
        <p:nvSpPr>
          <p:cNvPr id="26" name="TextBox 10">
            <a:extLst>
              <a:ext uri="{FF2B5EF4-FFF2-40B4-BE49-F238E27FC236}">
                <a16:creationId xmlns:a16="http://schemas.microsoft.com/office/drawing/2014/main" id="{C37F2819-784F-C958-F6FB-FE5B2C1E61FA}"/>
              </a:ext>
            </a:extLst>
          </p:cNvPr>
          <p:cNvSpPr txBox="1"/>
          <p:nvPr/>
        </p:nvSpPr>
        <p:spPr>
          <a:xfrm>
            <a:off x="8675301" y="4643667"/>
            <a:ext cx="1698036" cy="556003"/>
          </a:xfrm>
          <a:prstGeom prst="rect">
            <a:avLst/>
          </a:prstGeom>
          <a:noFill/>
        </p:spPr>
        <p:txBody>
          <a:bodyPr wrap="none" lIns="0" tIns="0" rIns="0" bIns="0" rtlCol="0" anchor="t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761976"/>
            <a:endParaRPr lang="it-IT" sz="1905" b="1"/>
          </a:p>
        </p:txBody>
      </p:sp>
      <p:sp>
        <p:nvSpPr>
          <p:cNvPr id="29" name="TextBox 10">
            <a:extLst>
              <a:ext uri="{FF2B5EF4-FFF2-40B4-BE49-F238E27FC236}">
                <a16:creationId xmlns:a16="http://schemas.microsoft.com/office/drawing/2014/main" id="{28CF1258-9E06-1CAE-8A38-76E070261656}"/>
              </a:ext>
            </a:extLst>
          </p:cNvPr>
          <p:cNvSpPr txBox="1"/>
          <p:nvPr/>
        </p:nvSpPr>
        <p:spPr>
          <a:xfrm>
            <a:off x="9821973" y="5844284"/>
            <a:ext cx="921416" cy="228546"/>
          </a:xfrm>
          <a:prstGeom prst="rect">
            <a:avLst/>
          </a:prstGeom>
          <a:noFill/>
        </p:spPr>
        <p:txBody>
          <a:bodyPr wrap="none" lIns="0" tIns="0" rIns="0" bIns="0" rtlCol="0" anchor="t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761976"/>
            <a:r>
              <a:rPr lang="en-US" sz="1270" err="1">
                <a:latin typeface="+mj-lt"/>
              </a:rPr>
              <a:t>SiFive</a:t>
            </a:r>
            <a:r>
              <a:rPr lang="en-US" sz="1270">
                <a:latin typeface="+mj-lt"/>
              </a:rPr>
              <a:t> X280</a:t>
            </a:r>
            <a:endParaRPr lang="it-IT" sz="1905"/>
          </a:p>
        </p:txBody>
      </p:sp>
      <p:sp>
        <p:nvSpPr>
          <p:cNvPr id="30" name="TextBox 10">
            <a:extLst>
              <a:ext uri="{FF2B5EF4-FFF2-40B4-BE49-F238E27FC236}">
                <a16:creationId xmlns:a16="http://schemas.microsoft.com/office/drawing/2014/main" id="{1F857D45-4A4B-484A-F836-BEAE0DD550BD}"/>
              </a:ext>
            </a:extLst>
          </p:cNvPr>
          <p:cNvSpPr txBox="1"/>
          <p:nvPr/>
        </p:nvSpPr>
        <p:spPr>
          <a:xfrm>
            <a:off x="9822342" y="2247117"/>
            <a:ext cx="921416" cy="228546"/>
          </a:xfrm>
          <a:prstGeom prst="rect">
            <a:avLst/>
          </a:prstGeom>
          <a:noFill/>
        </p:spPr>
        <p:txBody>
          <a:bodyPr wrap="none" lIns="0" tIns="0" rIns="0" bIns="0" rtlCol="0" anchor="t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761976"/>
            <a:r>
              <a:rPr lang="en-US" sz="1270">
                <a:latin typeface="+mj-lt"/>
              </a:rPr>
              <a:t>RISC-V</a:t>
            </a:r>
            <a:r>
              <a:rPr lang="en-US" sz="1270" baseline="30000">
                <a:latin typeface="+mj-lt"/>
              </a:rPr>
              <a:t>2</a:t>
            </a:r>
            <a:endParaRPr lang="it-IT" sz="1905" baseline="30000">
              <a:ea typeface="Calibri Light"/>
              <a:cs typeface="Calibri Light"/>
            </a:endParaRPr>
          </a:p>
        </p:txBody>
      </p:sp>
      <p:sp>
        <p:nvSpPr>
          <p:cNvPr id="34" name="TextBox 10">
            <a:extLst>
              <a:ext uri="{FF2B5EF4-FFF2-40B4-BE49-F238E27FC236}">
                <a16:creationId xmlns:a16="http://schemas.microsoft.com/office/drawing/2014/main" id="{9999CA9C-BC5B-29EE-0820-99A64FFF9C5C}"/>
              </a:ext>
            </a:extLst>
          </p:cNvPr>
          <p:cNvSpPr txBox="1"/>
          <p:nvPr/>
        </p:nvSpPr>
        <p:spPr>
          <a:xfrm>
            <a:off x="9822476" y="5487169"/>
            <a:ext cx="921416" cy="228546"/>
          </a:xfrm>
          <a:prstGeom prst="rect">
            <a:avLst/>
          </a:prstGeom>
          <a:noFill/>
        </p:spPr>
        <p:txBody>
          <a:bodyPr wrap="none" lIns="0" tIns="0" rIns="0" bIns="0" rtlCol="0" anchor="t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761976"/>
            <a:r>
              <a:rPr lang="en-US" sz="1270">
                <a:latin typeface="+mj-lt"/>
              </a:rPr>
              <a:t>Vicuna</a:t>
            </a:r>
            <a:endParaRPr lang="it-IT" sz="1905"/>
          </a:p>
        </p:txBody>
      </p:sp>
      <p:sp>
        <p:nvSpPr>
          <p:cNvPr id="36" name="TextBox 10">
            <a:extLst>
              <a:ext uri="{FF2B5EF4-FFF2-40B4-BE49-F238E27FC236}">
                <a16:creationId xmlns:a16="http://schemas.microsoft.com/office/drawing/2014/main" id="{8E08F4E4-F674-8393-BB34-918ED18060CE}"/>
              </a:ext>
            </a:extLst>
          </p:cNvPr>
          <p:cNvSpPr txBox="1"/>
          <p:nvPr/>
        </p:nvSpPr>
        <p:spPr>
          <a:xfrm>
            <a:off x="9822476" y="4966977"/>
            <a:ext cx="921416" cy="228546"/>
          </a:xfrm>
          <a:prstGeom prst="rect">
            <a:avLst/>
          </a:prstGeom>
          <a:noFill/>
        </p:spPr>
        <p:txBody>
          <a:bodyPr wrap="none" lIns="0" tIns="0" rIns="0" bIns="0" rtlCol="0" anchor="t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761976"/>
            <a:r>
              <a:rPr lang="en-US" sz="1270">
                <a:latin typeface="+mj-lt"/>
              </a:rPr>
              <a:t>Vitruvius</a:t>
            </a:r>
            <a:endParaRPr lang="it-IT" sz="1905"/>
          </a:p>
        </p:txBody>
      </p:sp>
      <p:sp>
        <p:nvSpPr>
          <p:cNvPr id="37" name="TextBox 10">
            <a:extLst>
              <a:ext uri="{FF2B5EF4-FFF2-40B4-BE49-F238E27FC236}">
                <a16:creationId xmlns:a16="http://schemas.microsoft.com/office/drawing/2014/main" id="{D1B2B2AD-1B25-5A2A-4BCC-5AE7A5EBBEFA}"/>
              </a:ext>
            </a:extLst>
          </p:cNvPr>
          <p:cNvSpPr txBox="1"/>
          <p:nvPr/>
        </p:nvSpPr>
        <p:spPr>
          <a:xfrm>
            <a:off x="9821973" y="5645562"/>
            <a:ext cx="921416" cy="228546"/>
          </a:xfrm>
          <a:prstGeom prst="rect">
            <a:avLst/>
          </a:prstGeom>
          <a:noFill/>
        </p:spPr>
        <p:txBody>
          <a:bodyPr wrap="none" lIns="0" tIns="0" rIns="0" bIns="0" rtlCol="0" anchor="t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761976"/>
            <a:r>
              <a:rPr lang="en-US" sz="1270">
                <a:latin typeface="+mj-lt"/>
              </a:rPr>
              <a:t>AndesNX27V</a:t>
            </a:r>
            <a:endParaRPr lang="it-IT" sz="1905"/>
          </a:p>
        </p:txBody>
      </p:sp>
      <p:sp>
        <p:nvSpPr>
          <p:cNvPr id="12" name="TextBox 10">
            <a:extLst>
              <a:ext uri="{FF2B5EF4-FFF2-40B4-BE49-F238E27FC236}">
                <a16:creationId xmlns:a16="http://schemas.microsoft.com/office/drawing/2014/main" id="{062828FD-861F-F9FE-49EA-029B354E69E6}"/>
              </a:ext>
            </a:extLst>
          </p:cNvPr>
          <p:cNvSpPr txBox="1"/>
          <p:nvPr/>
        </p:nvSpPr>
        <p:spPr>
          <a:xfrm>
            <a:off x="9822324" y="4688075"/>
            <a:ext cx="921416" cy="228546"/>
          </a:xfrm>
          <a:prstGeom prst="rect">
            <a:avLst/>
          </a:prstGeom>
          <a:noFill/>
        </p:spPr>
        <p:txBody>
          <a:bodyPr wrap="none" lIns="0" tIns="0" rIns="0" bIns="0" rtlCol="0" anchor="t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761976"/>
            <a:r>
              <a:rPr lang="en-US" sz="1270" err="1">
                <a:latin typeface="+mj-lt"/>
              </a:rPr>
              <a:t>Xuantie</a:t>
            </a:r>
            <a:r>
              <a:rPr lang="en-US" sz="1270">
                <a:latin typeface="+mj-lt"/>
              </a:rPr>
              <a:t> 910</a:t>
            </a:r>
            <a:endParaRPr lang="it-IT" sz="1905"/>
          </a:p>
        </p:txBody>
      </p:sp>
      <p:sp>
        <p:nvSpPr>
          <p:cNvPr id="15" name="TextBox 10">
            <a:extLst>
              <a:ext uri="{FF2B5EF4-FFF2-40B4-BE49-F238E27FC236}">
                <a16:creationId xmlns:a16="http://schemas.microsoft.com/office/drawing/2014/main" id="{D0245CC4-B5A2-24F4-FC69-3A61775403B7}"/>
              </a:ext>
            </a:extLst>
          </p:cNvPr>
          <p:cNvSpPr txBox="1"/>
          <p:nvPr/>
        </p:nvSpPr>
        <p:spPr>
          <a:xfrm>
            <a:off x="9822321" y="5192243"/>
            <a:ext cx="921416" cy="228546"/>
          </a:xfrm>
          <a:prstGeom prst="rect">
            <a:avLst/>
          </a:prstGeom>
          <a:noFill/>
        </p:spPr>
        <p:txBody>
          <a:bodyPr wrap="none" lIns="0" tIns="0" rIns="0" bIns="0" rtlCol="0" anchor="t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761976"/>
            <a:r>
              <a:rPr lang="en-US" sz="1270">
                <a:latin typeface="+mj-lt"/>
              </a:rPr>
              <a:t>Arrow</a:t>
            </a:r>
            <a:endParaRPr lang="it-IT" sz="1905"/>
          </a:p>
        </p:txBody>
      </p:sp>
      <p:sp>
        <p:nvSpPr>
          <p:cNvPr id="20" name="Segnaposto contenuto 3">
            <a:extLst>
              <a:ext uri="{FF2B5EF4-FFF2-40B4-BE49-F238E27FC236}">
                <a16:creationId xmlns:a16="http://schemas.microsoft.com/office/drawing/2014/main" id="{145E7066-DC56-181C-00CF-E06FC4DF5DFA}"/>
              </a:ext>
            </a:extLst>
          </p:cNvPr>
          <p:cNvSpPr txBox="1">
            <a:spLocks/>
          </p:cNvSpPr>
          <p:nvPr/>
        </p:nvSpPr>
        <p:spPr>
          <a:xfrm>
            <a:off x="294564" y="2990175"/>
            <a:ext cx="6793158" cy="2920313"/>
          </a:xfrm>
          <a:prstGeom prst="rect">
            <a:avLst/>
          </a:prstGeom>
        </p:spPr>
        <p:txBody>
          <a:bodyPr vert="horz" lIns="0" tIns="49528" rIns="0" bIns="48385" rtlCol="0" anchor="t">
            <a:noAutofit/>
          </a:bodyPr>
          <a:lstStyle>
            <a:lvl1pPr marL="288004" indent="-288004" algn="l" defTabSz="72000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SzPct val="90000"/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504000" indent="-216004" algn="l" defTabSz="72000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2pPr>
            <a:lvl3pPr marL="720000" indent="-216004" algn="l" defTabSz="864017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3pPr>
            <a:lvl4pPr marL="936000" indent="-216004" algn="l" defTabSz="864017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4pPr>
            <a:lvl5pPr marL="1152000" indent="-216004" algn="l" defTabSz="864017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1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5pPr>
            <a:lvl6pPr marL="2376046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8054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40062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72070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4165" indent="-304165"/>
            <a:r>
              <a:rPr lang="it-IT" sz="2500">
                <a:ea typeface="Roboto Light"/>
                <a:cs typeface="Roboto Light"/>
              </a:rPr>
              <a:t>Comprehensive ISA (+300 instructions)</a:t>
            </a:r>
            <a:endParaRPr lang="it-IT" sz="2500"/>
          </a:p>
          <a:p>
            <a:pPr marL="532765" lvl="1" indent="-304165"/>
            <a:r>
              <a:rPr lang="it-IT" sz="2100">
                <a:ea typeface="Roboto Light"/>
                <a:cs typeface="Roboto Light"/>
              </a:rPr>
              <a:t>VRF setup instructions (VL, element width, ...)</a:t>
            </a:r>
          </a:p>
          <a:p>
            <a:pPr marL="532765" lvl="1" indent="-304165"/>
            <a:r>
              <a:rPr lang="it-IT" sz="2100">
                <a:ea typeface="Roboto Light"/>
                <a:cs typeface="Roboto Light"/>
              </a:rPr>
              <a:t>Arithmetic instructions (int, fixpt, fp)</a:t>
            </a:r>
            <a:endParaRPr lang="it-IT" sz="2100"/>
          </a:p>
          <a:p>
            <a:pPr marL="532765" lvl="1" indent="-304165"/>
            <a:r>
              <a:rPr lang="it-IT" sz="2100">
                <a:ea typeface="Roboto Light"/>
                <a:cs typeface="Roboto Light"/>
              </a:rPr>
              <a:t>Memory operations (unit-stride, strided, indexed)</a:t>
            </a:r>
            <a:endParaRPr lang="it-IT" sz="2100"/>
          </a:p>
          <a:p>
            <a:pPr marL="532765" lvl="1" indent="-304165"/>
            <a:r>
              <a:rPr lang="it-IT" sz="2100">
                <a:ea typeface="Roboto Light"/>
                <a:cs typeface="Roboto Light"/>
              </a:rPr>
              <a:t>Predicated execution (masks)</a:t>
            </a:r>
          </a:p>
          <a:p>
            <a:pPr marL="532765" lvl="1" indent="-304165"/>
            <a:r>
              <a:rPr lang="it-IT" sz="2100">
                <a:ea typeface="Roboto Light"/>
                <a:cs typeface="Roboto Light"/>
              </a:rPr>
              <a:t>Permutation instructions (slide, reorder) </a:t>
            </a:r>
            <a:r>
              <a:rPr lang="it-IT" sz="2100" b="1">
                <a:ea typeface="Roboto Light"/>
                <a:cs typeface="Roboto Light"/>
              </a:rPr>
              <a:t>Vector length agnostic </a:t>
            </a:r>
            <a:r>
              <a:rPr lang="it-IT" sz="2100">
                <a:ea typeface="Roboto Light"/>
                <a:cs typeface="Roboto Light"/>
              </a:rPr>
              <a:t>– High reusability!</a:t>
            </a:r>
            <a:endParaRPr lang="it-IT" sz="2100"/>
          </a:p>
          <a:p>
            <a:pPr marL="532765" lvl="1" indent="-304165"/>
            <a:endParaRPr lang="it-IT" sz="2117"/>
          </a:p>
        </p:txBody>
      </p:sp>
    </p:spTree>
    <p:extLst>
      <p:ext uri="{BB962C8B-B14F-4D97-AF65-F5344CB8AC3E}">
        <p14:creationId xmlns:p14="http://schemas.microsoft.com/office/powerpoint/2010/main" val="3430900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3" grpId="0" animBg="1"/>
      <p:bldP spid="22" grpId="0"/>
      <p:bldP spid="24" grpId="0"/>
      <p:bldP spid="26" grpId="0"/>
      <p:bldP spid="29" grpId="0"/>
      <p:bldP spid="30" grpId="0"/>
      <p:bldP spid="34" grpId="0"/>
      <p:bldP spid="36" grpId="0"/>
      <p:bldP spid="37" grpId="0"/>
      <p:bldP spid="12" grpId="0"/>
      <p:bldP spid="15" grpId="0"/>
      <p:bldP spid="20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1"/>
          <p:cNvSpPr txBox="1">
            <a:spLocks noGrp="1"/>
          </p:cNvSpPr>
          <p:nvPr>
            <p:ph type="sldNum" idx="12"/>
          </p:nvPr>
        </p:nvSpPr>
        <p:spPr>
          <a:xfrm>
            <a:off x="11054843" y="6304327"/>
            <a:ext cx="355600" cy="468400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/>
          <a:p>
            <a:pPr>
              <a:buClr>
                <a:srgbClr val="000000"/>
              </a:buClr>
            </a:pPr>
            <a:fld id="{00000000-1234-1234-1234-123412341234}" type="slidenum">
              <a:rPr lang="it"/>
              <a:pPr>
                <a:buClr>
                  <a:srgbClr val="000000"/>
                </a:buClr>
              </a:pPr>
              <a:t>60</a:t>
            </a:fld>
            <a:endParaRPr/>
          </a:p>
        </p:txBody>
      </p:sp>
      <p:cxnSp>
        <p:nvCxnSpPr>
          <p:cNvPr id="209" name="Google Shape;209;p21"/>
          <p:cNvCxnSpPr/>
          <p:nvPr/>
        </p:nvCxnSpPr>
        <p:spPr>
          <a:xfrm>
            <a:off x="2659167" y="4024067"/>
            <a:ext cx="0" cy="10140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15" name="Google Shape;215;p21"/>
          <p:cNvSpPr txBox="1"/>
          <p:nvPr/>
        </p:nvSpPr>
        <p:spPr>
          <a:xfrm>
            <a:off x="3458833" y="4223267"/>
            <a:ext cx="62220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it" sz="2400"/>
              <a:t>r0 = s0 + e0 + e1 + e2 + … + e11</a:t>
            </a:r>
            <a:endParaRPr sz="2400"/>
          </a:p>
        </p:txBody>
      </p:sp>
      <p:sp>
        <p:nvSpPr>
          <p:cNvPr id="216" name="Google Shape;216;p21"/>
          <p:cNvSpPr txBox="1"/>
          <p:nvPr/>
        </p:nvSpPr>
        <p:spPr>
          <a:xfrm>
            <a:off x="1073433" y="1292100"/>
            <a:ext cx="77328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it" sz="2400" i="1"/>
              <a:t>Example: vredsum vd, vs1, vs2</a:t>
            </a:r>
            <a:endParaRPr sz="2400" i="1"/>
          </a:p>
        </p:txBody>
      </p:sp>
      <p:graphicFrame>
        <p:nvGraphicFramePr>
          <p:cNvPr id="3" name="Google Shape;180;p19">
            <a:extLst>
              <a:ext uri="{FF2B5EF4-FFF2-40B4-BE49-F238E27FC236}">
                <a16:creationId xmlns:a16="http://schemas.microsoft.com/office/drawing/2014/main" id="{1D43300F-C7D7-8751-BE27-2D7DF739156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62007955"/>
              </p:ext>
            </p:extLst>
          </p:nvPr>
        </p:nvGraphicFramePr>
        <p:xfrm>
          <a:off x="2266100" y="2297933"/>
          <a:ext cx="7862796" cy="617219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6552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52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52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5523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5523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5523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5523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5523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5523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5523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655233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655233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61721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400"/>
                        <a:t>e0</a:t>
                      </a:r>
                      <a:endParaRPr sz="1400"/>
                    </a:p>
                  </a:txBody>
                  <a:tcPr marL="121900" marR="121900" marT="121900" marB="1219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400"/>
                        <a:t>e1</a:t>
                      </a:r>
                      <a:endParaRPr sz="1400"/>
                    </a:p>
                  </a:txBody>
                  <a:tcPr marL="121900" marR="121900" marT="121900" marB="1219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400"/>
                        <a:t>e2</a:t>
                      </a:r>
                      <a:endParaRPr sz="1400"/>
                    </a:p>
                  </a:txBody>
                  <a:tcPr marL="121900" marR="121900" marT="121900" marB="1219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400"/>
                        <a:t>e3</a:t>
                      </a:r>
                      <a:endParaRPr sz="1400"/>
                    </a:p>
                  </a:txBody>
                  <a:tcPr marL="121900" marR="121900" marT="121900" marB="1219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400"/>
                        <a:t>e4</a:t>
                      </a:r>
                      <a:endParaRPr sz="1400"/>
                    </a:p>
                  </a:txBody>
                  <a:tcPr marL="121900" marR="121900" marT="121900" marB="1219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400"/>
                        <a:t>e5</a:t>
                      </a:r>
                      <a:endParaRPr sz="1400"/>
                    </a:p>
                  </a:txBody>
                  <a:tcPr marL="121900" marR="121900" marT="121900" marB="1219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400"/>
                        <a:t>e6</a:t>
                      </a:r>
                      <a:endParaRPr sz="1400"/>
                    </a:p>
                  </a:txBody>
                  <a:tcPr marL="121900" marR="121900" marT="121900" marB="1219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400"/>
                        <a:t>e7</a:t>
                      </a:r>
                      <a:endParaRPr sz="1400"/>
                    </a:p>
                  </a:txBody>
                  <a:tcPr marL="121900" marR="121900" marT="121900" marB="1219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400"/>
                        <a:t>e8</a:t>
                      </a:r>
                      <a:endParaRPr sz="1400"/>
                    </a:p>
                  </a:txBody>
                  <a:tcPr marL="121900" marR="121900" marT="121900" marB="1219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400"/>
                        <a:t>e9</a:t>
                      </a:r>
                      <a:endParaRPr sz="1400"/>
                    </a:p>
                  </a:txBody>
                  <a:tcPr marL="121900" marR="121900" marT="121900" marB="1219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400"/>
                        <a:t>e10</a:t>
                      </a:r>
                      <a:endParaRPr sz="1400"/>
                    </a:p>
                  </a:txBody>
                  <a:tcPr marL="121900" marR="121900" marT="121900" marB="1219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400"/>
                        <a:t>e11</a:t>
                      </a:r>
                      <a:endParaRPr sz="1400"/>
                    </a:p>
                  </a:txBody>
                  <a:tcPr marL="121900" marR="121900" marT="121900" marB="1219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" name="Google Shape;182;p19">
            <a:extLst>
              <a:ext uri="{FF2B5EF4-FFF2-40B4-BE49-F238E27FC236}">
                <a16:creationId xmlns:a16="http://schemas.microsoft.com/office/drawing/2014/main" id="{24D9EE2F-3067-E1C3-4B6B-A2CE26648E06}"/>
              </a:ext>
            </a:extLst>
          </p:cNvPr>
          <p:cNvSpPr txBox="1"/>
          <p:nvPr/>
        </p:nvSpPr>
        <p:spPr>
          <a:xfrm>
            <a:off x="1073433" y="2254268"/>
            <a:ext cx="7552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it" sz="2400" b="1"/>
              <a:t>vs1</a:t>
            </a:r>
            <a:endParaRPr sz="2400" b="1"/>
          </a:p>
        </p:txBody>
      </p:sp>
      <p:sp>
        <p:nvSpPr>
          <p:cNvPr id="7" name="Google Shape;183;p19">
            <a:extLst>
              <a:ext uri="{FF2B5EF4-FFF2-40B4-BE49-F238E27FC236}">
                <a16:creationId xmlns:a16="http://schemas.microsoft.com/office/drawing/2014/main" id="{028BA314-D6F2-0080-B404-146F010FCE4F}"/>
              </a:ext>
            </a:extLst>
          </p:cNvPr>
          <p:cNvSpPr txBox="1"/>
          <p:nvPr/>
        </p:nvSpPr>
        <p:spPr>
          <a:xfrm>
            <a:off x="1073433" y="3034568"/>
            <a:ext cx="7552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it" sz="2400" b="1"/>
              <a:t>vs2</a:t>
            </a:r>
            <a:endParaRPr sz="2400" b="1"/>
          </a:p>
        </p:txBody>
      </p:sp>
      <p:graphicFrame>
        <p:nvGraphicFramePr>
          <p:cNvPr id="9" name="Google Shape;184;p19">
            <a:extLst>
              <a:ext uri="{FF2B5EF4-FFF2-40B4-BE49-F238E27FC236}">
                <a16:creationId xmlns:a16="http://schemas.microsoft.com/office/drawing/2014/main" id="{5AA2C95A-70C3-E77A-ECB9-C0AD7BD82C8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18105641"/>
              </p:ext>
            </p:extLst>
          </p:nvPr>
        </p:nvGraphicFramePr>
        <p:xfrm>
          <a:off x="2266100" y="3078233"/>
          <a:ext cx="7862796" cy="60956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6552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52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52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5523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5523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5523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5523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5523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5523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5523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655233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655233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60956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400"/>
                        <a:t>s0</a:t>
                      </a:r>
                      <a:endParaRPr sz="1400"/>
                    </a:p>
                  </a:txBody>
                  <a:tcPr marL="121900" marR="121900" marT="121900" marB="1219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2400"/>
                        <a:t>-</a:t>
                      </a:r>
                      <a:endParaRPr sz="2400"/>
                    </a:p>
                  </a:txBody>
                  <a:tcPr marL="121900" marR="121900" marT="121900" marB="1219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2400"/>
                        <a:t>-</a:t>
                      </a:r>
                      <a:endParaRPr sz="2400"/>
                    </a:p>
                  </a:txBody>
                  <a:tcPr marL="121900" marR="121900" marT="121900" marB="1219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2400"/>
                        <a:t>-</a:t>
                      </a:r>
                      <a:endParaRPr sz="2400"/>
                    </a:p>
                  </a:txBody>
                  <a:tcPr marL="121900" marR="121900" marT="121900" marB="1219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2400"/>
                        <a:t>-</a:t>
                      </a:r>
                      <a:endParaRPr sz="2400"/>
                    </a:p>
                  </a:txBody>
                  <a:tcPr marL="121900" marR="121900" marT="121900" marB="1219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2400"/>
                        <a:t>-</a:t>
                      </a:r>
                      <a:endParaRPr sz="2400"/>
                    </a:p>
                  </a:txBody>
                  <a:tcPr marL="121900" marR="121900" marT="121900" marB="1219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2400"/>
                        <a:t>-</a:t>
                      </a:r>
                      <a:endParaRPr sz="2400"/>
                    </a:p>
                  </a:txBody>
                  <a:tcPr marL="121900" marR="121900" marT="121900" marB="1219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2400"/>
                        <a:t>-</a:t>
                      </a:r>
                      <a:endParaRPr sz="2400"/>
                    </a:p>
                  </a:txBody>
                  <a:tcPr marL="121900" marR="121900" marT="121900" marB="1219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2400"/>
                        <a:t>-</a:t>
                      </a:r>
                      <a:endParaRPr sz="2400"/>
                    </a:p>
                  </a:txBody>
                  <a:tcPr marL="121900" marR="121900" marT="121900" marB="1219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2400"/>
                        <a:t>-</a:t>
                      </a:r>
                      <a:endParaRPr sz="2400"/>
                    </a:p>
                  </a:txBody>
                  <a:tcPr marL="121900" marR="121900" marT="121900" marB="1219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2400"/>
                        <a:t>-</a:t>
                      </a:r>
                      <a:endParaRPr sz="2400"/>
                    </a:p>
                  </a:txBody>
                  <a:tcPr marL="121900" marR="121900" marT="121900" marB="1219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2400"/>
                        <a:t>-</a:t>
                      </a:r>
                      <a:endParaRPr sz="2400"/>
                    </a:p>
                  </a:txBody>
                  <a:tcPr marL="121900" marR="121900" marT="121900" marB="1219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1" name="Google Shape;185;p19">
            <a:extLst>
              <a:ext uri="{FF2B5EF4-FFF2-40B4-BE49-F238E27FC236}">
                <a16:creationId xmlns:a16="http://schemas.microsoft.com/office/drawing/2014/main" id="{384B3FCF-A9F9-0910-73F2-2342213E735B}"/>
              </a:ext>
            </a:extLst>
          </p:cNvPr>
          <p:cNvSpPr txBox="1"/>
          <p:nvPr/>
        </p:nvSpPr>
        <p:spPr>
          <a:xfrm>
            <a:off x="1073433" y="5368300"/>
            <a:ext cx="7552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it" sz="2400" b="1"/>
              <a:t>vd</a:t>
            </a:r>
            <a:endParaRPr sz="2400" b="1"/>
          </a:p>
        </p:txBody>
      </p:sp>
      <p:graphicFrame>
        <p:nvGraphicFramePr>
          <p:cNvPr id="13" name="Google Shape;186;p19">
            <a:extLst>
              <a:ext uri="{FF2B5EF4-FFF2-40B4-BE49-F238E27FC236}">
                <a16:creationId xmlns:a16="http://schemas.microsoft.com/office/drawing/2014/main" id="{5668C7F7-2713-DF28-73D0-B2276FECE34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35192729"/>
              </p:ext>
            </p:extLst>
          </p:nvPr>
        </p:nvGraphicFramePr>
        <p:xfrm>
          <a:off x="2266100" y="5455633"/>
          <a:ext cx="7862796" cy="60956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6552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52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52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5523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5523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5523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5523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5523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5523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5523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655233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655233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60956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200"/>
                        <a:t>r0</a:t>
                      </a:r>
                      <a:endParaRPr sz="1200"/>
                    </a:p>
                  </a:txBody>
                  <a:tcPr marL="121900" marR="121900" marT="121900" marB="1219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2400"/>
                        <a:t>-</a:t>
                      </a:r>
                      <a:endParaRPr sz="2400"/>
                    </a:p>
                  </a:txBody>
                  <a:tcPr marL="121900" marR="121900" marT="121900" marB="1219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2400"/>
                        <a:t>-</a:t>
                      </a:r>
                      <a:endParaRPr sz="2400"/>
                    </a:p>
                  </a:txBody>
                  <a:tcPr marL="121900" marR="121900" marT="121900" marB="1219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2400"/>
                        <a:t>-</a:t>
                      </a:r>
                      <a:endParaRPr sz="2400"/>
                    </a:p>
                  </a:txBody>
                  <a:tcPr marL="121900" marR="121900" marT="121900" marB="1219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2400"/>
                        <a:t>-</a:t>
                      </a:r>
                      <a:endParaRPr sz="2400"/>
                    </a:p>
                  </a:txBody>
                  <a:tcPr marL="121900" marR="121900" marT="121900" marB="1219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2400"/>
                        <a:t>-</a:t>
                      </a:r>
                      <a:endParaRPr sz="2400"/>
                    </a:p>
                  </a:txBody>
                  <a:tcPr marL="121900" marR="121900" marT="121900" marB="1219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2400"/>
                        <a:t>-</a:t>
                      </a:r>
                      <a:endParaRPr sz="2400"/>
                    </a:p>
                  </a:txBody>
                  <a:tcPr marL="121900" marR="121900" marT="121900" marB="1219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2400"/>
                        <a:t>-</a:t>
                      </a:r>
                      <a:endParaRPr sz="2400"/>
                    </a:p>
                  </a:txBody>
                  <a:tcPr marL="121900" marR="121900" marT="121900" marB="1219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2400"/>
                        <a:t>-</a:t>
                      </a:r>
                      <a:endParaRPr sz="2400"/>
                    </a:p>
                  </a:txBody>
                  <a:tcPr marL="121900" marR="121900" marT="121900" marB="1219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2400"/>
                        <a:t>-</a:t>
                      </a:r>
                      <a:endParaRPr sz="2400"/>
                    </a:p>
                  </a:txBody>
                  <a:tcPr marL="121900" marR="121900" marT="121900" marB="1219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2400"/>
                        <a:t>-</a:t>
                      </a:r>
                      <a:endParaRPr sz="2400"/>
                    </a:p>
                  </a:txBody>
                  <a:tcPr marL="121900" marR="121900" marT="121900" marB="1219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2400"/>
                        <a:t>-</a:t>
                      </a:r>
                      <a:endParaRPr sz="2400"/>
                    </a:p>
                  </a:txBody>
                  <a:tcPr marL="121900" marR="121900" marT="121900" marB="1219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7" name="Title 1">
            <a:extLst>
              <a:ext uri="{FF2B5EF4-FFF2-40B4-BE49-F238E27FC236}">
                <a16:creationId xmlns:a16="http://schemas.microsoft.com/office/drawing/2014/main" id="{48974115-309D-4F66-B0F4-A4EA415B81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503" y="180326"/>
            <a:ext cx="10667548" cy="657050"/>
          </a:xfrm>
          <a:noFill/>
        </p:spPr>
        <p:txBody>
          <a:bodyPr vert="horz" lIns="0" tIns="0" rIns="0" bIns="0" rtlCol="0" anchor="ctr">
            <a:normAutofit/>
          </a:bodyPr>
          <a:lstStyle/>
          <a:p>
            <a:r>
              <a:rPr lang="en-US" sz="3800">
                <a:ea typeface="Roboto"/>
                <a:cs typeface="Roboto"/>
              </a:rPr>
              <a:t>Vector Reductions</a:t>
            </a:r>
            <a:endParaRPr lang="en-US" sz="3800" b="0" i="0" kern="1200" spc="-106" baseline="0">
              <a:ln w="15875" cmpd="sng">
                <a:noFill/>
                <a:round/>
              </a:ln>
              <a:latin typeface="+mj-lt"/>
              <a:ea typeface="Roboto"/>
              <a:cs typeface="Roboto"/>
            </a:endParaRPr>
          </a:p>
        </p:txBody>
      </p:sp>
    </p:spTree>
  </p:cSld>
  <p:clrMapOvr>
    <a:masterClrMapping/>
  </p:clrMapOvr>
  <p:transition>
    <p:fad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2"/>
          <p:cNvSpPr txBox="1">
            <a:spLocks noGrp="1"/>
          </p:cNvSpPr>
          <p:nvPr>
            <p:ph type="sldNum" idx="12"/>
          </p:nvPr>
        </p:nvSpPr>
        <p:spPr>
          <a:xfrm>
            <a:off x="11054843" y="6304327"/>
            <a:ext cx="355600" cy="468400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/>
          <a:p>
            <a:pPr>
              <a:buClr>
                <a:srgbClr val="000000"/>
              </a:buClr>
            </a:pPr>
            <a:fld id="{00000000-1234-1234-1234-123412341234}" type="slidenum">
              <a:rPr lang="it"/>
              <a:pPr>
                <a:buClr>
                  <a:srgbClr val="000000"/>
                </a:buClr>
              </a:pPr>
              <a:t>61</a:t>
            </a:fld>
            <a:endParaRPr/>
          </a:p>
        </p:txBody>
      </p:sp>
      <p:sp>
        <p:nvSpPr>
          <p:cNvPr id="223" name="Google Shape;223;p22"/>
          <p:cNvSpPr/>
          <p:nvPr/>
        </p:nvSpPr>
        <p:spPr>
          <a:xfrm>
            <a:off x="3629817" y="3469751"/>
            <a:ext cx="2273600" cy="2763200"/>
          </a:xfrm>
          <a:prstGeom prst="rect">
            <a:avLst/>
          </a:prstGeom>
          <a:solidFill>
            <a:srgbClr val="6D9EEB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24" name="Google Shape;224;p22"/>
          <p:cNvSpPr/>
          <p:nvPr/>
        </p:nvSpPr>
        <p:spPr>
          <a:xfrm>
            <a:off x="6286917" y="3469751"/>
            <a:ext cx="2273600" cy="2763200"/>
          </a:xfrm>
          <a:prstGeom prst="rect">
            <a:avLst/>
          </a:prstGeom>
          <a:solidFill>
            <a:srgbClr val="8E7CC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25" name="Google Shape;225;p22"/>
          <p:cNvSpPr/>
          <p:nvPr/>
        </p:nvSpPr>
        <p:spPr>
          <a:xfrm>
            <a:off x="972733" y="3469867"/>
            <a:ext cx="2273600" cy="2763200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26" name="Google Shape;226;p22"/>
          <p:cNvSpPr/>
          <p:nvPr/>
        </p:nvSpPr>
        <p:spPr>
          <a:xfrm>
            <a:off x="8944017" y="3469751"/>
            <a:ext cx="2273600" cy="2763200"/>
          </a:xfrm>
          <a:prstGeom prst="rect">
            <a:avLst/>
          </a:prstGeom>
          <a:solidFill>
            <a:srgbClr val="A64D7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graphicFrame>
        <p:nvGraphicFramePr>
          <p:cNvPr id="227" name="Google Shape;227;p22"/>
          <p:cNvGraphicFramePr/>
          <p:nvPr>
            <p:extLst>
              <p:ext uri="{D42A27DB-BD31-4B8C-83A1-F6EECF244321}">
                <p14:modId xmlns:p14="http://schemas.microsoft.com/office/powerpoint/2010/main" val="2281472678"/>
              </p:ext>
            </p:extLst>
          </p:nvPr>
        </p:nvGraphicFramePr>
        <p:xfrm>
          <a:off x="1126651" y="4661951"/>
          <a:ext cx="1965699" cy="60956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6552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52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52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0956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400"/>
                        <a:t>e0</a:t>
                      </a:r>
                      <a:endParaRPr sz="1400"/>
                    </a:p>
                  </a:txBody>
                  <a:tcPr marL="121900" marR="121900" marT="121900" marB="1219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400"/>
                        <a:t>e4</a:t>
                      </a:r>
                      <a:endParaRPr sz="1400"/>
                    </a:p>
                  </a:txBody>
                  <a:tcPr marL="121900" marR="121900" marT="121900" marB="1219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400"/>
                        <a:t>e8</a:t>
                      </a:r>
                      <a:endParaRPr sz="1400"/>
                    </a:p>
                  </a:txBody>
                  <a:tcPr marL="121900" marR="121900" marT="121900" marB="1219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28" name="Google Shape;228;p22"/>
          <p:cNvGraphicFramePr/>
          <p:nvPr>
            <p:extLst>
              <p:ext uri="{D42A27DB-BD31-4B8C-83A1-F6EECF244321}">
                <p14:modId xmlns:p14="http://schemas.microsoft.com/office/powerpoint/2010/main" val="483702877"/>
              </p:ext>
            </p:extLst>
          </p:nvPr>
        </p:nvGraphicFramePr>
        <p:xfrm>
          <a:off x="3783767" y="4661951"/>
          <a:ext cx="1965699" cy="60956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6552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52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52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0956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400"/>
                        <a:t>e1</a:t>
                      </a:r>
                      <a:endParaRPr sz="1400"/>
                    </a:p>
                  </a:txBody>
                  <a:tcPr marL="121900" marR="121900" marT="121900" marB="1219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400"/>
                        <a:t>e5</a:t>
                      </a:r>
                      <a:endParaRPr sz="1400"/>
                    </a:p>
                  </a:txBody>
                  <a:tcPr marL="121900" marR="121900" marT="121900" marB="1219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400"/>
                        <a:t>e9</a:t>
                      </a:r>
                      <a:endParaRPr sz="1400"/>
                    </a:p>
                  </a:txBody>
                  <a:tcPr marL="121900" marR="121900" marT="121900" marB="1219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29" name="Google Shape;229;p22"/>
          <p:cNvGraphicFramePr/>
          <p:nvPr>
            <p:extLst>
              <p:ext uri="{D42A27DB-BD31-4B8C-83A1-F6EECF244321}">
                <p14:modId xmlns:p14="http://schemas.microsoft.com/office/powerpoint/2010/main" val="1912791507"/>
              </p:ext>
            </p:extLst>
          </p:nvPr>
        </p:nvGraphicFramePr>
        <p:xfrm>
          <a:off x="6440867" y="4661951"/>
          <a:ext cx="1965699" cy="640038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6552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52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52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4003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400"/>
                        <a:t>e2</a:t>
                      </a:r>
                      <a:endParaRPr sz="1400"/>
                    </a:p>
                  </a:txBody>
                  <a:tcPr marL="121900" marR="121900" marT="121900" marB="1219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400"/>
                        <a:t>e6</a:t>
                      </a:r>
                      <a:endParaRPr sz="1400"/>
                    </a:p>
                  </a:txBody>
                  <a:tcPr marL="121900" marR="121900" marT="121900" marB="1219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400"/>
                        <a:t>e10</a:t>
                      </a:r>
                      <a:endParaRPr sz="1400"/>
                    </a:p>
                  </a:txBody>
                  <a:tcPr marL="121900" marR="121900" marT="121900" marB="1219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30" name="Google Shape;230;p22"/>
          <p:cNvGraphicFramePr/>
          <p:nvPr>
            <p:extLst>
              <p:ext uri="{D42A27DB-BD31-4B8C-83A1-F6EECF244321}">
                <p14:modId xmlns:p14="http://schemas.microsoft.com/office/powerpoint/2010/main" val="525050821"/>
              </p:ext>
            </p:extLst>
          </p:nvPr>
        </p:nvGraphicFramePr>
        <p:xfrm>
          <a:off x="9097934" y="4661951"/>
          <a:ext cx="1965699" cy="64766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6552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52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52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4766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400"/>
                        <a:t>e3</a:t>
                      </a:r>
                      <a:endParaRPr sz="1400"/>
                    </a:p>
                  </a:txBody>
                  <a:tcPr marL="121900" marR="121900" marT="121900" marB="1219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400"/>
                        <a:t>e7</a:t>
                      </a:r>
                      <a:endParaRPr sz="1400"/>
                    </a:p>
                  </a:txBody>
                  <a:tcPr marL="121900" marR="121900" marT="121900" marB="1219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400"/>
                        <a:t>e11</a:t>
                      </a:r>
                      <a:endParaRPr sz="1400"/>
                    </a:p>
                  </a:txBody>
                  <a:tcPr marL="121900" marR="121900" marT="121900" marB="1219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31" name="Google Shape;231;p22"/>
          <p:cNvGraphicFramePr/>
          <p:nvPr>
            <p:extLst>
              <p:ext uri="{D42A27DB-BD31-4B8C-83A1-F6EECF244321}">
                <p14:modId xmlns:p14="http://schemas.microsoft.com/office/powerpoint/2010/main" val="1783057214"/>
              </p:ext>
            </p:extLst>
          </p:nvPr>
        </p:nvGraphicFramePr>
        <p:xfrm>
          <a:off x="1126652" y="5423651"/>
          <a:ext cx="655233" cy="60956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6552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0956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400"/>
                        <a:t>s0</a:t>
                      </a:r>
                      <a:endParaRPr sz="1400"/>
                    </a:p>
                  </a:txBody>
                  <a:tcPr marL="121900" marR="121900" marT="121900" marB="1219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32" name="Google Shape;232;p22"/>
          <p:cNvSpPr txBox="1"/>
          <p:nvPr/>
        </p:nvSpPr>
        <p:spPr>
          <a:xfrm>
            <a:off x="1403917" y="3728251"/>
            <a:ext cx="14112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2400" b="1">
                <a:solidFill>
                  <a:schemeClr val="dk1"/>
                </a:solidFill>
              </a:rPr>
              <a:t>LANE 0</a:t>
            </a:r>
            <a:endParaRPr sz="2400" b="1">
              <a:solidFill>
                <a:schemeClr val="dk1"/>
              </a:solidFill>
            </a:endParaRPr>
          </a:p>
        </p:txBody>
      </p:sp>
      <p:sp>
        <p:nvSpPr>
          <p:cNvPr id="233" name="Google Shape;233;p22"/>
          <p:cNvSpPr txBox="1"/>
          <p:nvPr/>
        </p:nvSpPr>
        <p:spPr>
          <a:xfrm>
            <a:off x="4061017" y="3728251"/>
            <a:ext cx="14112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2400" b="1">
                <a:solidFill>
                  <a:schemeClr val="dk1"/>
                </a:solidFill>
              </a:rPr>
              <a:t>LANE 1</a:t>
            </a:r>
            <a:endParaRPr sz="2400" b="1">
              <a:solidFill>
                <a:schemeClr val="dk1"/>
              </a:solidFill>
            </a:endParaRPr>
          </a:p>
        </p:txBody>
      </p:sp>
      <p:sp>
        <p:nvSpPr>
          <p:cNvPr id="234" name="Google Shape;234;p22"/>
          <p:cNvSpPr txBox="1"/>
          <p:nvPr/>
        </p:nvSpPr>
        <p:spPr>
          <a:xfrm>
            <a:off x="6718117" y="3728251"/>
            <a:ext cx="14112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2400" b="1">
                <a:solidFill>
                  <a:schemeClr val="dk1"/>
                </a:solidFill>
              </a:rPr>
              <a:t>LANE 2</a:t>
            </a:r>
            <a:endParaRPr sz="2400" b="1">
              <a:solidFill>
                <a:schemeClr val="dk1"/>
              </a:solidFill>
            </a:endParaRPr>
          </a:p>
        </p:txBody>
      </p:sp>
      <p:sp>
        <p:nvSpPr>
          <p:cNvPr id="235" name="Google Shape;235;p22"/>
          <p:cNvSpPr txBox="1"/>
          <p:nvPr/>
        </p:nvSpPr>
        <p:spPr>
          <a:xfrm>
            <a:off x="9375217" y="3728251"/>
            <a:ext cx="14112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2400" b="1">
                <a:solidFill>
                  <a:schemeClr val="dk1"/>
                </a:solidFill>
              </a:rPr>
              <a:t>LANE 3</a:t>
            </a:r>
            <a:endParaRPr sz="2400" b="1">
              <a:solidFill>
                <a:schemeClr val="dk1"/>
              </a:solidFill>
            </a:endParaRPr>
          </a:p>
        </p:txBody>
      </p:sp>
      <p:graphicFrame>
        <p:nvGraphicFramePr>
          <p:cNvPr id="236" name="Google Shape;236;p22"/>
          <p:cNvGraphicFramePr/>
          <p:nvPr>
            <p:extLst>
              <p:ext uri="{D42A27DB-BD31-4B8C-83A1-F6EECF244321}">
                <p14:modId xmlns:p14="http://schemas.microsoft.com/office/powerpoint/2010/main" val="3614714786"/>
              </p:ext>
            </p:extLst>
          </p:nvPr>
        </p:nvGraphicFramePr>
        <p:xfrm>
          <a:off x="2027567" y="1592700"/>
          <a:ext cx="7862796" cy="624797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6552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52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52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5523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5523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5523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5523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5523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5523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5523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655233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655233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62479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600"/>
                        <a:t>e0</a:t>
                      </a:r>
                      <a:endParaRPr sz="1600"/>
                    </a:p>
                  </a:txBody>
                  <a:tcPr marL="121900" marR="121900" marT="121900" marB="1219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600"/>
                        <a:t>e1</a:t>
                      </a:r>
                      <a:endParaRPr sz="1600"/>
                    </a:p>
                  </a:txBody>
                  <a:tcPr marL="121900" marR="121900" marT="121900" marB="1219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600"/>
                        <a:t>e2</a:t>
                      </a:r>
                      <a:endParaRPr sz="1600"/>
                    </a:p>
                  </a:txBody>
                  <a:tcPr marL="121900" marR="121900" marT="121900" marB="1219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E7CC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600"/>
                        <a:t>e3</a:t>
                      </a:r>
                      <a:endParaRPr sz="1600"/>
                    </a:p>
                  </a:txBody>
                  <a:tcPr marL="121900" marR="121900" marT="121900" marB="1219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600"/>
                        <a:t>e4</a:t>
                      </a:r>
                      <a:endParaRPr sz="1600"/>
                    </a:p>
                  </a:txBody>
                  <a:tcPr marL="121900" marR="121900" marT="121900" marB="1219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600"/>
                        <a:t>e5</a:t>
                      </a:r>
                      <a:endParaRPr sz="1600"/>
                    </a:p>
                  </a:txBody>
                  <a:tcPr marL="121900" marR="121900" marT="121900" marB="1219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600"/>
                        <a:t>e6</a:t>
                      </a:r>
                      <a:endParaRPr sz="1600"/>
                    </a:p>
                  </a:txBody>
                  <a:tcPr marL="121900" marR="121900" marT="121900" marB="1219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E7CC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600"/>
                        <a:t>e7</a:t>
                      </a:r>
                      <a:endParaRPr sz="1600"/>
                    </a:p>
                  </a:txBody>
                  <a:tcPr marL="121900" marR="121900" marT="121900" marB="1219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600"/>
                        <a:t>e8</a:t>
                      </a:r>
                      <a:endParaRPr sz="1600"/>
                    </a:p>
                  </a:txBody>
                  <a:tcPr marL="121900" marR="121900" marT="121900" marB="1219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600"/>
                        <a:t>e9</a:t>
                      </a:r>
                      <a:endParaRPr sz="1600"/>
                    </a:p>
                  </a:txBody>
                  <a:tcPr marL="121900" marR="121900" marT="121900" marB="1219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600"/>
                        <a:t>e10</a:t>
                      </a:r>
                      <a:endParaRPr sz="1600"/>
                    </a:p>
                  </a:txBody>
                  <a:tcPr marL="121900" marR="121900" marT="121900" marB="1219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E7CC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600"/>
                        <a:t>e11</a:t>
                      </a:r>
                      <a:endParaRPr sz="1600"/>
                    </a:p>
                  </a:txBody>
                  <a:tcPr marL="121900" marR="121900" marT="121900" marB="1219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7B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37" name="Google Shape;237;p22"/>
          <p:cNvGraphicFramePr/>
          <p:nvPr>
            <p:extLst>
              <p:ext uri="{D42A27DB-BD31-4B8C-83A1-F6EECF244321}">
                <p14:modId xmlns:p14="http://schemas.microsoft.com/office/powerpoint/2010/main" val="1324509276"/>
              </p:ext>
            </p:extLst>
          </p:nvPr>
        </p:nvGraphicFramePr>
        <p:xfrm>
          <a:off x="2027568" y="2373000"/>
          <a:ext cx="655233" cy="60956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6552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0956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400"/>
                        <a:t>s0</a:t>
                      </a:r>
                      <a:endParaRPr sz="1400"/>
                    </a:p>
                  </a:txBody>
                  <a:tcPr marL="121900" marR="121900" marT="121900" marB="1219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3C4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38" name="Google Shape;238;p22"/>
          <p:cNvSpPr txBox="1"/>
          <p:nvPr/>
        </p:nvSpPr>
        <p:spPr>
          <a:xfrm>
            <a:off x="1076684" y="1505368"/>
            <a:ext cx="7552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it" sz="2400" b="1"/>
              <a:t>vs1</a:t>
            </a:r>
            <a:endParaRPr sz="2400" b="1"/>
          </a:p>
        </p:txBody>
      </p:sp>
      <p:sp>
        <p:nvSpPr>
          <p:cNvPr id="239" name="Google Shape;239;p22"/>
          <p:cNvSpPr txBox="1"/>
          <p:nvPr/>
        </p:nvSpPr>
        <p:spPr>
          <a:xfrm>
            <a:off x="1076684" y="2285668"/>
            <a:ext cx="7552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it" sz="2400" b="1"/>
              <a:t>vs2</a:t>
            </a:r>
            <a:endParaRPr sz="2400" b="1"/>
          </a:p>
        </p:txBody>
      </p:sp>
      <p:sp>
        <p:nvSpPr>
          <p:cNvPr id="240" name="Google Shape;240;p22"/>
          <p:cNvSpPr txBox="1"/>
          <p:nvPr/>
        </p:nvSpPr>
        <p:spPr>
          <a:xfrm>
            <a:off x="146084" y="4661968"/>
            <a:ext cx="7552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it" sz="2400" b="1"/>
              <a:t>vs1</a:t>
            </a:r>
            <a:endParaRPr sz="2400" b="1"/>
          </a:p>
        </p:txBody>
      </p:sp>
      <p:sp>
        <p:nvSpPr>
          <p:cNvPr id="241" name="Google Shape;241;p22"/>
          <p:cNvSpPr txBox="1"/>
          <p:nvPr/>
        </p:nvSpPr>
        <p:spPr>
          <a:xfrm>
            <a:off x="146084" y="5442268"/>
            <a:ext cx="7552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it" sz="2400" b="1"/>
              <a:t>vs2</a:t>
            </a:r>
            <a:endParaRPr sz="2400" b="1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8F9DCFD-9284-0743-6EA6-CDACE0AFA1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503" y="180326"/>
            <a:ext cx="10667548" cy="657050"/>
          </a:xfrm>
          <a:noFill/>
        </p:spPr>
        <p:txBody>
          <a:bodyPr vert="horz" lIns="0" tIns="0" rIns="0" bIns="0" rtlCol="0" anchor="ctr">
            <a:normAutofit/>
          </a:bodyPr>
          <a:lstStyle/>
          <a:p>
            <a:r>
              <a:rPr lang="en-US" sz="3800">
                <a:ea typeface="Roboto"/>
                <a:cs typeface="Roboto"/>
              </a:rPr>
              <a:t>Vector Reductions – Intra-lane phase start</a:t>
            </a:r>
            <a:endParaRPr lang="en-US" sz="3800" b="0" i="0" kern="1200" spc="-106" baseline="0">
              <a:ln w="15875" cmpd="sng">
                <a:noFill/>
                <a:round/>
              </a:ln>
              <a:latin typeface="+mj-lt"/>
              <a:ea typeface="Roboto"/>
              <a:cs typeface="Roboto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3"/>
          <p:cNvSpPr txBox="1">
            <a:spLocks noGrp="1"/>
          </p:cNvSpPr>
          <p:nvPr>
            <p:ph type="sldNum" idx="12"/>
          </p:nvPr>
        </p:nvSpPr>
        <p:spPr>
          <a:xfrm>
            <a:off x="11054843" y="6304327"/>
            <a:ext cx="355600" cy="468400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/>
          <a:p>
            <a:pPr>
              <a:buClr>
                <a:srgbClr val="000000"/>
              </a:buClr>
            </a:pPr>
            <a:fld id="{00000000-1234-1234-1234-123412341234}" type="slidenum">
              <a:rPr lang="it"/>
              <a:pPr>
                <a:buClr>
                  <a:srgbClr val="000000"/>
                </a:buClr>
              </a:pPr>
              <a:t>62</a:t>
            </a:fld>
            <a:endParaRPr/>
          </a:p>
        </p:txBody>
      </p:sp>
      <p:sp>
        <p:nvSpPr>
          <p:cNvPr id="248" name="Google Shape;248;p23"/>
          <p:cNvSpPr/>
          <p:nvPr/>
        </p:nvSpPr>
        <p:spPr>
          <a:xfrm>
            <a:off x="3629833" y="1336177"/>
            <a:ext cx="2273600" cy="4422000"/>
          </a:xfrm>
          <a:prstGeom prst="rect">
            <a:avLst/>
          </a:prstGeom>
          <a:solidFill>
            <a:srgbClr val="6D9EEB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49" name="Google Shape;249;p23"/>
          <p:cNvSpPr/>
          <p:nvPr/>
        </p:nvSpPr>
        <p:spPr>
          <a:xfrm>
            <a:off x="6286933" y="1336177"/>
            <a:ext cx="2273600" cy="4422000"/>
          </a:xfrm>
          <a:prstGeom prst="rect">
            <a:avLst/>
          </a:prstGeom>
          <a:solidFill>
            <a:srgbClr val="8E7CC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50" name="Google Shape;250;p23"/>
          <p:cNvSpPr/>
          <p:nvPr/>
        </p:nvSpPr>
        <p:spPr>
          <a:xfrm>
            <a:off x="972733" y="1336267"/>
            <a:ext cx="2273600" cy="4422000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51" name="Google Shape;251;p23"/>
          <p:cNvSpPr/>
          <p:nvPr/>
        </p:nvSpPr>
        <p:spPr>
          <a:xfrm>
            <a:off x="8944033" y="1336176"/>
            <a:ext cx="2273600" cy="4422000"/>
          </a:xfrm>
          <a:prstGeom prst="rect">
            <a:avLst/>
          </a:prstGeom>
          <a:solidFill>
            <a:srgbClr val="A64D7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57" name="Google Shape;257;p23"/>
          <p:cNvSpPr txBox="1"/>
          <p:nvPr/>
        </p:nvSpPr>
        <p:spPr>
          <a:xfrm>
            <a:off x="1403917" y="1594651"/>
            <a:ext cx="14112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2400" b="1">
                <a:solidFill>
                  <a:schemeClr val="dk1"/>
                </a:solidFill>
              </a:rPr>
              <a:t>LANE 0</a:t>
            </a:r>
            <a:endParaRPr sz="2400" b="1">
              <a:solidFill>
                <a:schemeClr val="dk1"/>
              </a:solidFill>
            </a:endParaRPr>
          </a:p>
        </p:txBody>
      </p:sp>
      <p:sp>
        <p:nvSpPr>
          <p:cNvPr id="258" name="Google Shape;258;p23"/>
          <p:cNvSpPr txBox="1"/>
          <p:nvPr/>
        </p:nvSpPr>
        <p:spPr>
          <a:xfrm>
            <a:off x="4061017" y="1594651"/>
            <a:ext cx="14112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2400" b="1">
                <a:solidFill>
                  <a:schemeClr val="dk1"/>
                </a:solidFill>
              </a:rPr>
              <a:t>LANE 1</a:t>
            </a:r>
            <a:endParaRPr sz="2400" b="1">
              <a:solidFill>
                <a:schemeClr val="dk1"/>
              </a:solidFill>
            </a:endParaRPr>
          </a:p>
        </p:txBody>
      </p:sp>
      <p:sp>
        <p:nvSpPr>
          <p:cNvPr id="259" name="Google Shape;259;p23"/>
          <p:cNvSpPr txBox="1"/>
          <p:nvPr/>
        </p:nvSpPr>
        <p:spPr>
          <a:xfrm>
            <a:off x="6718117" y="1594651"/>
            <a:ext cx="14112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2400" b="1">
                <a:solidFill>
                  <a:schemeClr val="dk1"/>
                </a:solidFill>
              </a:rPr>
              <a:t>LANE 2</a:t>
            </a:r>
            <a:endParaRPr sz="2400" b="1">
              <a:solidFill>
                <a:schemeClr val="dk1"/>
              </a:solidFill>
            </a:endParaRPr>
          </a:p>
        </p:txBody>
      </p:sp>
      <p:sp>
        <p:nvSpPr>
          <p:cNvPr id="260" name="Google Shape;260;p23"/>
          <p:cNvSpPr txBox="1"/>
          <p:nvPr/>
        </p:nvSpPr>
        <p:spPr>
          <a:xfrm>
            <a:off x="9375217" y="1594651"/>
            <a:ext cx="14112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2400" b="1">
                <a:solidFill>
                  <a:schemeClr val="dk1"/>
                </a:solidFill>
              </a:rPr>
              <a:t>LANE 3</a:t>
            </a:r>
            <a:endParaRPr sz="2400" b="1">
              <a:solidFill>
                <a:schemeClr val="dk1"/>
              </a:solidFill>
            </a:endParaRPr>
          </a:p>
        </p:txBody>
      </p:sp>
      <p:sp>
        <p:nvSpPr>
          <p:cNvPr id="261" name="Google Shape;261;p23"/>
          <p:cNvSpPr txBox="1"/>
          <p:nvPr/>
        </p:nvSpPr>
        <p:spPr>
          <a:xfrm>
            <a:off x="146084" y="2528368"/>
            <a:ext cx="7552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it" sz="2400" b="1"/>
              <a:t>vs1</a:t>
            </a:r>
            <a:endParaRPr sz="2400" b="1"/>
          </a:p>
        </p:txBody>
      </p:sp>
      <p:sp>
        <p:nvSpPr>
          <p:cNvPr id="262" name="Google Shape;262;p23"/>
          <p:cNvSpPr txBox="1"/>
          <p:nvPr/>
        </p:nvSpPr>
        <p:spPr>
          <a:xfrm>
            <a:off x="146084" y="3308668"/>
            <a:ext cx="7552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it" sz="2400" b="1"/>
              <a:t>vs2</a:t>
            </a:r>
            <a:endParaRPr sz="2400" b="1"/>
          </a:p>
        </p:txBody>
      </p:sp>
      <p:sp>
        <p:nvSpPr>
          <p:cNvPr id="263" name="Google Shape;263;p23"/>
          <p:cNvSpPr/>
          <p:nvPr/>
        </p:nvSpPr>
        <p:spPr>
          <a:xfrm>
            <a:off x="1371600" y="4227433"/>
            <a:ext cx="1443600" cy="1113200"/>
          </a:xfrm>
          <a:prstGeom prst="rect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it" sz="2400" b="1"/>
              <a:t>ALU</a:t>
            </a:r>
            <a:endParaRPr sz="2400" b="1"/>
          </a:p>
        </p:txBody>
      </p:sp>
      <p:sp>
        <p:nvSpPr>
          <p:cNvPr id="264" name="Google Shape;264;p23"/>
          <p:cNvSpPr/>
          <p:nvPr/>
        </p:nvSpPr>
        <p:spPr>
          <a:xfrm>
            <a:off x="4044833" y="4227433"/>
            <a:ext cx="1443600" cy="1113200"/>
          </a:xfrm>
          <a:prstGeom prst="rect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it" sz="2400" b="1"/>
              <a:t>ALU</a:t>
            </a:r>
            <a:endParaRPr sz="2400" b="1"/>
          </a:p>
        </p:txBody>
      </p:sp>
      <p:sp>
        <p:nvSpPr>
          <p:cNvPr id="265" name="Google Shape;265;p23"/>
          <p:cNvSpPr/>
          <p:nvPr/>
        </p:nvSpPr>
        <p:spPr>
          <a:xfrm>
            <a:off x="6701933" y="4227433"/>
            <a:ext cx="1443600" cy="1113200"/>
          </a:xfrm>
          <a:prstGeom prst="rect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it" sz="2400" b="1"/>
              <a:t>ALU</a:t>
            </a:r>
            <a:endParaRPr sz="2400" b="1"/>
          </a:p>
        </p:txBody>
      </p:sp>
      <p:sp>
        <p:nvSpPr>
          <p:cNvPr id="266" name="Google Shape;266;p23"/>
          <p:cNvSpPr/>
          <p:nvPr/>
        </p:nvSpPr>
        <p:spPr>
          <a:xfrm>
            <a:off x="9359033" y="4227433"/>
            <a:ext cx="1443600" cy="1113200"/>
          </a:xfrm>
          <a:prstGeom prst="rect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it" sz="2400" b="1"/>
              <a:t>ALU</a:t>
            </a:r>
            <a:endParaRPr sz="2400" b="1"/>
          </a:p>
        </p:txBody>
      </p:sp>
      <p:sp>
        <p:nvSpPr>
          <p:cNvPr id="267" name="Google Shape;267;p23"/>
          <p:cNvSpPr txBox="1"/>
          <p:nvPr/>
        </p:nvSpPr>
        <p:spPr>
          <a:xfrm>
            <a:off x="571933" y="5991101"/>
            <a:ext cx="3075200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600" b="1"/>
              <a:t>temp0 = s0 + e0 + e4 + e8</a:t>
            </a:r>
            <a:endParaRPr sz="1600" b="1"/>
          </a:p>
        </p:txBody>
      </p:sp>
      <p:sp>
        <p:nvSpPr>
          <p:cNvPr id="268" name="Google Shape;268;p23"/>
          <p:cNvSpPr txBox="1"/>
          <p:nvPr/>
        </p:nvSpPr>
        <p:spPr>
          <a:xfrm>
            <a:off x="3229017" y="5991101"/>
            <a:ext cx="3075200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600" b="1"/>
              <a:t>temp1 = e1 + e5 + e9</a:t>
            </a:r>
            <a:endParaRPr sz="1600" b="1"/>
          </a:p>
        </p:txBody>
      </p:sp>
      <p:sp>
        <p:nvSpPr>
          <p:cNvPr id="269" name="Google Shape;269;p23"/>
          <p:cNvSpPr txBox="1"/>
          <p:nvPr/>
        </p:nvSpPr>
        <p:spPr>
          <a:xfrm>
            <a:off x="5886117" y="5991101"/>
            <a:ext cx="3075200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600" b="1"/>
              <a:t>temp2 = e2 + e6 + e10</a:t>
            </a:r>
            <a:endParaRPr sz="1600" b="1"/>
          </a:p>
        </p:txBody>
      </p:sp>
      <p:sp>
        <p:nvSpPr>
          <p:cNvPr id="270" name="Google Shape;270;p23"/>
          <p:cNvSpPr txBox="1"/>
          <p:nvPr/>
        </p:nvSpPr>
        <p:spPr>
          <a:xfrm>
            <a:off x="8543167" y="5991101"/>
            <a:ext cx="3075200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600" b="1"/>
              <a:t>temp3 = e3 + e7 + e11</a:t>
            </a:r>
            <a:endParaRPr sz="1600" b="1"/>
          </a:p>
        </p:txBody>
      </p:sp>
      <p:graphicFrame>
        <p:nvGraphicFramePr>
          <p:cNvPr id="13" name="Google Shape;227;p22">
            <a:extLst>
              <a:ext uri="{FF2B5EF4-FFF2-40B4-BE49-F238E27FC236}">
                <a16:creationId xmlns:a16="http://schemas.microsoft.com/office/drawing/2014/main" id="{3AE90B49-3A48-199C-CC34-284DCD500CC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13712628"/>
              </p:ext>
            </p:extLst>
          </p:nvPr>
        </p:nvGraphicFramePr>
        <p:xfrm>
          <a:off x="1141891" y="2528351"/>
          <a:ext cx="1965699" cy="60956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6552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52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52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0956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400"/>
                        <a:t>e0</a:t>
                      </a:r>
                      <a:endParaRPr sz="1400"/>
                    </a:p>
                  </a:txBody>
                  <a:tcPr marL="121900" marR="121900" marT="121900" marB="1219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400"/>
                        <a:t>e4</a:t>
                      </a:r>
                      <a:endParaRPr sz="1400"/>
                    </a:p>
                  </a:txBody>
                  <a:tcPr marL="121900" marR="121900" marT="121900" marB="1219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400"/>
                        <a:t>e8</a:t>
                      </a:r>
                      <a:endParaRPr sz="1400"/>
                    </a:p>
                  </a:txBody>
                  <a:tcPr marL="121900" marR="121900" marT="121900" marB="1219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5" name="Google Shape;228;p22">
            <a:extLst>
              <a:ext uri="{FF2B5EF4-FFF2-40B4-BE49-F238E27FC236}">
                <a16:creationId xmlns:a16="http://schemas.microsoft.com/office/drawing/2014/main" id="{D1295AC5-79C1-44F2-93B2-2BD2DE2ECD1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43825228"/>
              </p:ext>
            </p:extLst>
          </p:nvPr>
        </p:nvGraphicFramePr>
        <p:xfrm>
          <a:off x="3799007" y="2528351"/>
          <a:ext cx="1965699" cy="60956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6552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52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52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0956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400"/>
                        <a:t>e1</a:t>
                      </a:r>
                      <a:endParaRPr sz="1400"/>
                    </a:p>
                  </a:txBody>
                  <a:tcPr marL="121900" marR="121900" marT="121900" marB="1219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400"/>
                        <a:t>e5</a:t>
                      </a:r>
                      <a:endParaRPr sz="1400"/>
                    </a:p>
                  </a:txBody>
                  <a:tcPr marL="121900" marR="121900" marT="121900" marB="1219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400"/>
                        <a:t>e9</a:t>
                      </a:r>
                      <a:endParaRPr sz="1400"/>
                    </a:p>
                  </a:txBody>
                  <a:tcPr marL="121900" marR="121900" marT="121900" marB="1219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7" name="Google Shape;229;p22">
            <a:extLst>
              <a:ext uri="{FF2B5EF4-FFF2-40B4-BE49-F238E27FC236}">
                <a16:creationId xmlns:a16="http://schemas.microsoft.com/office/drawing/2014/main" id="{AC63A4AE-7C4E-0321-080C-CEFB9DDBAB1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65741147"/>
              </p:ext>
            </p:extLst>
          </p:nvPr>
        </p:nvGraphicFramePr>
        <p:xfrm>
          <a:off x="6456107" y="2528351"/>
          <a:ext cx="1965699" cy="640038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6552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52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52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4003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400"/>
                        <a:t>e2</a:t>
                      </a:r>
                      <a:endParaRPr sz="1400"/>
                    </a:p>
                  </a:txBody>
                  <a:tcPr marL="121900" marR="121900" marT="121900" marB="1219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400"/>
                        <a:t>e6</a:t>
                      </a:r>
                      <a:endParaRPr sz="1400"/>
                    </a:p>
                  </a:txBody>
                  <a:tcPr marL="121900" marR="121900" marT="121900" marB="1219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400"/>
                        <a:t>e10</a:t>
                      </a:r>
                      <a:endParaRPr sz="1400"/>
                    </a:p>
                  </a:txBody>
                  <a:tcPr marL="121900" marR="121900" marT="121900" marB="1219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9" name="Google Shape;230;p22">
            <a:extLst>
              <a:ext uri="{FF2B5EF4-FFF2-40B4-BE49-F238E27FC236}">
                <a16:creationId xmlns:a16="http://schemas.microsoft.com/office/drawing/2014/main" id="{D286E094-2EC9-454F-8DB8-64226391D67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51818171"/>
              </p:ext>
            </p:extLst>
          </p:nvPr>
        </p:nvGraphicFramePr>
        <p:xfrm>
          <a:off x="9113174" y="2528351"/>
          <a:ext cx="1965699" cy="64766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6552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52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52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4766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400"/>
                        <a:t>e3</a:t>
                      </a:r>
                      <a:endParaRPr sz="1400"/>
                    </a:p>
                  </a:txBody>
                  <a:tcPr marL="121900" marR="121900" marT="121900" marB="1219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400"/>
                        <a:t>e7</a:t>
                      </a:r>
                      <a:endParaRPr sz="1400"/>
                    </a:p>
                  </a:txBody>
                  <a:tcPr marL="121900" marR="121900" marT="121900" marB="1219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400"/>
                        <a:t>e11</a:t>
                      </a:r>
                      <a:endParaRPr sz="1400"/>
                    </a:p>
                  </a:txBody>
                  <a:tcPr marL="121900" marR="121900" marT="121900" marB="1219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1" name="Google Shape;231;p22">
            <a:extLst>
              <a:ext uri="{FF2B5EF4-FFF2-40B4-BE49-F238E27FC236}">
                <a16:creationId xmlns:a16="http://schemas.microsoft.com/office/drawing/2014/main" id="{D17A43FB-9FF6-61A7-F436-F3EDB573F65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33270224"/>
              </p:ext>
            </p:extLst>
          </p:nvPr>
        </p:nvGraphicFramePr>
        <p:xfrm>
          <a:off x="1141892" y="3290051"/>
          <a:ext cx="655233" cy="60956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6552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0956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400"/>
                        <a:t>s0</a:t>
                      </a:r>
                      <a:endParaRPr sz="1400"/>
                    </a:p>
                  </a:txBody>
                  <a:tcPr marL="121900" marR="121900" marT="121900" marB="1219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5" name="Title 1">
            <a:extLst>
              <a:ext uri="{FF2B5EF4-FFF2-40B4-BE49-F238E27FC236}">
                <a16:creationId xmlns:a16="http://schemas.microsoft.com/office/drawing/2014/main" id="{2187A83F-1BD7-4FBD-13EB-50A254FED0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503" y="180326"/>
            <a:ext cx="10667548" cy="657050"/>
          </a:xfrm>
          <a:noFill/>
        </p:spPr>
        <p:txBody>
          <a:bodyPr vert="horz" lIns="0" tIns="0" rIns="0" bIns="0" rtlCol="0" anchor="ctr">
            <a:normAutofit/>
          </a:bodyPr>
          <a:lstStyle/>
          <a:p>
            <a:r>
              <a:rPr lang="en-US" sz="3800">
                <a:ea typeface="Roboto"/>
                <a:cs typeface="Roboto"/>
              </a:rPr>
              <a:t>Vector Reductions</a:t>
            </a:r>
            <a:endParaRPr lang="en-US" sz="3800" b="0" i="0" kern="1200" spc="-106" baseline="0">
              <a:ln w="15875" cmpd="sng">
                <a:noFill/>
                <a:round/>
              </a:ln>
              <a:latin typeface="+mj-lt"/>
              <a:ea typeface="Roboto"/>
              <a:cs typeface="Roboto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4"/>
          <p:cNvSpPr/>
          <p:nvPr/>
        </p:nvSpPr>
        <p:spPr>
          <a:xfrm>
            <a:off x="3299800" y="1272200"/>
            <a:ext cx="5188400" cy="5347200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77" name="Google Shape;277;p24"/>
          <p:cNvSpPr txBox="1">
            <a:spLocks noGrp="1"/>
          </p:cNvSpPr>
          <p:nvPr>
            <p:ph type="sldNum" idx="12"/>
          </p:nvPr>
        </p:nvSpPr>
        <p:spPr>
          <a:xfrm>
            <a:off x="11054843" y="6304327"/>
            <a:ext cx="355600" cy="468400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/>
          <a:p>
            <a:pPr>
              <a:buClr>
                <a:srgbClr val="000000"/>
              </a:buClr>
            </a:pPr>
            <a:fld id="{00000000-1234-1234-1234-123412341234}" type="slidenum">
              <a:rPr lang="it"/>
              <a:pPr>
                <a:buClr>
                  <a:srgbClr val="000000"/>
                </a:buClr>
              </a:pPr>
              <a:t>63</a:t>
            </a:fld>
            <a:endParaRPr/>
          </a:p>
        </p:txBody>
      </p:sp>
      <p:sp>
        <p:nvSpPr>
          <p:cNvPr id="278" name="Google Shape;278;p24"/>
          <p:cNvSpPr/>
          <p:nvPr/>
        </p:nvSpPr>
        <p:spPr>
          <a:xfrm>
            <a:off x="4651500" y="3731551"/>
            <a:ext cx="2405200" cy="1470800"/>
          </a:xfrm>
          <a:prstGeom prst="rect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it" sz="2400" b="1">
                <a:solidFill>
                  <a:schemeClr val="dk1"/>
                </a:solidFill>
              </a:rPr>
              <a:t>ALU</a:t>
            </a:r>
            <a:endParaRPr sz="2800"/>
          </a:p>
        </p:txBody>
      </p:sp>
      <p:graphicFrame>
        <p:nvGraphicFramePr>
          <p:cNvPr id="279" name="Google Shape;279;p24"/>
          <p:cNvGraphicFramePr/>
          <p:nvPr/>
        </p:nvGraphicFramePr>
        <p:xfrm>
          <a:off x="6256551" y="2731951"/>
          <a:ext cx="655233" cy="60956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6552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0956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2400"/>
                        <a:t>s0</a:t>
                      </a:r>
                      <a:endParaRPr sz="2400"/>
                    </a:p>
                  </a:txBody>
                  <a:tcPr marL="121900" marR="121900" marT="121900" marB="1219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80" name="Google Shape;280;p24"/>
          <p:cNvGraphicFramePr/>
          <p:nvPr/>
        </p:nvGraphicFramePr>
        <p:xfrm>
          <a:off x="4796400" y="1675400"/>
          <a:ext cx="655233" cy="182868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6552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0956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2400"/>
                        <a:t>e8</a:t>
                      </a:r>
                      <a:endParaRPr sz="2400"/>
                    </a:p>
                  </a:txBody>
                  <a:tcPr marL="121900" marR="121900" marT="121900" marB="1219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956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2400"/>
                        <a:t>e4</a:t>
                      </a:r>
                      <a:endParaRPr sz="2400"/>
                    </a:p>
                  </a:txBody>
                  <a:tcPr marL="121900" marR="121900" marT="121900" marB="1219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956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2400"/>
                        <a:t>e0</a:t>
                      </a:r>
                      <a:endParaRPr sz="2400"/>
                    </a:p>
                  </a:txBody>
                  <a:tcPr marL="121900" marR="121900" marT="121900" marB="1219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81" name="Google Shape;281;p24"/>
          <p:cNvSpPr txBox="1"/>
          <p:nvPr/>
        </p:nvSpPr>
        <p:spPr>
          <a:xfrm>
            <a:off x="5451633" y="1408467"/>
            <a:ext cx="40000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2400" b="1">
                <a:solidFill>
                  <a:schemeClr val="dk1"/>
                </a:solidFill>
              </a:rPr>
              <a:t>LANE 0</a:t>
            </a:r>
            <a:endParaRPr sz="2400" b="1">
              <a:solidFill>
                <a:schemeClr val="dk1"/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40DB1F1-9F9C-242B-7B16-53F5C268E1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503" y="180326"/>
            <a:ext cx="10667548" cy="657050"/>
          </a:xfrm>
          <a:noFill/>
        </p:spPr>
        <p:txBody>
          <a:bodyPr vert="horz" lIns="0" tIns="0" rIns="0" bIns="0" rtlCol="0" anchor="ctr">
            <a:normAutofit/>
          </a:bodyPr>
          <a:lstStyle/>
          <a:p>
            <a:r>
              <a:rPr lang="en-US" sz="3800">
                <a:ea typeface="Roboto"/>
                <a:cs typeface="Roboto"/>
              </a:rPr>
              <a:t>Vector Reductions</a:t>
            </a:r>
            <a:endParaRPr lang="en-US" sz="3800" b="0" i="0" kern="1200" spc="-106" baseline="0">
              <a:ln w="15875" cmpd="sng">
                <a:noFill/>
                <a:round/>
              </a:ln>
              <a:latin typeface="+mj-lt"/>
              <a:ea typeface="Roboto"/>
              <a:cs typeface="Roboto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25"/>
          <p:cNvSpPr/>
          <p:nvPr/>
        </p:nvSpPr>
        <p:spPr>
          <a:xfrm>
            <a:off x="3299800" y="1272200"/>
            <a:ext cx="5188400" cy="5347200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88" name="Google Shape;288;p25"/>
          <p:cNvSpPr txBox="1">
            <a:spLocks noGrp="1"/>
          </p:cNvSpPr>
          <p:nvPr>
            <p:ph type="sldNum" idx="12"/>
          </p:nvPr>
        </p:nvSpPr>
        <p:spPr>
          <a:xfrm>
            <a:off x="11054843" y="6304327"/>
            <a:ext cx="355600" cy="468400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/>
          <a:p>
            <a:pPr>
              <a:buClr>
                <a:srgbClr val="000000"/>
              </a:buClr>
            </a:pPr>
            <a:fld id="{00000000-1234-1234-1234-123412341234}" type="slidenum">
              <a:rPr lang="it"/>
              <a:pPr>
                <a:buClr>
                  <a:srgbClr val="000000"/>
                </a:buClr>
              </a:pPr>
              <a:t>64</a:t>
            </a:fld>
            <a:endParaRPr/>
          </a:p>
        </p:txBody>
      </p:sp>
      <p:sp>
        <p:nvSpPr>
          <p:cNvPr id="289" name="Google Shape;289;p25"/>
          <p:cNvSpPr/>
          <p:nvPr/>
        </p:nvSpPr>
        <p:spPr>
          <a:xfrm>
            <a:off x="4651500" y="3731551"/>
            <a:ext cx="2405200" cy="1470800"/>
          </a:xfrm>
          <a:prstGeom prst="rect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it" sz="2400" b="1">
                <a:solidFill>
                  <a:schemeClr val="dk1"/>
                </a:solidFill>
              </a:rPr>
              <a:t>ALU</a:t>
            </a:r>
            <a:endParaRPr sz="2800"/>
          </a:p>
        </p:txBody>
      </p:sp>
      <p:graphicFrame>
        <p:nvGraphicFramePr>
          <p:cNvPr id="290" name="Google Shape;290;p25"/>
          <p:cNvGraphicFramePr/>
          <p:nvPr/>
        </p:nvGraphicFramePr>
        <p:xfrm>
          <a:off x="4796400" y="1675400"/>
          <a:ext cx="655233" cy="121912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6552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0956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2400"/>
                        <a:t>e8</a:t>
                      </a:r>
                      <a:endParaRPr sz="2400"/>
                    </a:p>
                  </a:txBody>
                  <a:tcPr marL="121900" marR="121900" marT="121900" marB="1219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956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2400"/>
                        <a:t>e4</a:t>
                      </a:r>
                      <a:endParaRPr sz="2400"/>
                    </a:p>
                  </a:txBody>
                  <a:tcPr marL="121900" marR="121900" marT="121900" marB="1219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91" name="Google Shape;291;p25"/>
          <p:cNvGraphicFramePr/>
          <p:nvPr/>
        </p:nvGraphicFramePr>
        <p:xfrm>
          <a:off x="4784251" y="3056617"/>
          <a:ext cx="655233" cy="60956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6552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0956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2400"/>
                        <a:t>e0</a:t>
                      </a:r>
                      <a:endParaRPr sz="2400"/>
                    </a:p>
                  </a:txBody>
                  <a:tcPr marL="121900" marR="121900" marT="121900" marB="1219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92" name="Google Shape;292;p25"/>
          <p:cNvSpPr txBox="1"/>
          <p:nvPr/>
        </p:nvSpPr>
        <p:spPr>
          <a:xfrm>
            <a:off x="5097100" y="3034100"/>
            <a:ext cx="15140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2400"/>
              <a:t>+</a:t>
            </a:r>
            <a:endParaRPr sz="2400"/>
          </a:p>
        </p:txBody>
      </p:sp>
      <p:cxnSp>
        <p:nvCxnSpPr>
          <p:cNvPr id="293" name="Google Shape;293;p25"/>
          <p:cNvCxnSpPr/>
          <p:nvPr/>
        </p:nvCxnSpPr>
        <p:spPr>
          <a:xfrm>
            <a:off x="5854084" y="5303967"/>
            <a:ext cx="0" cy="536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94" name="Google Shape;294;p25"/>
          <p:cNvSpPr/>
          <p:nvPr/>
        </p:nvSpPr>
        <p:spPr>
          <a:xfrm>
            <a:off x="5332100" y="5942367"/>
            <a:ext cx="1044000" cy="4684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it"/>
              <a:t>e0 + s0</a:t>
            </a:r>
            <a:endParaRPr/>
          </a:p>
        </p:txBody>
      </p:sp>
      <p:sp>
        <p:nvSpPr>
          <p:cNvPr id="295" name="Google Shape;295;p25"/>
          <p:cNvSpPr/>
          <p:nvPr/>
        </p:nvSpPr>
        <p:spPr>
          <a:xfrm>
            <a:off x="6290384" y="3066700"/>
            <a:ext cx="655200" cy="5368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it" sz="2400"/>
              <a:t>s0</a:t>
            </a:r>
            <a:endParaRPr sz="2400"/>
          </a:p>
        </p:txBody>
      </p:sp>
      <p:sp>
        <p:nvSpPr>
          <p:cNvPr id="296" name="Google Shape;296;p25"/>
          <p:cNvSpPr txBox="1"/>
          <p:nvPr/>
        </p:nvSpPr>
        <p:spPr>
          <a:xfrm>
            <a:off x="5451633" y="1408467"/>
            <a:ext cx="40000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2400" b="1">
                <a:solidFill>
                  <a:schemeClr val="dk1"/>
                </a:solidFill>
              </a:rPr>
              <a:t>LANE 0</a:t>
            </a:r>
            <a:endParaRPr sz="2400" b="1">
              <a:solidFill>
                <a:schemeClr val="dk1"/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99451B8-E56D-7FC6-22EE-F800A0C652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503" y="180326"/>
            <a:ext cx="10667548" cy="657050"/>
          </a:xfrm>
          <a:noFill/>
        </p:spPr>
        <p:txBody>
          <a:bodyPr vert="horz" lIns="0" tIns="0" rIns="0" bIns="0" rtlCol="0" anchor="ctr">
            <a:normAutofit/>
          </a:bodyPr>
          <a:lstStyle/>
          <a:p>
            <a:r>
              <a:rPr lang="en-US" sz="3800">
                <a:ea typeface="Roboto"/>
                <a:cs typeface="Roboto"/>
              </a:rPr>
              <a:t>Vector Reductions</a:t>
            </a:r>
            <a:endParaRPr lang="en-US" sz="3800" b="0" i="0" kern="1200" spc="-106" baseline="0">
              <a:ln w="15875" cmpd="sng">
                <a:noFill/>
                <a:round/>
              </a:ln>
              <a:latin typeface="+mj-lt"/>
              <a:ea typeface="Roboto"/>
              <a:cs typeface="Roboto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26"/>
          <p:cNvSpPr/>
          <p:nvPr/>
        </p:nvSpPr>
        <p:spPr>
          <a:xfrm>
            <a:off x="3299800" y="1272200"/>
            <a:ext cx="5188400" cy="5347200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03" name="Google Shape;303;p26"/>
          <p:cNvSpPr txBox="1">
            <a:spLocks noGrp="1"/>
          </p:cNvSpPr>
          <p:nvPr>
            <p:ph type="sldNum" idx="12"/>
          </p:nvPr>
        </p:nvSpPr>
        <p:spPr>
          <a:xfrm>
            <a:off x="11054843" y="6304327"/>
            <a:ext cx="355600" cy="468400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/>
          <a:p>
            <a:pPr>
              <a:buClr>
                <a:srgbClr val="000000"/>
              </a:buClr>
            </a:pPr>
            <a:fld id="{00000000-1234-1234-1234-123412341234}" type="slidenum">
              <a:rPr lang="it"/>
              <a:pPr>
                <a:buClr>
                  <a:srgbClr val="000000"/>
                </a:buClr>
              </a:pPr>
              <a:t>65</a:t>
            </a:fld>
            <a:endParaRPr/>
          </a:p>
        </p:txBody>
      </p:sp>
      <p:sp>
        <p:nvSpPr>
          <p:cNvPr id="304" name="Google Shape;304;p26"/>
          <p:cNvSpPr/>
          <p:nvPr/>
        </p:nvSpPr>
        <p:spPr>
          <a:xfrm>
            <a:off x="4651500" y="3731551"/>
            <a:ext cx="2405200" cy="1470800"/>
          </a:xfrm>
          <a:prstGeom prst="rect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it" sz="2400" b="1">
                <a:solidFill>
                  <a:schemeClr val="dk1"/>
                </a:solidFill>
              </a:rPr>
              <a:t>ALU</a:t>
            </a:r>
            <a:endParaRPr sz="2800"/>
          </a:p>
        </p:txBody>
      </p:sp>
      <p:graphicFrame>
        <p:nvGraphicFramePr>
          <p:cNvPr id="305" name="Google Shape;305;p26"/>
          <p:cNvGraphicFramePr/>
          <p:nvPr/>
        </p:nvGraphicFramePr>
        <p:xfrm>
          <a:off x="4796400" y="1675400"/>
          <a:ext cx="655233" cy="60956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6552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0956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2400"/>
                        <a:t>e8</a:t>
                      </a:r>
                      <a:endParaRPr sz="2400"/>
                    </a:p>
                  </a:txBody>
                  <a:tcPr marL="121900" marR="121900" marT="121900" marB="1219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06" name="Google Shape;306;p26"/>
          <p:cNvSpPr/>
          <p:nvPr/>
        </p:nvSpPr>
        <p:spPr>
          <a:xfrm>
            <a:off x="6256433" y="3052367"/>
            <a:ext cx="1044000" cy="5368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it" sz="2000"/>
              <a:t>e0 + s0</a:t>
            </a:r>
            <a:endParaRPr sz="2000"/>
          </a:p>
        </p:txBody>
      </p:sp>
      <p:graphicFrame>
        <p:nvGraphicFramePr>
          <p:cNvPr id="307" name="Google Shape;307;p26"/>
          <p:cNvGraphicFramePr/>
          <p:nvPr/>
        </p:nvGraphicFramePr>
        <p:xfrm>
          <a:off x="4784251" y="3056617"/>
          <a:ext cx="655233" cy="60956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6552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0956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2400"/>
                        <a:t>e4</a:t>
                      </a:r>
                      <a:endParaRPr sz="2400"/>
                    </a:p>
                  </a:txBody>
                  <a:tcPr marL="121900" marR="121900" marT="121900" marB="1219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08" name="Google Shape;308;p26"/>
          <p:cNvSpPr txBox="1"/>
          <p:nvPr/>
        </p:nvSpPr>
        <p:spPr>
          <a:xfrm>
            <a:off x="5451633" y="3034100"/>
            <a:ext cx="8048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2400"/>
              <a:t>+</a:t>
            </a:r>
            <a:endParaRPr sz="2400"/>
          </a:p>
        </p:txBody>
      </p:sp>
      <p:cxnSp>
        <p:nvCxnSpPr>
          <p:cNvPr id="309" name="Google Shape;309;p26"/>
          <p:cNvCxnSpPr/>
          <p:nvPr/>
        </p:nvCxnSpPr>
        <p:spPr>
          <a:xfrm>
            <a:off x="5854084" y="5303967"/>
            <a:ext cx="0" cy="536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10" name="Google Shape;310;p26"/>
          <p:cNvSpPr/>
          <p:nvPr/>
        </p:nvSpPr>
        <p:spPr>
          <a:xfrm>
            <a:off x="4851633" y="5942367"/>
            <a:ext cx="2004800" cy="5368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it" sz="2400"/>
              <a:t>e0 + s0 + e4</a:t>
            </a:r>
            <a:endParaRPr sz="2400"/>
          </a:p>
        </p:txBody>
      </p:sp>
      <p:sp>
        <p:nvSpPr>
          <p:cNvPr id="311" name="Google Shape;311;p26"/>
          <p:cNvSpPr txBox="1"/>
          <p:nvPr/>
        </p:nvSpPr>
        <p:spPr>
          <a:xfrm>
            <a:off x="5451633" y="1408467"/>
            <a:ext cx="40000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2400" b="1">
                <a:solidFill>
                  <a:schemeClr val="dk1"/>
                </a:solidFill>
              </a:rPr>
              <a:t>LANE 0</a:t>
            </a:r>
            <a:endParaRPr sz="2400" b="1">
              <a:solidFill>
                <a:schemeClr val="dk1"/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4981FB5-8EBD-19AD-B6BC-8BE3BAFA70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503" y="180326"/>
            <a:ext cx="10667548" cy="657050"/>
          </a:xfrm>
          <a:noFill/>
        </p:spPr>
        <p:txBody>
          <a:bodyPr vert="horz" lIns="0" tIns="0" rIns="0" bIns="0" rtlCol="0" anchor="ctr">
            <a:normAutofit/>
          </a:bodyPr>
          <a:lstStyle/>
          <a:p>
            <a:r>
              <a:rPr lang="en-US" sz="3800">
                <a:ea typeface="Roboto"/>
                <a:cs typeface="Roboto"/>
              </a:rPr>
              <a:t>Vector Reductions</a:t>
            </a:r>
            <a:endParaRPr lang="en-US" sz="3800" b="0" i="0" kern="1200" spc="-106" baseline="0">
              <a:ln w="15875" cmpd="sng">
                <a:noFill/>
                <a:round/>
              </a:ln>
              <a:latin typeface="+mj-lt"/>
              <a:ea typeface="Roboto"/>
              <a:cs typeface="Roboto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27"/>
          <p:cNvSpPr/>
          <p:nvPr/>
        </p:nvSpPr>
        <p:spPr>
          <a:xfrm>
            <a:off x="3299800" y="1272200"/>
            <a:ext cx="5188400" cy="5347200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18" name="Google Shape;318;p27"/>
          <p:cNvSpPr txBox="1">
            <a:spLocks noGrp="1"/>
          </p:cNvSpPr>
          <p:nvPr>
            <p:ph type="sldNum" idx="12"/>
          </p:nvPr>
        </p:nvSpPr>
        <p:spPr>
          <a:xfrm>
            <a:off x="11054843" y="6304327"/>
            <a:ext cx="355600" cy="468400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/>
          <a:p>
            <a:pPr>
              <a:buClr>
                <a:srgbClr val="000000"/>
              </a:buClr>
            </a:pPr>
            <a:fld id="{00000000-1234-1234-1234-123412341234}" type="slidenum">
              <a:rPr lang="it"/>
              <a:pPr>
                <a:buClr>
                  <a:srgbClr val="000000"/>
                </a:buClr>
              </a:pPr>
              <a:t>66</a:t>
            </a:fld>
            <a:endParaRPr/>
          </a:p>
        </p:txBody>
      </p:sp>
      <p:sp>
        <p:nvSpPr>
          <p:cNvPr id="319" name="Google Shape;319;p27"/>
          <p:cNvSpPr/>
          <p:nvPr/>
        </p:nvSpPr>
        <p:spPr>
          <a:xfrm>
            <a:off x="4651500" y="3731551"/>
            <a:ext cx="2405200" cy="1470800"/>
          </a:xfrm>
          <a:prstGeom prst="rect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it" sz="2400" b="1">
                <a:solidFill>
                  <a:schemeClr val="dk1"/>
                </a:solidFill>
              </a:rPr>
              <a:t>ALU</a:t>
            </a:r>
            <a:endParaRPr sz="2800"/>
          </a:p>
        </p:txBody>
      </p:sp>
      <p:graphicFrame>
        <p:nvGraphicFramePr>
          <p:cNvPr id="320" name="Google Shape;320;p27"/>
          <p:cNvGraphicFramePr/>
          <p:nvPr/>
        </p:nvGraphicFramePr>
        <p:xfrm>
          <a:off x="4784251" y="3056617"/>
          <a:ext cx="655233" cy="60956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6552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0956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2400"/>
                        <a:t>e8</a:t>
                      </a:r>
                      <a:endParaRPr sz="2400"/>
                    </a:p>
                  </a:txBody>
                  <a:tcPr marL="121900" marR="121900" marT="121900" marB="1219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21" name="Google Shape;321;p27"/>
          <p:cNvSpPr txBox="1"/>
          <p:nvPr/>
        </p:nvSpPr>
        <p:spPr>
          <a:xfrm>
            <a:off x="5451633" y="3034100"/>
            <a:ext cx="8048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2400"/>
              <a:t>+</a:t>
            </a:r>
            <a:endParaRPr sz="2400"/>
          </a:p>
        </p:txBody>
      </p:sp>
      <p:cxnSp>
        <p:nvCxnSpPr>
          <p:cNvPr id="322" name="Google Shape;322;p27"/>
          <p:cNvCxnSpPr/>
          <p:nvPr/>
        </p:nvCxnSpPr>
        <p:spPr>
          <a:xfrm>
            <a:off x="5854084" y="5303967"/>
            <a:ext cx="0" cy="536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23" name="Google Shape;323;p27"/>
          <p:cNvSpPr/>
          <p:nvPr/>
        </p:nvSpPr>
        <p:spPr>
          <a:xfrm>
            <a:off x="4651500" y="5942367"/>
            <a:ext cx="2405200" cy="5368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it" sz="2400"/>
              <a:t>e0 + s0 + e4 + e8</a:t>
            </a:r>
            <a:endParaRPr sz="2400"/>
          </a:p>
        </p:txBody>
      </p:sp>
      <p:sp>
        <p:nvSpPr>
          <p:cNvPr id="324" name="Google Shape;324;p27"/>
          <p:cNvSpPr/>
          <p:nvPr/>
        </p:nvSpPr>
        <p:spPr>
          <a:xfrm>
            <a:off x="6256433" y="3052367"/>
            <a:ext cx="1756000" cy="5368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it" sz="2400"/>
              <a:t>e0 + s0 + e4</a:t>
            </a:r>
            <a:endParaRPr sz="2400"/>
          </a:p>
        </p:txBody>
      </p:sp>
      <p:sp>
        <p:nvSpPr>
          <p:cNvPr id="325" name="Google Shape;325;p27"/>
          <p:cNvSpPr txBox="1"/>
          <p:nvPr/>
        </p:nvSpPr>
        <p:spPr>
          <a:xfrm>
            <a:off x="5451633" y="1408467"/>
            <a:ext cx="40000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2400" b="1">
                <a:solidFill>
                  <a:schemeClr val="dk1"/>
                </a:solidFill>
              </a:rPr>
              <a:t>LANE 0</a:t>
            </a:r>
            <a:endParaRPr sz="2400" b="1">
              <a:solidFill>
                <a:schemeClr val="dk1"/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C82EED0-324B-7B81-4C50-C288E606D5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503" y="180326"/>
            <a:ext cx="10667548" cy="657050"/>
          </a:xfrm>
          <a:noFill/>
        </p:spPr>
        <p:txBody>
          <a:bodyPr vert="horz" lIns="0" tIns="0" rIns="0" bIns="0" rtlCol="0" anchor="ctr">
            <a:normAutofit/>
          </a:bodyPr>
          <a:lstStyle/>
          <a:p>
            <a:r>
              <a:rPr lang="en-US" sz="3800">
                <a:ea typeface="Roboto"/>
                <a:cs typeface="Roboto"/>
              </a:rPr>
              <a:t>Vector Reductions</a:t>
            </a:r>
            <a:endParaRPr lang="en-US" sz="3800" b="0" i="0" kern="1200" spc="-106" baseline="0">
              <a:ln w="15875" cmpd="sng">
                <a:noFill/>
                <a:round/>
              </a:ln>
              <a:latin typeface="+mj-lt"/>
              <a:ea typeface="Roboto"/>
              <a:cs typeface="Roboto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28"/>
          <p:cNvSpPr txBox="1">
            <a:spLocks noGrp="1"/>
          </p:cNvSpPr>
          <p:nvPr>
            <p:ph type="sldNum" idx="12"/>
          </p:nvPr>
        </p:nvSpPr>
        <p:spPr>
          <a:xfrm>
            <a:off x="11054843" y="6304327"/>
            <a:ext cx="355600" cy="468400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/>
          <a:p>
            <a:pPr>
              <a:buClr>
                <a:srgbClr val="000000"/>
              </a:buClr>
            </a:pPr>
            <a:fld id="{00000000-1234-1234-1234-123412341234}" type="slidenum">
              <a:rPr lang="it"/>
              <a:pPr>
                <a:buClr>
                  <a:srgbClr val="000000"/>
                </a:buClr>
              </a:pPr>
              <a:t>67</a:t>
            </a:fld>
            <a:endParaRPr/>
          </a:p>
        </p:txBody>
      </p:sp>
      <p:sp>
        <p:nvSpPr>
          <p:cNvPr id="332" name="Google Shape;332;p28"/>
          <p:cNvSpPr/>
          <p:nvPr/>
        </p:nvSpPr>
        <p:spPr>
          <a:xfrm>
            <a:off x="3629833" y="1336177"/>
            <a:ext cx="2273600" cy="4422000"/>
          </a:xfrm>
          <a:prstGeom prst="rect">
            <a:avLst/>
          </a:prstGeom>
          <a:solidFill>
            <a:srgbClr val="6D9EEB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33" name="Google Shape;333;p28"/>
          <p:cNvSpPr/>
          <p:nvPr/>
        </p:nvSpPr>
        <p:spPr>
          <a:xfrm>
            <a:off x="6286933" y="1336177"/>
            <a:ext cx="2273600" cy="4422000"/>
          </a:xfrm>
          <a:prstGeom prst="rect">
            <a:avLst/>
          </a:prstGeom>
          <a:solidFill>
            <a:srgbClr val="8E7CC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34" name="Google Shape;334;p28"/>
          <p:cNvSpPr/>
          <p:nvPr/>
        </p:nvSpPr>
        <p:spPr>
          <a:xfrm>
            <a:off x="972733" y="1336267"/>
            <a:ext cx="2273600" cy="4422000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35" name="Google Shape;335;p28"/>
          <p:cNvSpPr/>
          <p:nvPr/>
        </p:nvSpPr>
        <p:spPr>
          <a:xfrm>
            <a:off x="8944033" y="1336176"/>
            <a:ext cx="2273600" cy="4422000"/>
          </a:xfrm>
          <a:prstGeom prst="rect">
            <a:avLst/>
          </a:prstGeom>
          <a:solidFill>
            <a:srgbClr val="A64D7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36" name="Google Shape;336;p28"/>
          <p:cNvSpPr txBox="1"/>
          <p:nvPr/>
        </p:nvSpPr>
        <p:spPr>
          <a:xfrm>
            <a:off x="1403917" y="1594651"/>
            <a:ext cx="14112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2400" b="1">
                <a:solidFill>
                  <a:schemeClr val="dk1"/>
                </a:solidFill>
              </a:rPr>
              <a:t>LANE 0</a:t>
            </a:r>
            <a:endParaRPr sz="2400" b="1">
              <a:solidFill>
                <a:schemeClr val="dk1"/>
              </a:solidFill>
            </a:endParaRPr>
          </a:p>
        </p:txBody>
      </p:sp>
      <p:sp>
        <p:nvSpPr>
          <p:cNvPr id="337" name="Google Shape;337;p28"/>
          <p:cNvSpPr txBox="1"/>
          <p:nvPr/>
        </p:nvSpPr>
        <p:spPr>
          <a:xfrm>
            <a:off x="4061017" y="1594651"/>
            <a:ext cx="14112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2400" b="1">
                <a:solidFill>
                  <a:schemeClr val="dk1"/>
                </a:solidFill>
              </a:rPr>
              <a:t>LANE 1</a:t>
            </a:r>
            <a:endParaRPr sz="2400" b="1">
              <a:solidFill>
                <a:schemeClr val="dk1"/>
              </a:solidFill>
            </a:endParaRPr>
          </a:p>
        </p:txBody>
      </p:sp>
      <p:sp>
        <p:nvSpPr>
          <p:cNvPr id="338" name="Google Shape;338;p28"/>
          <p:cNvSpPr txBox="1"/>
          <p:nvPr/>
        </p:nvSpPr>
        <p:spPr>
          <a:xfrm>
            <a:off x="6718117" y="1594651"/>
            <a:ext cx="14112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2400" b="1">
                <a:solidFill>
                  <a:schemeClr val="dk1"/>
                </a:solidFill>
              </a:rPr>
              <a:t>LANE 2</a:t>
            </a:r>
            <a:endParaRPr sz="2400" b="1">
              <a:solidFill>
                <a:schemeClr val="dk1"/>
              </a:solidFill>
            </a:endParaRPr>
          </a:p>
        </p:txBody>
      </p:sp>
      <p:sp>
        <p:nvSpPr>
          <p:cNvPr id="339" name="Google Shape;339;p28"/>
          <p:cNvSpPr txBox="1"/>
          <p:nvPr/>
        </p:nvSpPr>
        <p:spPr>
          <a:xfrm>
            <a:off x="9375217" y="1594651"/>
            <a:ext cx="14112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2400" b="1">
                <a:solidFill>
                  <a:schemeClr val="dk1"/>
                </a:solidFill>
              </a:rPr>
              <a:t>LANE 3</a:t>
            </a:r>
            <a:endParaRPr sz="2400" b="1">
              <a:solidFill>
                <a:schemeClr val="dk1"/>
              </a:solidFill>
            </a:endParaRPr>
          </a:p>
        </p:txBody>
      </p:sp>
      <p:sp>
        <p:nvSpPr>
          <p:cNvPr id="340" name="Google Shape;340;p28"/>
          <p:cNvSpPr txBox="1"/>
          <p:nvPr/>
        </p:nvSpPr>
        <p:spPr>
          <a:xfrm>
            <a:off x="972732" y="4833967"/>
            <a:ext cx="22736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2400" b="1"/>
              <a:t>temp0</a:t>
            </a:r>
            <a:endParaRPr sz="2400" b="1"/>
          </a:p>
        </p:txBody>
      </p:sp>
      <p:sp>
        <p:nvSpPr>
          <p:cNvPr id="341" name="Google Shape;341;p28"/>
          <p:cNvSpPr/>
          <p:nvPr/>
        </p:nvSpPr>
        <p:spPr>
          <a:xfrm>
            <a:off x="1387733" y="3363033"/>
            <a:ext cx="1443600" cy="1113200"/>
          </a:xfrm>
          <a:prstGeom prst="rect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it" sz="2400" b="1"/>
              <a:t>ALU</a:t>
            </a:r>
            <a:endParaRPr sz="2400" b="1"/>
          </a:p>
        </p:txBody>
      </p:sp>
      <p:sp>
        <p:nvSpPr>
          <p:cNvPr id="342" name="Google Shape;342;p28"/>
          <p:cNvSpPr/>
          <p:nvPr/>
        </p:nvSpPr>
        <p:spPr>
          <a:xfrm>
            <a:off x="4044833" y="3363033"/>
            <a:ext cx="1443600" cy="1113200"/>
          </a:xfrm>
          <a:prstGeom prst="rect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it" sz="2400" b="1"/>
              <a:t>ALU</a:t>
            </a:r>
            <a:endParaRPr sz="2400" b="1"/>
          </a:p>
        </p:txBody>
      </p:sp>
      <p:sp>
        <p:nvSpPr>
          <p:cNvPr id="343" name="Google Shape;343;p28"/>
          <p:cNvSpPr/>
          <p:nvPr/>
        </p:nvSpPr>
        <p:spPr>
          <a:xfrm>
            <a:off x="6701933" y="3363033"/>
            <a:ext cx="1443600" cy="1113200"/>
          </a:xfrm>
          <a:prstGeom prst="rect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it" sz="2400" b="1"/>
              <a:t>ALU</a:t>
            </a:r>
            <a:endParaRPr sz="2400" b="1"/>
          </a:p>
        </p:txBody>
      </p:sp>
      <p:sp>
        <p:nvSpPr>
          <p:cNvPr id="344" name="Google Shape;344;p28"/>
          <p:cNvSpPr/>
          <p:nvPr/>
        </p:nvSpPr>
        <p:spPr>
          <a:xfrm>
            <a:off x="9359033" y="3363033"/>
            <a:ext cx="1443600" cy="1113200"/>
          </a:xfrm>
          <a:prstGeom prst="rect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it" sz="2400" b="1"/>
              <a:t>ALU</a:t>
            </a:r>
            <a:endParaRPr sz="2400" b="1"/>
          </a:p>
        </p:txBody>
      </p:sp>
      <p:sp>
        <p:nvSpPr>
          <p:cNvPr id="345" name="Google Shape;345;p28"/>
          <p:cNvSpPr txBox="1"/>
          <p:nvPr/>
        </p:nvSpPr>
        <p:spPr>
          <a:xfrm>
            <a:off x="571933" y="5991101"/>
            <a:ext cx="3075200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600" b="1"/>
              <a:t>temp0 = s0 + e0 + e4 + e8</a:t>
            </a:r>
            <a:endParaRPr sz="1600" b="1"/>
          </a:p>
        </p:txBody>
      </p:sp>
      <p:sp>
        <p:nvSpPr>
          <p:cNvPr id="346" name="Google Shape;346;p28"/>
          <p:cNvSpPr txBox="1"/>
          <p:nvPr/>
        </p:nvSpPr>
        <p:spPr>
          <a:xfrm>
            <a:off x="3229017" y="5991101"/>
            <a:ext cx="3075200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600" b="1"/>
              <a:t>temp1 = e1 + e5 + e9</a:t>
            </a:r>
            <a:endParaRPr sz="1600" b="1"/>
          </a:p>
        </p:txBody>
      </p:sp>
      <p:sp>
        <p:nvSpPr>
          <p:cNvPr id="347" name="Google Shape;347;p28"/>
          <p:cNvSpPr txBox="1"/>
          <p:nvPr/>
        </p:nvSpPr>
        <p:spPr>
          <a:xfrm>
            <a:off x="5886117" y="5991101"/>
            <a:ext cx="3075200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600" b="1"/>
              <a:t>temp2 = e2 + e6 + e10</a:t>
            </a:r>
            <a:endParaRPr sz="1600" b="1"/>
          </a:p>
        </p:txBody>
      </p:sp>
      <p:sp>
        <p:nvSpPr>
          <p:cNvPr id="348" name="Google Shape;348;p28"/>
          <p:cNvSpPr txBox="1"/>
          <p:nvPr/>
        </p:nvSpPr>
        <p:spPr>
          <a:xfrm>
            <a:off x="8543167" y="5991101"/>
            <a:ext cx="3075200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600" b="1"/>
              <a:t>temp3 = e3 + e7 + e11</a:t>
            </a:r>
            <a:endParaRPr sz="1600" b="1"/>
          </a:p>
        </p:txBody>
      </p:sp>
      <p:sp>
        <p:nvSpPr>
          <p:cNvPr id="349" name="Google Shape;349;p28"/>
          <p:cNvSpPr txBox="1"/>
          <p:nvPr/>
        </p:nvSpPr>
        <p:spPr>
          <a:xfrm>
            <a:off x="6187532" y="4833967"/>
            <a:ext cx="22736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2400" b="1"/>
              <a:t>temp2</a:t>
            </a:r>
            <a:endParaRPr sz="2400" b="1"/>
          </a:p>
        </p:txBody>
      </p:sp>
      <p:sp>
        <p:nvSpPr>
          <p:cNvPr id="350" name="Google Shape;350;p28"/>
          <p:cNvSpPr txBox="1"/>
          <p:nvPr/>
        </p:nvSpPr>
        <p:spPr>
          <a:xfrm>
            <a:off x="3629832" y="4833967"/>
            <a:ext cx="22736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2400" b="1"/>
              <a:t>temp1</a:t>
            </a:r>
            <a:endParaRPr sz="2400" b="1"/>
          </a:p>
        </p:txBody>
      </p:sp>
      <p:sp>
        <p:nvSpPr>
          <p:cNvPr id="351" name="Google Shape;351;p28"/>
          <p:cNvSpPr txBox="1"/>
          <p:nvPr/>
        </p:nvSpPr>
        <p:spPr>
          <a:xfrm>
            <a:off x="8944032" y="4833967"/>
            <a:ext cx="22736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2400" b="1"/>
              <a:t>temp3</a:t>
            </a:r>
            <a:endParaRPr sz="2400" b="1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0AE76E2-9F85-6CF1-8719-6963F5F2C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503" y="180326"/>
            <a:ext cx="10667548" cy="657050"/>
          </a:xfrm>
          <a:noFill/>
        </p:spPr>
        <p:txBody>
          <a:bodyPr vert="horz" lIns="0" tIns="0" rIns="0" bIns="0" rtlCol="0" anchor="ctr">
            <a:normAutofit/>
          </a:bodyPr>
          <a:lstStyle/>
          <a:p>
            <a:r>
              <a:rPr lang="en-US" sz="3800">
                <a:ea typeface="Roboto"/>
                <a:cs typeface="Roboto"/>
              </a:rPr>
              <a:t>Vector Reductions – Intra-Lane </a:t>
            </a:r>
            <a:r>
              <a:rPr lang="en-US" sz="3800">
                <a:ea typeface="+mj-lt"/>
                <a:cs typeface="+mj-lt"/>
              </a:rPr>
              <a:t>phase</a:t>
            </a:r>
            <a:r>
              <a:rPr lang="en-US" sz="3800">
                <a:ea typeface="Roboto"/>
                <a:cs typeface="Roboto"/>
              </a:rPr>
              <a:t> end</a:t>
            </a:r>
            <a:endParaRPr lang="en-US" sz="3800" b="0" i="0" kern="1200" spc="-106" baseline="0">
              <a:ln w="15875" cmpd="sng">
                <a:noFill/>
                <a:round/>
              </a:ln>
              <a:latin typeface="+mj-lt"/>
              <a:ea typeface="Roboto"/>
              <a:cs typeface="Roboto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29"/>
          <p:cNvSpPr txBox="1">
            <a:spLocks noGrp="1"/>
          </p:cNvSpPr>
          <p:nvPr>
            <p:ph type="sldNum" idx="12"/>
          </p:nvPr>
        </p:nvSpPr>
        <p:spPr>
          <a:xfrm>
            <a:off x="11054843" y="6304327"/>
            <a:ext cx="355600" cy="468400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/>
          <a:p>
            <a:pPr>
              <a:buClr>
                <a:srgbClr val="000000"/>
              </a:buClr>
            </a:pPr>
            <a:fld id="{00000000-1234-1234-1234-123412341234}" type="slidenum">
              <a:rPr lang="it"/>
              <a:pPr>
                <a:buClr>
                  <a:srgbClr val="000000"/>
                </a:buClr>
              </a:pPr>
              <a:t>68</a:t>
            </a:fld>
            <a:endParaRPr/>
          </a:p>
        </p:txBody>
      </p:sp>
      <p:sp>
        <p:nvSpPr>
          <p:cNvPr id="358" name="Google Shape;358;p29"/>
          <p:cNvSpPr/>
          <p:nvPr/>
        </p:nvSpPr>
        <p:spPr>
          <a:xfrm>
            <a:off x="3629833" y="1822167"/>
            <a:ext cx="2273600" cy="1802400"/>
          </a:xfrm>
          <a:prstGeom prst="rect">
            <a:avLst/>
          </a:prstGeom>
          <a:solidFill>
            <a:srgbClr val="6D9EEB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59" name="Google Shape;359;p29"/>
          <p:cNvSpPr/>
          <p:nvPr/>
        </p:nvSpPr>
        <p:spPr>
          <a:xfrm>
            <a:off x="6286933" y="1822167"/>
            <a:ext cx="2273600" cy="1802400"/>
          </a:xfrm>
          <a:prstGeom prst="rect">
            <a:avLst/>
          </a:prstGeom>
          <a:solidFill>
            <a:srgbClr val="8E7CC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60" name="Google Shape;360;p29"/>
          <p:cNvSpPr/>
          <p:nvPr/>
        </p:nvSpPr>
        <p:spPr>
          <a:xfrm>
            <a:off x="972733" y="1822203"/>
            <a:ext cx="2273600" cy="1802400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61" name="Google Shape;361;p29"/>
          <p:cNvSpPr/>
          <p:nvPr/>
        </p:nvSpPr>
        <p:spPr>
          <a:xfrm>
            <a:off x="8944033" y="1822167"/>
            <a:ext cx="2273600" cy="1802400"/>
          </a:xfrm>
          <a:prstGeom prst="rect">
            <a:avLst/>
          </a:prstGeom>
          <a:solidFill>
            <a:srgbClr val="A64D7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62" name="Google Shape;362;p29"/>
          <p:cNvSpPr txBox="1"/>
          <p:nvPr/>
        </p:nvSpPr>
        <p:spPr>
          <a:xfrm>
            <a:off x="1403917" y="2001051"/>
            <a:ext cx="14112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2400" b="1">
                <a:solidFill>
                  <a:schemeClr val="dk1"/>
                </a:solidFill>
              </a:rPr>
              <a:t>LANE 0</a:t>
            </a:r>
            <a:endParaRPr sz="2400" b="1">
              <a:solidFill>
                <a:schemeClr val="dk1"/>
              </a:solidFill>
            </a:endParaRPr>
          </a:p>
        </p:txBody>
      </p:sp>
      <p:sp>
        <p:nvSpPr>
          <p:cNvPr id="363" name="Google Shape;363;p29"/>
          <p:cNvSpPr txBox="1"/>
          <p:nvPr/>
        </p:nvSpPr>
        <p:spPr>
          <a:xfrm>
            <a:off x="4061017" y="2001051"/>
            <a:ext cx="14112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2400" b="1">
                <a:solidFill>
                  <a:schemeClr val="dk1"/>
                </a:solidFill>
              </a:rPr>
              <a:t>LANE 1</a:t>
            </a:r>
            <a:endParaRPr sz="2400" b="1">
              <a:solidFill>
                <a:schemeClr val="dk1"/>
              </a:solidFill>
            </a:endParaRPr>
          </a:p>
        </p:txBody>
      </p:sp>
      <p:sp>
        <p:nvSpPr>
          <p:cNvPr id="364" name="Google Shape;364;p29"/>
          <p:cNvSpPr txBox="1"/>
          <p:nvPr/>
        </p:nvSpPr>
        <p:spPr>
          <a:xfrm>
            <a:off x="6718117" y="2001051"/>
            <a:ext cx="14112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2400" b="1">
                <a:solidFill>
                  <a:schemeClr val="dk1"/>
                </a:solidFill>
              </a:rPr>
              <a:t>LANE 2</a:t>
            </a:r>
            <a:endParaRPr sz="2400" b="1">
              <a:solidFill>
                <a:schemeClr val="dk1"/>
              </a:solidFill>
            </a:endParaRPr>
          </a:p>
        </p:txBody>
      </p:sp>
      <p:sp>
        <p:nvSpPr>
          <p:cNvPr id="365" name="Google Shape;365;p29"/>
          <p:cNvSpPr txBox="1"/>
          <p:nvPr/>
        </p:nvSpPr>
        <p:spPr>
          <a:xfrm>
            <a:off x="9375217" y="2001051"/>
            <a:ext cx="14112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2400" b="1">
                <a:solidFill>
                  <a:schemeClr val="dk1"/>
                </a:solidFill>
              </a:rPr>
              <a:t>LANE 3</a:t>
            </a:r>
            <a:endParaRPr sz="2400" b="1">
              <a:solidFill>
                <a:schemeClr val="dk1"/>
              </a:solidFill>
            </a:endParaRPr>
          </a:p>
        </p:txBody>
      </p:sp>
      <p:sp>
        <p:nvSpPr>
          <p:cNvPr id="366" name="Google Shape;366;p29"/>
          <p:cNvSpPr txBox="1"/>
          <p:nvPr/>
        </p:nvSpPr>
        <p:spPr>
          <a:xfrm>
            <a:off x="972732" y="2700367"/>
            <a:ext cx="22736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2400" b="1"/>
              <a:t>temp0</a:t>
            </a:r>
            <a:endParaRPr sz="2400" b="1"/>
          </a:p>
        </p:txBody>
      </p:sp>
      <p:sp>
        <p:nvSpPr>
          <p:cNvPr id="367" name="Google Shape;367;p29"/>
          <p:cNvSpPr txBox="1"/>
          <p:nvPr/>
        </p:nvSpPr>
        <p:spPr>
          <a:xfrm>
            <a:off x="6187532" y="2700367"/>
            <a:ext cx="22736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2400" b="1"/>
              <a:t>temp2</a:t>
            </a:r>
            <a:endParaRPr sz="2400" b="1"/>
          </a:p>
        </p:txBody>
      </p:sp>
      <p:sp>
        <p:nvSpPr>
          <p:cNvPr id="368" name="Google Shape;368;p29"/>
          <p:cNvSpPr txBox="1"/>
          <p:nvPr/>
        </p:nvSpPr>
        <p:spPr>
          <a:xfrm>
            <a:off x="3629832" y="2700367"/>
            <a:ext cx="22736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2400" b="1"/>
              <a:t>temp1</a:t>
            </a:r>
            <a:endParaRPr sz="2400" b="1"/>
          </a:p>
        </p:txBody>
      </p:sp>
      <p:sp>
        <p:nvSpPr>
          <p:cNvPr id="369" name="Google Shape;369;p29"/>
          <p:cNvSpPr txBox="1"/>
          <p:nvPr/>
        </p:nvSpPr>
        <p:spPr>
          <a:xfrm>
            <a:off x="8944032" y="2700367"/>
            <a:ext cx="22736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2400" b="1"/>
              <a:t>temp3</a:t>
            </a:r>
            <a:endParaRPr sz="2400" b="1"/>
          </a:p>
        </p:txBody>
      </p:sp>
      <p:cxnSp>
        <p:nvCxnSpPr>
          <p:cNvPr id="370" name="Google Shape;370;p29"/>
          <p:cNvCxnSpPr>
            <a:stCxn id="360" idx="2"/>
          </p:cNvCxnSpPr>
          <p:nvPr/>
        </p:nvCxnSpPr>
        <p:spPr>
          <a:xfrm>
            <a:off x="2109533" y="3624603"/>
            <a:ext cx="8034400" cy="2152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1" name="Google Shape;371;p29"/>
          <p:cNvCxnSpPr>
            <a:stCxn id="361" idx="2"/>
          </p:cNvCxnSpPr>
          <p:nvPr/>
        </p:nvCxnSpPr>
        <p:spPr>
          <a:xfrm>
            <a:off x="10080833" y="3624567"/>
            <a:ext cx="0" cy="2160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2" name="Google Shape;372;p29"/>
          <p:cNvCxnSpPr>
            <a:stCxn id="358" idx="2"/>
          </p:cNvCxnSpPr>
          <p:nvPr/>
        </p:nvCxnSpPr>
        <p:spPr>
          <a:xfrm>
            <a:off x="4766633" y="3624567"/>
            <a:ext cx="0" cy="728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3" name="Google Shape;373;p29"/>
          <p:cNvCxnSpPr>
            <a:stCxn id="359" idx="2"/>
          </p:cNvCxnSpPr>
          <p:nvPr/>
        </p:nvCxnSpPr>
        <p:spPr>
          <a:xfrm>
            <a:off x="7423733" y="3624567"/>
            <a:ext cx="2685200" cy="719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4" name="Google Shape;374;p29"/>
          <p:cNvSpPr/>
          <p:nvPr/>
        </p:nvSpPr>
        <p:spPr>
          <a:xfrm>
            <a:off x="4687033" y="4242567"/>
            <a:ext cx="159200" cy="142800"/>
          </a:xfrm>
          <a:prstGeom prst="ellipse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75" name="Google Shape;375;p29"/>
          <p:cNvSpPr/>
          <p:nvPr/>
        </p:nvSpPr>
        <p:spPr>
          <a:xfrm>
            <a:off x="10001233" y="4242567"/>
            <a:ext cx="159200" cy="142800"/>
          </a:xfrm>
          <a:prstGeom prst="ellipse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76" name="Google Shape;376;p29"/>
          <p:cNvSpPr/>
          <p:nvPr/>
        </p:nvSpPr>
        <p:spPr>
          <a:xfrm>
            <a:off x="10001233" y="5675800"/>
            <a:ext cx="159200" cy="142800"/>
          </a:xfrm>
          <a:prstGeom prst="ellipse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377" name="Google Shape;377;p29"/>
          <p:cNvCxnSpPr/>
          <p:nvPr/>
        </p:nvCxnSpPr>
        <p:spPr>
          <a:xfrm>
            <a:off x="421733" y="4313967"/>
            <a:ext cx="11410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378" name="Google Shape;378;p29"/>
          <p:cNvCxnSpPr/>
          <p:nvPr/>
        </p:nvCxnSpPr>
        <p:spPr>
          <a:xfrm>
            <a:off x="456367" y="5747200"/>
            <a:ext cx="11410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379" name="Google Shape;379;p29"/>
          <p:cNvSpPr txBox="1"/>
          <p:nvPr/>
        </p:nvSpPr>
        <p:spPr>
          <a:xfrm>
            <a:off x="44500" y="4047167"/>
            <a:ext cx="97800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it" sz="2400" b="1"/>
              <a:t>L0</a:t>
            </a:r>
            <a:endParaRPr sz="2400" b="1"/>
          </a:p>
        </p:txBody>
      </p:sp>
      <p:sp>
        <p:nvSpPr>
          <p:cNvPr id="380" name="Google Shape;380;p29"/>
          <p:cNvSpPr txBox="1"/>
          <p:nvPr/>
        </p:nvSpPr>
        <p:spPr>
          <a:xfrm>
            <a:off x="44500" y="5480400"/>
            <a:ext cx="97800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it" sz="2400" b="1"/>
              <a:t>L1</a:t>
            </a:r>
            <a:endParaRPr sz="2400" b="1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1DD06E9-4732-A68B-5F97-E9673473E0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503" y="180326"/>
            <a:ext cx="10667548" cy="657050"/>
          </a:xfrm>
          <a:noFill/>
        </p:spPr>
        <p:txBody>
          <a:bodyPr vert="horz" lIns="0" tIns="0" rIns="0" bIns="0" rtlCol="0" anchor="ctr">
            <a:normAutofit/>
          </a:bodyPr>
          <a:lstStyle/>
          <a:p>
            <a:r>
              <a:rPr lang="en-US" sz="3800">
                <a:ea typeface="Roboto"/>
                <a:cs typeface="Roboto"/>
              </a:rPr>
              <a:t>Vector Reductions – Inter-Lane </a:t>
            </a:r>
            <a:r>
              <a:rPr lang="en-US" sz="3800">
                <a:ea typeface="+mj-lt"/>
                <a:cs typeface="+mj-lt"/>
              </a:rPr>
              <a:t>phase</a:t>
            </a:r>
            <a:r>
              <a:rPr lang="en-US" sz="3800">
                <a:ea typeface="Roboto"/>
                <a:cs typeface="Roboto"/>
              </a:rPr>
              <a:t> start</a:t>
            </a:r>
            <a:endParaRPr lang="en-US" sz="3800" b="0" i="0" kern="1200" spc="-106" baseline="0">
              <a:ln w="15875" cmpd="sng">
                <a:noFill/>
                <a:round/>
              </a:ln>
              <a:latin typeface="+mj-lt"/>
              <a:ea typeface="Roboto"/>
              <a:cs typeface="Roboto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30"/>
          <p:cNvSpPr txBox="1">
            <a:spLocks noGrp="1"/>
          </p:cNvSpPr>
          <p:nvPr>
            <p:ph type="sldNum" idx="12"/>
          </p:nvPr>
        </p:nvSpPr>
        <p:spPr>
          <a:xfrm>
            <a:off x="11054843" y="6304327"/>
            <a:ext cx="355600" cy="468400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/>
          <a:p>
            <a:pPr>
              <a:buClr>
                <a:srgbClr val="000000"/>
              </a:buClr>
            </a:pPr>
            <a:fld id="{00000000-1234-1234-1234-123412341234}" type="slidenum">
              <a:rPr lang="it"/>
              <a:pPr>
                <a:buClr>
                  <a:srgbClr val="000000"/>
                </a:buClr>
              </a:pPr>
              <a:t>69</a:t>
            </a:fld>
            <a:endParaRPr/>
          </a:p>
        </p:txBody>
      </p:sp>
      <p:sp>
        <p:nvSpPr>
          <p:cNvPr id="387" name="Google Shape;387;p30"/>
          <p:cNvSpPr/>
          <p:nvPr/>
        </p:nvSpPr>
        <p:spPr>
          <a:xfrm>
            <a:off x="3629833" y="3142967"/>
            <a:ext cx="2273600" cy="1802400"/>
          </a:xfrm>
          <a:prstGeom prst="rect">
            <a:avLst/>
          </a:prstGeom>
          <a:solidFill>
            <a:srgbClr val="6D9EEB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88" name="Google Shape;388;p30"/>
          <p:cNvSpPr/>
          <p:nvPr/>
        </p:nvSpPr>
        <p:spPr>
          <a:xfrm>
            <a:off x="6286933" y="3142967"/>
            <a:ext cx="2273600" cy="1802400"/>
          </a:xfrm>
          <a:prstGeom prst="rect">
            <a:avLst/>
          </a:prstGeom>
          <a:solidFill>
            <a:srgbClr val="8E7CC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89" name="Google Shape;389;p30"/>
          <p:cNvSpPr/>
          <p:nvPr/>
        </p:nvSpPr>
        <p:spPr>
          <a:xfrm>
            <a:off x="972733" y="3143003"/>
            <a:ext cx="2273600" cy="1802400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90" name="Google Shape;390;p30"/>
          <p:cNvSpPr/>
          <p:nvPr/>
        </p:nvSpPr>
        <p:spPr>
          <a:xfrm>
            <a:off x="8944033" y="3142967"/>
            <a:ext cx="2273600" cy="1802400"/>
          </a:xfrm>
          <a:prstGeom prst="rect">
            <a:avLst/>
          </a:prstGeom>
          <a:solidFill>
            <a:srgbClr val="A64D7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91" name="Google Shape;391;p30"/>
          <p:cNvSpPr txBox="1"/>
          <p:nvPr/>
        </p:nvSpPr>
        <p:spPr>
          <a:xfrm>
            <a:off x="1403917" y="3321851"/>
            <a:ext cx="14112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2400" b="1">
                <a:solidFill>
                  <a:schemeClr val="dk1"/>
                </a:solidFill>
              </a:rPr>
              <a:t>LANE 0</a:t>
            </a:r>
            <a:endParaRPr sz="2400" b="1">
              <a:solidFill>
                <a:schemeClr val="dk1"/>
              </a:solidFill>
            </a:endParaRPr>
          </a:p>
        </p:txBody>
      </p:sp>
      <p:sp>
        <p:nvSpPr>
          <p:cNvPr id="392" name="Google Shape;392;p30"/>
          <p:cNvSpPr txBox="1"/>
          <p:nvPr/>
        </p:nvSpPr>
        <p:spPr>
          <a:xfrm>
            <a:off x="4061017" y="3321851"/>
            <a:ext cx="14112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2400" b="1">
                <a:solidFill>
                  <a:schemeClr val="dk1"/>
                </a:solidFill>
              </a:rPr>
              <a:t>LANE 1</a:t>
            </a:r>
            <a:endParaRPr sz="2400" b="1">
              <a:solidFill>
                <a:schemeClr val="dk1"/>
              </a:solidFill>
            </a:endParaRPr>
          </a:p>
        </p:txBody>
      </p:sp>
      <p:sp>
        <p:nvSpPr>
          <p:cNvPr id="393" name="Google Shape;393;p30"/>
          <p:cNvSpPr txBox="1"/>
          <p:nvPr/>
        </p:nvSpPr>
        <p:spPr>
          <a:xfrm>
            <a:off x="6718117" y="3321851"/>
            <a:ext cx="14112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2400" b="1">
                <a:solidFill>
                  <a:schemeClr val="dk1"/>
                </a:solidFill>
              </a:rPr>
              <a:t>LANE 2</a:t>
            </a:r>
            <a:endParaRPr sz="2400" b="1">
              <a:solidFill>
                <a:schemeClr val="dk1"/>
              </a:solidFill>
            </a:endParaRPr>
          </a:p>
        </p:txBody>
      </p:sp>
      <p:sp>
        <p:nvSpPr>
          <p:cNvPr id="394" name="Google Shape;394;p30"/>
          <p:cNvSpPr txBox="1"/>
          <p:nvPr/>
        </p:nvSpPr>
        <p:spPr>
          <a:xfrm>
            <a:off x="9375217" y="3321851"/>
            <a:ext cx="14112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2400" b="1">
                <a:solidFill>
                  <a:schemeClr val="dk1"/>
                </a:solidFill>
              </a:rPr>
              <a:t>LANE 3</a:t>
            </a:r>
            <a:endParaRPr sz="2400" b="1">
              <a:solidFill>
                <a:schemeClr val="dk1"/>
              </a:solidFill>
            </a:endParaRPr>
          </a:p>
        </p:txBody>
      </p:sp>
      <p:sp>
        <p:nvSpPr>
          <p:cNvPr id="395" name="Google Shape;395;p30"/>
          <p:cNvSpPr txBox="1"/>
          <p:nvPr/>
        </p:nvSpPr>
        <p:spPr>
          <a:xfrm>
            <a:off x="972732" y="4021167"/>
            <a:ext cx="22736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2400" b="1"/>
              <a:t>temp0</a:t>
            </a:r>
            <a:endParaRPr sz="2400" b="1"/>
          </a:p>
        </p:txBody>
      </p:sp>
      <p:sp>
        <p:nvSpPr>
          <p:cNvPr id="396" name="Google Shape;396;p30"/>
          <p:cNvSpPr txBox="1"/>
          <p:nvPr/>
        </p:nvSpPr>
        <p:spPr>
          <a:xfrm>
            <a:off x="6187532" y="4021167"/>
            <a:ext cx="22736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2400" b="1"/>
              <a:t>temp2</a:t>
            </a:r>
            <a:endParaRPr sz="2400" b="1"/>
          </a:p>
        </p:txBody>
      </p:sp>
      <p:sp>
        <p:nvSpPr>
          <p:cNvPr id="397" name="Google Shape;397;p30"/>
          <p:cNvSpPr txBox="1"/>
          <p:nvPr/>
        </p:nvSpPr>
        <p:spPr>
          <a:xfrm>
            <a:off x="3629832" y="4021167"/>
            <a:ext cx="22736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2400" b="1"/>
              <a:t>temp1</a:t>
            </a:r>
            <a:endParaRPr sz="2400" b="1"/>
          </a:p>
        </p:txBody>
      </p:sp>
      <p:sp>
        <p:nvSpPr>
          <p:cNvPr id="398" name="Google Shape;398;p30"/>
          <p:cNvSpPr txBox="1"/>
          <p:nvPr/>
        </p:nvSpPr>
        <p:spPr>
          <a:xfrm>
            <a:off x="8944032" y="4021167"/>
            <a:ext cx="22736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2400" b="1"/>
              <a:t>temp3</a:t>
            </a:r>
            <a:endParaRPr sz="2400" b="1"/>
          </a:p>
        </p:txBody>
      </p:sp>
      <p:sp>
        <p:nvSpPr>
          <p:cNvPr id="399" name="Google Shape;399;p30"/>
          <p:cNvSpPr/>
          <p:nvPr/>
        </p:nvSpPr>
        <p:spPr>
          <a:xfrm>
            <a:off x="2146867" y="2215167"/>
            <a:ext cx="2524400" cy="468400"/>
          </a:xfrm>
          <a:prstGeom prst="curvedDownArrow">
            <a:avLst>
              <a:gd name="adj1" fmla="val 25000"/>
              <a:gd name="adj2" fmla="val 50000"/>
              <a:gd name="adj3" fmla="val 25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00" name="Google Shape;400;p30"/>
          <p:cNvSpPr/>
          <p:nvPr/>
        </p:nvSpPr>
        <p:spPr>
          <a:xfrm>
            <a:off x="7518400" y="2358733"/>
            <a:ext cx="2524400" cy="468400"/>
          </a:xfrm>
          <a:prstGeom prst="curvedDownArrow">
            <a:avLst>
              <a:gd name="adj1" fmla="val 25000"/>
              <a:gd name="adj2" fmla="val 50000"/>
              <a:gd name="adj3" fmla="val 25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FCE37B8-B3F0-E0A5-A9F4-5A96258D20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503" y="180326"/>
            <a:ext cx="10667548" cy="657050"/>
          </a:xfrm>
          <a:noFill/>
        </p:spPr>
        <p:txBody>
          <a:bodyPr vert="horz" lIns="0" tIns="0" rIns="0" bIns="0" rtlCol="0" anchor="ctr">
            <a:normAutofit/>
          </a:bodyPr>
          <a:lstStyle/>
          <a:p>
            <a:r>
              <a:rPr lang="en-US" sz="3800">
                <a:ea typeface="Roboto"/>
                <a:cs typeface="Roboto"/>
              </a:rPr>
              <a:t>Vector Reductions</a:t>
            </a:r>
            <a:endParaRPr lang="en-US" sz="3800" b="0" i="0" kern="1200" spc="-106" baseline="0">
              <a:ln w="15875" cmpd="sng">
                <a:noFill/>
                <a:round/>
              </a:ln>
              <a:latin typeface="+mj-lt"/>
              <a:ea typeface="Roboto"/>
              <a:cs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F9BC5-5E28-7A56-95CC-2DD1CCF8E3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3800">
                <a:ea typeface="Roboto"/>
                <a:cs typeface="Roboto"/>
              </a:rPr>
              <a:t>EFCL Project Overview</a:t>
            </a:r>
            <a:endParaRPr lang="it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824A8F-2041-DF58-3B67-3949104280E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33867F2A-E750-44E7-A740-D3E09DF683AD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56" name="Content Placeholder 2">
            <a:extLst>
              <a:ext uri="{FF2B5EF4-FFF2-40B4-BE49-F238E27FC236}">
                <a16:creationId xmlns:a16="http://schemas.microsoft.com/office/drawing/2014/main" id="{590B1AB5-A2A9-2D41-78F1-AC0D933BAAE2}"/>
              </a:ext>
            </a:extLst>
          </p:cNvPr>
          <p:cNvSpPr txBox="1">
            <a:spLocks/>
          </p:cNvSpPr>
          <p:nvPr/>
        </p:nvSpPr>
        <p:spPr>
          <a:xfrm>
            <a:off x="1720758" y="5488769"/>
            <a:ext cx="1414765" cy="746491"/>
          </a:xfrm>
          <a:prstGeom prst="rect">
            <a:avLst/>
          </a:prstGeom>
        </p:spPr>
        <p:txBody>
          <a:bodyPr vert="horz" lIns="0" tIns="49528" rIns="0" bIns="48385" rtlCol="0" anchor="t">
            <a:noAutofit/>
          </a:bodyPr>
          <a:lstStyle>
            <a:lvl1pPr marL="288004" indent="-288004" algn="l" defTabSz="72000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SzPct val="90000"/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504000" indent="-216004" algn="l" defTabSz="72000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2pPr>
            <a:lvl3pPr marL="720000" indent="-216004" algn="l" defTabSz="864017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3pPr>
            <a:lvl4pPr marL="936000" indent="-216004" algn="l" defTabSz="864017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4pPr>
            <a:lvl5pPr marL="1152000" indent="-216004" algn="l" defTabSz="864017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1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5pPr>
            <a:lvl6pPr marL="2376046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8054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40062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72070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905">
              <a:cs typeface="Calibri Light"/>
            </a:endParaRPr>
          </a:p>
        </p:txBody>
      </p:sp>
      <p:sp>
        <p:nvSpPr>
          <p:cNvPr id="31" name="Segnaposto contenuto 2">
            <a:extLst>
              <a:ext uri="{FF2B5EF4-FFF2-40B4-BE49-F238E27FC236}">
                <a16:creationId xmlns:a16="http://schemas.microsoft.com/office/drawing/2014/main" id="{E7A305D3-1467-D49A-17E5-8309532F965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16504" y="990573"/>
            <a:ext cx="9397367" cy="5524351"/>
          </a:xfrm>
        </p:spPr>
        <p:txBody>
          <a:bodyPr vert="horz" lIns="0" tIns="46800" rIns="0" bIns="45720" rtlCol="0" anchor="t">
            <a:noAutofit/>
          </a:bodyPr>
          <a:lstStyle/>
          <a:p>
            <a:pPr marL="0" indent="0">
              <a:buNone/>
            </a:pPr>
            <a:r>
              <a:rPr lang="it-IT" sz="2400" b="1">
                <a:ea typeface="Roboto Light"/>
                <a:cs typeface="Roboto Light"/>
              </a:rPr>
              <a:t>Duration - 24 months </a:t>
            </a:r>
            <a:endParaRPr lang="it-IT" sz="2400"/>
          </a:p>
          <a:p>
            <a:pPr marL="571500" lvl="1" indent="-342900"/>
            <a:r>
              <a:rPr lang="it-IT" sz="1600">
                <a:ea typeface="Roboto Light"/>
                <a:cs typeface="Roboto Light"/>
              </a:rPr>
              <a:t>Start: 03/21 </a:t>
            </a:r>
            <a:endParaRPr lang="it-IT" sz="1600"/>
          </a:p>
          <a:p>
            <a:pPr marL="571500" lvl="1" indent="-342900"/>
            <a:r>
              <a:rPr lang="it-IT" sz="1600">
                <a:ea typeface="Roboto Light"/>
                <a:cs typeface="Roboto Light"/>
              </a:rPr>
              <a:t>End: 03/23</a:t>
            </a:r>
            <a:endParaRPr lang="it-IT" sz="1600"/>
          </a:p>
          <a:p>
            <a:pPr marL="0" indent="0">
              <a:buNone/>
            </a:pPr>
            <a:endParaRPr lang="it-IT" sz="1600">
              <a:ea typeface="Roboto Light"/>
              <a:cs typeface="Roboto Light"/>
            </a:endParaRPr>
          </a:p>
          <a:p>
            <a:pPr marL="0" indent="0">
              <a:buNone/>
            </a:pPr>
            <a:r>
              <a:rPr lang="it-IT" sz="2400" b="1">
                <a:ea typeface="Roboto Light"/>
                <a:cs typeface="Roboto Light"/>
              </a:rPr>
              <a:t>Starting point </a:t>
            </a:r>
          </a:p>
          <a:p>
            <a:pPr marL="685800" lvl="1" indent="-457200">
              <a:buAutoNum type="arabicPeriod"/>
            </a:pPr>
            <a:r>
              <a:rPr lang="it-IT" sz="1600" b="1">
                <a:ea typeface="Roboto Light"/>
                <a:cs typeface="Roboto Light"/>
              </a:rPr>
              <a:t>AraV1 </a:t>
            </a:r>
            <a:r>
              <a:rPr lang="it-IT" sz="1600">
                <a:ea typeface="Roboto Light"/>
                <a:cs typeface="Roboto Light"/>
              </a:rPr>
              <a:t>(</a:t>
            </a:r>
            <a:r>
              <a:rPr lang="it-IT" sz="1600" b="1">
                <a:ea typeface="Roboto Light"/>
                <a:cs typeface="Roboto Light"/>
              </a:rPr>
              <a:t>RISC-V V</a:t>
            </a:r>
            <a:r>
              <a:rPr lang="it-IT" sz="1600">
                <a:ea typeface="Roboto Light"/>
                <a:cs typeface="Roboto Light"/>
              </a:rPr>
              <a:t> draft </a:t>
            </a:r>
            <a:r>
              <a:rPr lang="it-IT" sz="1600" b="1">
                <a:ea typeface="Roboto Light"/>
                <a:cs typeface="Roboto Light"/>
              </a:rPr>
              <a:t>v0.5</a:t>
            </a:r>
            <a:r>
              <a:rPr lang="it-IT" sz="1600">
                <a:ea typeface="Roboto Light"/>
                <a:cs typeface="Roboto Light"/>
              </a:rPr>
              <a:t>)</a:t>
            </a:r>
            <a:endParaRPr lang="it-IT" sz="1600"/>
          </a:p>
          <a:p>
            <a:pPr marL="685800" lvl="1" indent="-457200">
              <a:buAutoNum type="arabicPeriod"/>
            </a:pPr>
            <a:r>
              <a:rPr lang="it-IT" sz="1600" b="1">
                <a:ea typeface="Roboto Light"/>
                <a:cs typeface="Roboto Light"/>
              </a:rPr>
              <a:t>Peak performance/efficiency</a:t>
            </a:r>
            <a:r>
              <a:rPr lang="it-IT" sz="1600">
                <a:ea typeface="Roboto Light"/>
                <a:cs typeface="Roboto Light"/>
              </a:rPr>
              <a:t> </a:t>
            </a:r>
            <a:r>
              <a:rPr lang="it-IT" sz="1600" b="1">
                <a:ea typeface="Roboto Light"/>
                <a:cs typeface="Roboto Light"/>
              </a:rPr>
              <a:t>on </a:t>
            </a:r>
            <a:r>
              <a:rPr lang="it-IT" sz="1600">
                <a:ea typeface="Roboto Light"/>
                <a:cs typeface="Roboto Light"/>
              </a:rPr>
              <a:t>matmul and conv2d for</a:t>
            </a:r>
            <a:r>
              <a:rPr lang="it-IT" sz="1600" b="1">
                <a:ea typeface="Roboto Light"/>
                <a:cs typeface="Roboto Light"/>
              </a:rPr>
              <a:t> long vectors</a:t>
            </a:r>
          </a:p>
          <a:p>
            <a:pPr marL="685800" lvl="1" indent="-457200">
              <a:buAutoNum type="arabicPeriod"/>
            </a:pPr>
            <a:endParaRPr lang="it-IT" sz="1600">
              <a:ea typeface="Roboto Light"/>
              <a:cs typeface="Roboto Light"/>
            </a:endParaRPr>
          </a:p>
          <a:p>
            <a:pPr marL="0" indent="0">
              <a:buNone/>
            </a:pPr>
            <a:r>
              <a:rPr lang="it-IT" sz="2400" b="1">
                <a:ea typeface="Roboto Light"/>
                <a:cs typeface="Roboto Light"/>
              </a:rPr>
              <a:t>Goals</a:t>
            </a:r>
          </a:p>
          <a:p>
            <a:pPr marL="571500" lvl="1" indent="-342900">
              <a:buAutoNum type="arabicPeriod"/>
            </a:pPr>
            <a:r>
              <a:rPr lang="it-IT" sz="1800" b="1">
                <a:ea typeface="Roboto Light"/>
                <a:cs typeface="Roboto Light"/>
              </a:rPr>
              <a:t>Expand benchmark pool</a:t>
            </a:r>
            <a:r>
              <a:rPr lang="it-IT" sz="1800">
                <a:ea typeface="Roboto Light"/>
                <a:cs typeface="Roboto Light"/>
              </a:rPr>
              <a:t> with heterogeneous applications for high-dimensional workloads</a:t>
            </a:r>
          </a:p>
          <a:p>
            <a:pPr marL="571500" lvl="1" indent="-342900">
              <a:buAutoNum type="arabicPeriod"/>
            </a:pPr>
            <a:r>
              <a:rPr lang="it-IT" sz="1800" b="1">
                <a:ea typeface="Roboto Light"/>
                <a:cs typeface="Roboto Light"/>
              </a:rPr>
              <a:t>Update Ara </a:t>
            </a:r>
            <a:r>
              <a:rPr lang="it-IT" sz="1800">
                <a:ea typeface="Roboto Light"/>
                <a:cs typeface="Roboto Light"/>
              </a:rPr>
              <a:t>from RISC-V V v0.5</a:t>
            </a:r>
            <a:r>
              <a:rPr lang="it-IT" sz="1800" b="1">
                <a:ea typeface="Roboto Light"/>
                <a:cs typeface="Roboto Light"/>
              </a:rPr>
              <a:t> to</a:t>
            </a:r>
            <a:r>
              <a:rPr lang="it-IT" sz="1800">
                <a:ea typeface="Roboto Light"/>
                <a:cs typeface="Roboto Light"/>
              </a:rPr>
              <a:t> the most recent </a:t>
            </a:r>
            <a:r>
              <a:rPr lang="it-IT" sz="1800" b="1">
                <a:ea typeface="Roboto Light"/>
                <a:cs typeface="Roboto Light"/>
              </a:rPr>
              <a:t>RISC-V Vector ISA (v0.9)</a:t>
            </a:r>
            <a:r>
              <a:rPr lang="it-IT" sz="1800">
                <a:ea typeface="Roboto Light"/>
                <a:cs typeface="Roboto Light"/>
              </a:rPr>
              <a:t> </a:t>
            </a:r>
          </a:p>
          <a:p>
            <a:pPr marL="571500" lvl="1" indent="-342900">
              <a:buAutoNum type="arabicPeriod"/>
            </a:pPr>
            <a:r>
              <a:rPr lang="it-IT" sz="1800" b="1">
                <a:ea typeface="Roboto Light"/>
                <a:cs typeface="Roboto Light"/>
              </a:rPr>
              <a:t>Develop uArchitecture</a:t>
            </a:r>
            <a:r>
              <a:rPr lang="it-IT" sz="1800">
                <a:ea typeface="Roboto Light"/>
                <a:cs typeface="Roboto Light"/>
              </a:rPr>
              <a:t> to </a:t>
            </a:r>
            <a:r>
              <a:rPr lang="it-IT" sz="1800" b="1">
                <a:ea typeface="Roboto Light"/>
                <a:cs typeface="Roboto Light"/>
              </a:rPr>
              <a:t>improve IPC, Performance, Energy Efficiency</a:t>
            </a:r>
          </a:p>
          <a:p>
            <a:pPr marL="571500" lvl="1" indent="-342900">
              <a:buAutoNum type="arabicPeriod"/>
            </a:pPr>
            <a:r>
              <a:rPr lang="it-IT" sz="1800" b="1">
                <a:ea typeface="Roboto Light"/>
                <a:cs typeface="Roboto Light"/>
              </a:rPr>
              <a:t>Address coherence problem</a:t>
            </a:r>
            <a:r>
              <a:rPr lang="it-IT" sz="1800">
                <a:ea typeface="Roboto Light"/>
                <a:cs typeface="Roboto Light"/>
              </a:rPr>
              <a:t> between Ara and Ariane</a:t>
            </a:r>
          </a:p>
          <a:p>
            <a:pPr marL="571500" lvl="1" indent="-342900">
              <a:buAutoNum type="arabicPeriod"/>
            </a:pPr>
            <a:r>
              <a:rPr lang="it-IT" sz="1800" b="1">
                <a:ea typeface="Roboto Light"/>
                <a:cs typeface="Roboto Light"/>
              </a:rPr>
              <a:t>HW/SW interface mixing intrinsics</a:t>
            </a:r>
            <a:r>
              <a:rPr lang="it-IT" sz="1800">
                <a:ea typeface="Roboto Light"/>
                <a:cs typeface="Roboto Light"/>
              </a:rPr>
              <a:t>, hand-</a:t>
            </a:r>
            <a:r>
              <a:rPr lang="it-IT" sz="1800" b="1">
                <a:ea typeface="Roboto Light"/>
                <a:cs typeface="Roboto Light"/>
              </a:rPr>
              <a:t>optimized</a:t>
            </a:r>
            <a:r>
              <a:rPr lang="it-IT" sz="1800">
                <a:ea typeface="Roboto Light"/>
                <a:cs typeface="Roboto Light"/>
              </a:rPr>
              <a:t> </a:t>
            </a:r>
            <a:r>
              <a:rPr lang="it-IT" sz="1800" b="1">
                <a:ea typeface="Roboto Light"/>
                <a:cs typeface="Roboto Light"/>
              </a:rPr>
              <a:t>macros</a:t>
            </a:r>
            <a:r>
              <a:rPr lang="it-IT" sz="1800">
                <a:ea typeface="Roboto Light"/>
                <a:cs typeface="Roboto Light"/>
              </a:rPr>
              <a:t>, </a:t>
            </a:r>
            <a:r>
              <a:rPr lang="it-IT" sz="1800" b="1">
                <a:ea typeface="Roboto Light"/>
                <a:cs typeface="Roboto Light"/>
              </a:rPr>
              <a:t>vector compilation</a:t>
            </a:r>
            <a:endParaRPr lang="it-IT" sz="1800" b="1"/>
          </a:p>
        </p:txBody>
      </p:sp>
      <p:pic>
        <p:nvPicPr>
          <p:cNvPr id="4" name="Immagine 3" descr="Immagine che contiene testo, schermata, Carattere, schermo&#10;&#10;Descrizione generata automaticamente">
            <a:extLst>
              <a:ext uri="{FF2B5EF4-FFF2-40B4-BE49-F238E27FC236}">
                <a16:creationId xmlns:a16="http://schemas.microsoft.com/office/drawing/2014/main" id="{C5054543-D256-524B-DBDE-B9B6FF2309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0671" y="841790"/>
            <a:ext cx="4223654" cy="2128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3967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31"/>
          <p:cNvSpPr txBox="1">
            <a:spLocks noGrp="1"/>
          </p:cNvSpPr>
          <p:nvPr>
            <p:ph type="sldNum" idx="12"/>
          </p:nvPr>
        </p:nvSpPr>
        <p:spPr>
          <a:xfrm>
            <a:off x="11054843" y="6304327"/>
            <a:ext cx="355600" cy="468400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/>
          <a:p>
            <a:pPr>
              <a:buClr>
                <a:srgbClr val="000000"/>
              </a:buClr>
            </a:pPr>
            <a:fld id="{00000000-1234-1234-1234-123412341234}" type="slidenum">
              <a:rPr lang="it"/>
              <a:pPr>
                <a:buClr>
                  <a:srgbClr val="000000"/>
                </a:buClr>
              </a:pPr>
              <a:t>70</a:t>
            </a:fld>
            <a:endParaRPr/>
          </a:p>
        </p:txBody>
      </p:sp>
      <p:sp>
        <p:nvSpPr>
          <p:cNvPr id="407" name="Google Shape;407;p31"/>
          <p:cNvSpPr/>
          <p:nvPr/>
        </p:nvSpPr>
        <p:spPr>
          <a:xfrm>
            <a:off x="3629833" y="3142967"/>
            <a:ext cx="2273600" cy="1802400"/>
          </a:xfrm>
          <a:prstGeom prst="rect">
            <a:avLst/>
          </a:prstGeom>
          <a:solidFill>
            <a:srgbClr val="6D9EEB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08" name="Google Shape;408;p31"/>
          <p:cNvSpPr/>
          <p:nvPr/>
        </p:nvSpPr>
        <p:spPr>
          <a:xfrm>
            <a:off x="6286933" y="3142967"/>
            <a:ext cx="2273600" cy="1802400"/>
          </a:xfrm>
          <a:prstGeom prst="rect">
            <a:avLst/>
          </a:prstGeom>
          <a:solidFill>
            <a:srgbClr val="8E7CC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09" name="Google Shape;409;p31"/>
          <p:cNvSpPr/>
          <p:nvPr/>
        </p:nvSpPr>
        <p:spPr>
          <a:xfrm>
            <a:off x="972733" y="3143003"/>
            <a:ext cx="2273600" cy="1802400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10" name="Google Shape;410;p31"/>
          <p:cNvSpPr/>
          <p:nvPr/>
        </p:nvSpPr>
        <p:spPr>
          <a:xfrm>
            <a:off x="8944033" y="3142967"/>
            <a:ext cx="2273600" cy="1802400"/>
          </a:xfrm>
          <a:prstGeom prst="rect">
            <a:avLst/>
          </a:prstGeom>
          <a:solidFill>
            <a:srgbClr val="A64D7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11" name="Google Shape;411;p31"/>
          <p:cNvSpPr txBox="1"/>
          <p:nvPr/>
        </p:nvSpPr>
        <p:spPr>
          <a:xfrm>
            <a:off x="1403917" y="3321851"/>
            <a:ext cx="14112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2400" b="1">
                <a:solidFill>
                  <a:schemeClr val="dk1"/>
                </a:solidFill>
              </a:rPr>
              <a:t>LANE 0</a:t>
            </a:r>
            <a:endParaRPr sz="2400" b="1">
              <a:solidFill>
                <a:schemeClr val="dk1"/>
              </a:solidFill>
            </a:endParaRPr>
          </a:p>
        </p:txBody>
      </p:sp>
      <p:sp>
        <p:nvSpPr>
          <p:cNvPr id="412" name="Google Shape;412;p31"/>
          <p:cNvSpPr txBox="1"/>
          <p:nvPr/>
        </p:nvSpPr>
        <p:spPr>
          <a:xfrm>
            <a:off x="4061017" y="3321851"/>
            <a:ext cx="14112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2400" b="1">
                <a:solidFill>
                  <a:schemeClr val="dk1"/>
                </a:solidFill>
              </a:rPr>
              <a:t>LANE 1</a:t>
            </a:r>
            <a:endParaRPr sz="2400" b="1">
              <a:solidFill>
                <a:schemeClr val="dk1"/>
              </a:solidFill>
            </a:endParaRPr>
          </a:p>
        </p:txBody>
      </p:sp>
      <p:sp>
        <p:nvSpPr>
          <p:cNvPr id="413" name="Google Shape;413;p31"/>
          <p:cNvSpPr txBox="1"/>
          <p:nvPr/>
        </p:nvSpPr>
        <p:spPr>
          <a:xfrm>
            <a:off x="6718117" y="3321851"/>
            <a:ext cx="14112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2400" b="1">
                <a:solidFill>
                  <a:schemeClr val="dk1"/>
                </a:solidFill>
              </a:rPr>
              <a:t>LANE 2</a:t>
            </a:r>
            <a:endParaRPr sz="2400" b="1">
              <a:solidFill>
                <a:schemeClr val="dk1"/>
              </a:solidFill>
            </a:endParaRPr>
          </a:p>
        </p:txBody>
      </p:sp>
      <p:sp>
        <p:nvSpPr>
          <p:cNvPr id="414" name="Google Shape;414;p31"/>
          <p:cNvSpPr txBox="1"/>
          <p:nvPr/>
        </p:nvSpPr>
        <p:spPr>
          <a:xfrm>
            <a:off x="9375217" y="3321851"/>
            <a:ext cx="14112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2400" b="1">
                <a:solidFill>
                  <a:schemeClr val="dk1"/>
                </a:solidFill>
              </a:rPr>
              <a:t>LANE 3</a:t>
            </a:r>
            <a:endParaRPr sz="2400" b="1">
              <a:solidFill>
                <a:schemeClr val="dk1"/>
              </a:solidFill>
            </a:endParaRPr>
          </a:p>
        </p:txBody>
      </p:sp>
      <p:sp>
        <p:nvSpPr>
          <p:cNvPr id="415" name="Google Shape;415;p31"/>
          <p:cNvSpPr txBox="1"/>
          <p:nvPr/>
        </p:nvSpPr>
        <p:spPr>
          <a:xfrm>
            <a:off x="972732" y="4021167"/>
            <a:ext cx="22736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endParaRPr sz="2400" b="1"/>
          </a:p>
        </p:txBody>
      </p:sp>
      <p:sp>
        <p:nvSpPr>
          <p:cNvPr id="416" name="Google Shape;416;p31"/>
          <p:cNvSpPr txBox="1"/>
          <p:nvPr/>
        </p:nvSpPr>
        <p:spPr>
          <a:xfrm>
            <a:off x="6187532" y="4021167"/>
            <a:ext cx="22736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endParaRPr sz="2400" b="1"/>
          </a:p>
        </p:txBody>
      </p:sp>
      <p:sp>
        <p:nvSpPr>
          <p:cNvPr id="417" name="Google Shape;417;p31"/>
          <p:cNvSpPr txBox="1"/>
          <p:nvPr/>
        </p:nvSpPr>
        <p:spPr>
          <a:xfrm>
            <a:off x="3629832" y="4021168"/>
            <a:ext cx="2273600" cy="984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2400" b="1"/>
              <a:t>temp1</a:t>
            </a:r>
            <a:endParaRPr sz="2400" b="1"/>
          </a:p>
          <a:p>
            <a:pPr algn="ctr"/>
            <a:r>
              <a:rPr lang="it" sz="2400" b="1"/>
              <a:t>temp0</a:t>
            </a:r>
            <a:endParaRPr sz="2400" b="1"/>
          </a:p>
        </p:txBody>
      </p:sp>
      <p:sp>
        <p:nvSpPr>
          <p:cNvPr id="418" name="Google Shape;418;p31"/>
          <p:cNvSpPr txBox="1"/>
          <p:nvPr/>
        </p:nvSpPr>
        <p:spPr>
          <a:xfrm>
            <a:off x="8944032" y="4021168"/>
            <a:ext cx="2273600" cy="984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2400" b="1"/>
              <a:t>temp3</a:t>
            </a:r>
            <a:endParaRPr sz="2400" b="1"/>
          </a:p>
          <a:p>
            <a:pPr algn="ctr"/>
            <a:r>
              <a:rPr lang="it" sz="2400" b="1"/>
              <a:t>temp2</a:t>
            </a:r>
            <a:endParaRPr sz="2400" b="1"/>
          </a:p>
        </p:txBody>
      </p:sp>
      <p:sp>
        <p:nvSpPr>
          <p:cNvPr id="419" name="Google Shape;419;p31"/>
          <p:cNvSpPr/>
          <p:nvPr/>
        </p:nvSpPr>
        <p:spPr>
          <a:xfrm>
            <a:off x="2146867" y="2215167"/>
            <a:ext cx="2524400" cy="468400"/>
          </a:xfrm>
          <a:prstGeom prst="curvedDownArrow">
            <a:avLst>
              <a:gd name="adj1" fmla="val 25000"/>
              <a:gd name="adj2" fmla="val 50000"/>
              <a:gd name="adj3" fmla="val 25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20" name="Google Shape;420;p31"/>
          <p:cNvSpPr/>
          <p:nvPr/>
        </p:nvSpPr>
        <p:spPr>
          <a:xfrm>
            <a:off x="7518400" y="2358733"/>
            <a:ext cx="2524400" cy="468400"/>
          </a:xfrm>
          <a:prstGeom prst="curvedDownArrow">
            <a:avLst>
              <a:gd name="adj1" fmla="val 25000"/>
              <a:gd name="adj2" fmla="val 50000"/>
              <a:gd name="adj3" fmla="val 25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21B02BC-4D17-DEBD-0AE8-1A4236E83B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503" y="180326"/>
            <a:ext cx="10667548" cy="657050"/>
          </a:xfrm>
          <a:noFill/>
        </p:spPr>
        <p:txBody>
          <a:bodyPr vert="horz" lIns="0" tIns="0" rIns="0" bIns="0" rtlCol="0" anchor="ctr">
            <a:normAutofit/>
          </a:bodyPr>
          <a:lstStyle/>
          <a:p>
            <a:r>
              <a:rPr lang="en-US" sz="3800">
                <a:ea typeface="Roboto"/>
                <a:cs typeface="Roboto"/>
              </a:rPr>
              <a:t>Vector Reductions</a:t>
            </a:r>
            <a:endParaRPr lang="en-US" sz="3800" b="0" i="0" kern="1200" spc="-106" baseline="0">
              <a:ln w="15875" cmpd="sng">
                <a:noFill/>
                <a:round/>
              </a:ln>
              <a:latin typeface="+mj-lt"/>
              <a:ea typeface="Roboto"/>
              <a:cs typeface="Roboto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32"/>
          <p:cNvSpPr txBox="1">
            <a:spLocks noGrp="1"/>
          </p:cNvSpPr>
          <p:nvPr>
            <p:ph type="sldNum" idx="12"/>
          </p:nvPr>
        </p:nvSpPr>
        <p:spPr>
          <a:xfrm>
            <a:off x="11054843" y="6304327"/>
            <a:ext cx="355600" cy="468400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/>
          <a:p>
            <a:pPr>
              <a:buClr>
                <a:srgbClr val="000000"/>
              </a:buClr>
            </a:pPr>
            <a:fld id="{00000000-1234-1234-1234-123412341234}" type="slidenum">
              <a:rPr lang="it"/>
              <a:pPr>
                <a:buClr>
                  <a:srgbClr val="000000"/>
                </a:buClr>
              </a:pPr>
              <a:t>71</a:t>
            </a:fld>
            <a:endParaRPr/>
          </a:p>
        </p:txBody>
      </p:sp>
      <p:sp>
        <p:nvSpPr>
          <p:cNvPr id="427" name="Google Shape;427;p32"/>
          <p:cNvSpPr/>
          <p:nvPr/>
        </p:nvSpPr>
        <p:spPr>
          <a:xfrm>
            <a:off x="3629833" y="3142967"/>
            <a:ext cx="2273600" cy="1802400"/>
          </a:xfrm>
          <a:prstGeom prst="rect">
            <a:avLst/>
          </a:prstGeom>
          <a:solidFill>
            <a:srgbClr val="6D9EEB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28" name="Google Shape;428;p32"/>
          <p:cNvSpPr/>
          <p:nvPr/>
        </p:nvSpPr>
        <p:spPr>
          <a:xfrm>
            <a:off x="6286933" y="3142967"/>
            <a:ext cx="2273600" cy="1802400"/>
          </a:xfrm>
          <a:prstGeom prst="rect">
            <a:avLst/>
          </a:prstGeom>
          <a:solidFill>
            <a:srgbClr val="8E7CC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29" name="Google Shape;429;p32"/>
          <p:cNvSpPr/>
          <p:nvPr/>
        </p:nvSpPr>
        <p:spPr>
          <a:xfrm>
            <a:off x="972733" y="3143003"/>
            <a:ext cx="2273600" cy="1802400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30" name="Google Shape;430;p32"/>
          <p:cNvSpPr/>
          <p:nvPr/>
        </p:nvSpPr>
        <p:spPr>
          <a:xfrm>
            <a:off x="8944033" y="3142967"/>
            <a:ext cx="2273600" cy="1802400"/>
          </a:xfrm>
          <a:prstGeom prst="rect">
            <a:avLst/>
          </a:prstGeom>
          <a:solidFill>
            <a:srgbClr val="A64D7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31" name="Google Shape;431;p32"/>
          <p:cNvSpPr txBox="1"/>
          <p:nvPr/>
        </p:nvSpPr>
        <p:spPr>
          <a:xfrm>
            <a:off x="1403917" y="3321851"/>
            <a:ext cx="14112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2400" b="1">
                <a:solidFill>
                  <a:schemeClr val="dk1"/>
                </a:solidFill>
              </a:rPr>
              <a:t>LANE 0</a:t>
            </a:r>
            <a:endParaRPr sz="2400" b="1">
              <a:solidFill>
                <a:schemeClr val="dk1"/>
              </a:solidFill>
            </a:endParaRPr>
          </a:p>
        </p:txBody>
      </p:sp>
      <p:sp>
        <p:nvSpPr>
          <p:cNvPr id="432" name="Google Shape;432;p32"/>
          <p:cNvSpPr txBox="1"/>
          <p:nvPr/>
        </p:nvSpPr>
        <p:spPr>
          <a:xfrm>
            <a:off x="4061017" y="3321851"/>
            <a:ext cx="14112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2400" b="1">
                <a:solidFill>
                  <a:schemeClr val="dk1"/>
                </a:solidFill>
              </a:rPr>
              <a:t>LANE 1</a:t>
            </a:r>
            <a:endParaRPr sz="2400" b="1">
              <a:solidFill>
                <a:schemeClr val="dk1"/>
              </a:solidFill>
            </a:endParaRPr>
          </a:p>
        </p:txBody>
      </p:sp>
      <p:sp>
        <p:nvSpPr>
          <p:cNvPr id="433" name="Google Shape;433;p32"/>
          <p:cNvSpPr txBox="1"/>
          <p:nvPr/>
        </p:nvSpPr>
        <p:spPr>
          <a:xfrm>
            <a:off x="6718117" y="3321851"/>
            <a:ext cx="14112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2400" b="1">
                <a:solidFill>
                  <a:schemeClr val="dk1"/>
                </a:solidFill>
              </a:rPr>
              <a:t>LANE 2</a:t>
            </a:r>
            <a:endParaRPr sz="2400" b="1">
              <a:solidFill>
                <a:schemeClr val="dk1"/>
              </a:solidFill>
            </a:endParaRPr>
          </a:p>
        </p:txBody>
      </p:sp>
      <p:sp>
        <p:nvSpPr>
          <p:cNvPr id="434" name="Google Shape;434;p32"/>
          <p:cNvSpPr txBox="1"/>
          <p:nvPr/>
        </p:nvSpPr>
        <p:spPr>
          <a:xfrm>
            <a:off x="9375217" y="3321851"/>
            <a:ext cx="14112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2400" b="1">
                <a:solidFill>
                  <a:schemeClr val="dk1"/>
                </a:solidFill>
              </a:rPr>
              <a:t>LANE 3</a:t>
            </a:r>
            <a:endParaRPr sz="2400" b="1">
              <a:solidFill>
                <a:schemeClr val="dk1"/>
              </a:solidFill>
            </a:endParaRPr>
          </a:p>
        </p:txBody>
      </p:sp>
      <p:sp>
        <p:nvSpPr>
          <p:cNvPr id="435" name="Google Shape;435;p32"/>
          <p:cNvSpPr txBox="1"/>
          <p:nvPr/>
        </p:nvSpPr>
        <p:spPr>
          <a:xfrm>
            <a:off x="972732" y="4021167"/>
            <a:ext cx="22736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endParaRPr sz="2400" b="1"/>
          </a:p>
        </p:txBody>
      </p:sp>
      <p:sp>
        <p:nvSpPr>
          <p:cNvPr id="436" name="Google Shape;436;p32"/>
          <p:cNvSpPr txBox="1"/>
          <p:nvPr/>
        </p:nvSpPr>
        <p:spPr>
          <a:xfrm>
            <a:off x="6187532" y="4021167"/>
            <a:ext cx="22736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endParaRPr sz="2400" b="1"/>
          </a:p>
        </p:txBody>
      </p:sp>
      <p:sp>
        <p:nvSpPr>
          <p:cNvPr id="437" name="Google Shape;437;p32"/>
          <p:cNvSpPr txBox="1"/>
          <p:nvPr/>
        </p:nvSpPr>
        <p:spPr>
          <a:xfrm>
            <a:off x="3629832" y="4021167"/>
            <a:ext cx="22736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2400" b="1"/>
              <a:t>temp01</a:t>
            </a:r>
            <a:endParaRPr sz="2400" b="1"/>
          </a:p>
        </p:txBody>
      </p:sp>
      <p:sp>
        <p:nvSpPr>
          <p:cNvPr id="438" name="Google Shape;438;p32"/>
          <p:cNvSpPr txBox="1"/>
          <p:nvPr/>
        </p:nvSpPr>
        <p:spPr>
          <a:xfrm>
            <a:off x="8944032" y="4021167"/>
            <a:ext cx="22736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2400" b="1"/>
              <a:t>temp23</a:t>
            </a:r>
            <a:endParaRPr sz="2400" b="1"/>
          </a:p>
        </p:txBody>
      </p:sp>
      <p:sp>
        <p:nvSpPr>
          <p:cNvPr id="439" name="Google Shape;439;p32"/>
          <p:cNvSpPr txBox="1"/>
          <p:nvPr/>
        </p:nvSpPr>
        <p:spPr>
          <a:xfrm>
            <a:off x="3229033" y="5355001"/>
            <a:ext cx="3075200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600" b="1"/>
              <a:t>temp01 = temp0 + temp1</a:t>
            </a:r>
            <a:endParaRPr sz="1600" b="1"/>
          </a:p>
        </p:txBody>
      </p:sp>
      <p:sp>
        <p:nvSpPr>
          <p:cNvPr id="440" name="Google Shape;440;p32"/>
          <p:cNvSpPr txBox="1"/>
          <p:nvPr/>
        </p:nvSpPr>
        <p:spPr>
          <a:xfrm>
            <a:off x="8543233" y="5378634"/>
            <a:ext cx="3075200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600" b="1"/>
              <a:t>temp23 = temp2 + temp3</a:t>
            </a:r>
            <a:endParaRPr sz="1600" b="1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B32AD46-BB9D-8F05-8E43-9128B91B1C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503" y="180326"/>
            <a:ext cx="10667548" cy="657050"/>
          </a:xfrm>
          <a:noFill/>
        </p:spPr>
        <p:txBody>
          <a:bodyPr vert="horz" lIns="0" tIns="0" rIns="0" bIns="0" rtlCol="0" anchor="ctr">
            <a:normAutofit/>
          </a:bodyPr>
          <a:lstStyle/>
          <a:p>
            <a:r>
              <a:rPr lang="en-US" sz="3800">
                <a:ea typeface="Roboto"/>
                <a:cs typeface="Roboto"/>
              </a:rPr>
              <a:t>Vector Reductions</a:t>
            </a:r>
            <a:endParaRPr lang="en-US" sz="3800" b="0" i="0" kern="1200" spc="-106" baseline="0">
              <a:ln w="15875" cmpd="sng">
                <a:noFill/>
                <a:round/>
              </a:ln>
              <a:latin typeface="+mj-lt"/>
              <a:ea typeface="Roboto"/>
              <a:cs typeface="Roboto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33"/>
          <p:cNvSpPr txBox="1">
            <a:spLocks noGrp="1"/>
          </p:cNvSpPr>
          <p:nvPr>
            <p:ph type="sldNum" idx="12"/>
          </p:nvPr>
        </p:nvSpPr>
        <p:spPr>
          <a:xfrm>
            <a:off x="11054843" y="6304327"/>
            <a:ext cx="355600" cy="468400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/>
          <a:p>
            <a:pPr>
              <a:buClr>
                <a:srgbClr val="000000"/>
              </a:buClr>
            </a:pPr>
            <a:fld id="{00000000-1234-1234-1234-123412341234}" type="slidenum">
              <a:rPr lang="it"/>
              <a:pPr>
                <a:buClr>
                  <a:srgbClr val="000000"/>
                </a:buClr>
              </a:pPr>
              <a:t>72</a:t>
            </a:fld>
            <a:endParaRPr/>
          </a:p>
        </p:txBody>
      </p:sp>
      <p:sp>
        <p:nvSpPr>
          <p:cNvPr id="447" name="Google Shape;447;p33"/>
          <p:cNvSpPr/>
          <p:nvPr/>
        </p:nvSpPr>
        <p:spPr>
          <a:xfrm>
            <a:off x="3629833" y="3142967"/>
            <a:ext cx="2273600" cy="1802400"/>
          </a:xfrm>
          <a:prstGeom prst="rect">
            <a:avLst/>
          </a:prstGeom>
          <a:solidFill>
            <a:srgbClr val="6D9EEB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48" name="Google Shape;448;p33"/>
          <p:cNvSpPr/>
          <p:nvPr/>
        </p:nvSpPr>
        <p:spPr>
          <a:xfrm>
            <a:off x="6286933" y="3142967"/>
            <a:ext cx="2273600" cy="1802400"/>
          </a:xfrm>
          <a:prstGeom prst="rect">
            <a:avLst/>
          </a:prstGeom>
          <a:solidFill>
            <a:srgbClr val="8E7CC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49" name="Google Shape;449;p33"/>
          <p:cNvSpPr/>
          <p:nvPr/>
        </p:nvSpPr>
        <p:spPr>
          <a:xfrm>
            <a:off x="972733" y="3143003"/>
            <a:ext cx="2273600" cy="1802400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50" name="Google Shape;450;p33"/>
          <p:cNvSpPr/>
          <p:nvPr/>
        </p:nvSpPr>
        <p:spPr>
          <a:xfrm>
            <a:off x="8944033" y="3142967"/>
            <a:ext cx="2273600" cy="1802400"/>
          </a:xfrm>
          <a:prstGeom prst="rect">
            <a:avLst/>
          </a:prstGeom>
          <a:solidFill>
            <a:srgbClr val="A64D7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51" name="Google Shape;451;p33"/>
          <p:cNvSpPr txBox="1"/>
          <p:nvPr/>
        </p:nvSpPr>
        <p:spPr>
          <a:xfrm>
            <a:off x="1403917" y="3321851"/>
            <a:ext cx="14112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2400" b="1">
                <a:solidFill>
                  <a:schemeClr val="dk1"/>
                </a:solidFill>
              </a:rPr>
              <a:t>LANE 0</a:t>
            </a:r>
            <a:endParaRPr sz="2400" b="1">
              <a:solidFill>
                <a:schemeClr val="dk1"/>
              </a:solidFill>
            </a:endParaRPr>
          </a:p>
        </p:txBody>
      </p:sp>
      <p:sp>
        <p:nvSpPr>
          <p:cNvPr id="452" name="Google Shape;452;p33"/>
          <p:cNvSpPr txBox="1"/>
          <p:nvPr/>
        </p:nvSpPr>
        <p:spPr>
          <a:xfrm>
            <a:off x="4061017" y="3321851"/>
            <a:ext cx="14112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2400" b="1">
                <a:solidFill>
                  <a:schemeClr val="dk1"/>
                </a:solidFill>
              </a:rPr>
              <a:t>LANE 1</a:t>
            </a:r>
            <a:endParaRPr sz="2400" b="1">
              <a:solidFill>
                <a:schemeClr val="dk1"/>
              </a:solidFill>
            </a:endParaRPr>
          </a:p>
        </p:txBody>
      </p:sp>
      <p:sp>
        <p:nvSpPr>
          <p:cNvPr id="453" name="Google Shape;453;p33"/>
          <p:cNvSpPr txBox="1"/>
          <p:nvPr/>
        </p:nvSpPr>
        <p:spPr>
          <a:xfrm>
            <a:off x="6718117" y="3321851"/>
            <a:ext cx="14112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2400" b="1">
                <a:solidFill>
                  <a:schemeClr val="dk1"/>
                </a:solidFill>
              </a:rPr>
              <a:t>LANE 2</a:t>
            </a:r>
            <a:endParaRPr sz="2400" b="1">
              <a:solidFill>
                <a:schemeClr val="dk1"/>
              </a:solidFill>
            </a:endParaRPr>
          </a:p>
        </p:txBody>
      </p:sp>
      <p:sp>
        <p:nvSpPr>
          <p:cNvPr id="454" name="Google Shape;454;p33"/>
          <p:cNvSpPr txBox="1"/>
          <p:nvPr/>
        </p:nvSpPr>
        <p:spPr>
          <a:xfrm>
            <a:off x="9375217" y="3321851"/>
            <a:ext cx="14112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2400" b="1">
                <a:solidFill>
                  <a:schemeClr val="dk1"/>
                </a:solidFill>
              </a:rPr>
              <a:t>LANE 3</a:t>
            </a:r>
            <a:endParaRPr sz="2400" b="1">
              <a:solidFill>
                <a:schemeClr val="dk1"/>
              </a:solidFill>
            </a:endParaRPr>
          </a:p>
        </p:txBody>
      </p:sp>
      <p:sp>
        <p:nvSpPr>
          <p:cNvPr id="455" name="Google Shape;455;p33"/>
          <p:cNvSpPr txBox="1"/>
          <p:nvPr/>
        </p:nvSpPr>
        <p:spPr>
          <a:xfrm>
            <a:off x="972732" y="4021167"/>
            <a:ext cx="22736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endParaRPr sz="2400" b="1"/>
          </a:p>
        </p:txBody>
      </p:sp>
      <p:sp>
        <p:nvSpPr>
          <p:cNvPr id="456" name="Google Shape;456;p33"/>
          <p:cNvSpPr txBox="1"/>
          <p:nvPr/>
        </p:nvSpPr>
        <p:spPr>
          <a:xfrm>
            <a:off x="6187532" y="4021167"/>
            <a:ext cx="22736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endParaRPr sz="2400" b="1"/>
          </a:p>
        </p:txBody>
      </p:sp>
      <p:sp>
        <p:nvSpPr>
          <p:cNvPr id="457" name="Google Shape;457;p33"/>
          <p:cNvSpPr txBox="1"/>
          <p:nvPr/>
        </p:nvSpPr>
        <p:spPr>
          <a:xfrm>
            <a:off x="3629832" y="4021167"/>
            <a:ext cx="22736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2400" b="1"/>
              <a:t>temp01</a:t>
            </a:r>
            <a:endParaRPr sz="2400" b="1"/>
          </a:p>
        </p:txBody>
      </p:sp>
      <p:sp>
        <p:nvSpPr>
          <p:cNvPr id="458" name="Google Shape;458;p33"/>
          <p:cNvSpPr txBox="1"/>
          <p:nvPr/>
        </p:nvSpPr>
        <p:spPr>
          <a:xfrm>
            <a:off x="8944032" y="4021167"/>
            <a:ext cx="22736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2400" b="1"/>
              <a:t>temp23</a:t>
            </a:r>
            <a:endParaRPr sz="2400" b="1"/>
          </a:p>
        </p:txBody>
      </p:sp>
      <p:sp>
        <p:nvSpPr>
          <p:cNvPr id="459" name="Google Shape;459;p33"/>
          <p:cNvSpPr/>
          <p:nvPr/>
        </p:nvSpPr>
        <p:spPr>
          <a:xfrm>
            <a:off x="4783367" y="1642133"/>
            <a:ext cx="5454000" cy="1091200"/>
          </a:xfrm>
          <a:prstGeom prst="curvedDownArrow">
            <a:avLst>
              <a:gd name="adj1" fmla="val 25000"/>
              <a:gd name="adj2" fmla="val 50000"/>
              <a:gd name="adj3" fmla="val 25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3629C83-5911-B9C5-610C-4BB41A2876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503" y="180326"/>
            <a:ext cx="10667548" cy="657050"/>
          </a:xfrm>
          <a:noFill/>
        </p:spPr>
        <p:txBody>
          <a:bodyPr vert="horz" lIns="0" tIns="0" rIns="0" bIns="0" rtlCol="0" anchor="ctr">
            <a:normAutofit/>
          </a:bodyPr>
          <a:lstStyle/>
          <a:p>
            <a:r>
              <a:rPr lang="en-US" sz="3800">
                <a:ea typeface="Roboto"/>
                <a:cs typeface="Roboto"/>
              </a:rPr>
              <a:t>Vector Reductions</a:t>
            </a:r>
            <a:endParaRPr lang="en-US" sz="3800" b="0" i="0" kern="1200" spc="-106" baseline="0">
              <a:ln w="15875" cmpd="sng">
                <a:noFill/>
                <a:round/>
              </a:ln>
              <a:latin typeface="+mj-lt"/>
              <a:ea typeface="Roboto"/>
              <a:cs typeface="Roboto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34"/>
          <p:cNvSpPr txBox="1">
            <a:spLocks noGrp="1"/>
          </p:cNvSpPr>
          <p:nvPr>
            <p:ph type="sldNum" idx="12"/>
          </p:nvPr>
        </p:nvSpPr>
        <p:spPr>
          <a:xfrm>
            <a:off x="11054843" y="6304327"/>
            <a:ext cx="355600" cy="468400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/>
          <a:p>
            <a:pPr>
              <a:buClr>
                <a:srgbClr val="000000"/>
              </a:buClr>
            </a:pPr>
            <a:fld id="{00000000-1234-1234-1234-123412341234}" type="slidenum">
              <a:rPr lang="it"/>
              <a:pPr>
                <a:buClr>
                  <a:srgbClr val="000000"/>
                </a:buClr>
              </a:pPr>
              <a:t>73</a:t>
            </a:fld>
            <a:endParaRPr/>
          </a:p>
        </p:txBody>
      </p:sp>
      <p:sp>
        <p:nvSpPr>
          <p:cNvPr id="466" name="Google Shape;466;p34"/>
          <p:cNvSpPr/>
          <p:nvPr/>
        </p:nvSpPr>
        <p:spPr>
          <a:xfrm>
            <a:off x="3629833" y="3142967"/>
            <a:ext cx="2273600" cy="1802400"/>
          </a:xfrm>
          <a:prstGeom prst="rect">
            <a:avLst/>
          </a:prstGeom>
          <a:solidFill>
            <a:srgbClr val="6D9EEB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67" name="Google Shape;467;p34"/>
          <p:cNvSpPr/>
          <p:nvPr/>
        </p:nvSpPr>
        <p:spPr>
          <a:xfrm>
            <a:off x="6286933" y="3142967"/>
            <a:ext cx="2273600" cy="1802400"/>
          </a:xfrm>
          <a:prstGeom prst="rect">
            <a:avLst/>
          </a:prstGeom>
          <a:solidFill>
            <a:srgbClr val="8E7CC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68" name="Google Shape;468;p34"/>
          <p:cNvSpPr/>
          <p:nvPr/>
        </p:nvSpPr>
        <p:spPr>
          <a:xfrm>
            <a:off x="972733" y="3143003"/>
            <a:ext cx="2273600" cy="1802400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69" name="Google Shape;469;p34"/>
          <p:cNvSpPr/>
          <p:nvPr/>
        </p:nvSpPr>
        <p:spPr>
          <a:xfrm>
            <a:off x="8944033" y="3142967"/>
            <a:ext cx="2273600" cy="1802400"/>
          </a:xfrm>
          <a:prstGeom prst="rect">
            <a:avLst/>
          </a:prstGeom>
          <a:solidFill>
            <a:srgbClr val="A64D7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70" name="Google Shape;470;p34"/>
          <p:cNvSpPr txBox="1"/>
          <p:nvPr/>
        </p:nvSpPr>
        <p:spPr>
          <a:xfrm>
            <a:off x="1403917" y="3321851"/>
            <a:ext cx="14112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2400" b="1">
                <a:solidFill>
                  <a:schemeClr val="dk1"/>
                </a:solidFill>
              </a:rPr>
              <a:t>LANE 0</a:t>
            </a:r>
            <a:endParaRPr sz="2400" b="1">
              <a:solidFill>
                <a:schemeClr val="dk1"/>
              </a:solidFill>
            </a:endParaRPr>
          </a:p>
        </p:txBody>
      </p:sp>
      <p:sp>
        <p:nvSpPr>
          <p:cNvPr id="471" name="Google Shape;471;p34"/>
          <p:cNvSpPr txBox="1"/>
          <p:nvPr/>
        </p:nvSpPr>
        <p:spPr>
          <a:xfrm>
            <a:off x="4061017" y="3321851"/>
            <a:ext cx="14112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2400" b="1">
                <a:solidFill>
                  <a:schemeClr val="dk1"/>
                </a:solidFill>
              </a:rPr>
              <a:t>LANE 1</a:t>
            </a:r>
            <a:endParaRPr sz="2400" b="1">
              <a:solidFill>
                <a:schemeClr val="dk1"/>
              </a:solidFill>
            </a:endParaRPr>
          </a:p>
        </p:txBody>
      </p:sp>
      <p:sp>
        <p:nvSpPr>
          <p:cNvPr id="472" name="Google Shape;472;p34"/>
          <p:cNvSpPr txBox="1"/>
          <p:nvPr/>
        </p:nvSpPr>
        <p:spPr>
          <a:xfrm>
            <a:off x="6718117" y="3321851"/>
            <a:ext cx="14112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2400" b="1">
                <a:solidFill>
                  <a:schemeClr val="dk1"/>
                </a:solidFill>
              </a:rPr>
              <a:t>LANE 2</a:t>
            </a:r>
            <a:endParaRPr sz="2400" b="1">
              <a:solidFill>
                <a:schemeClr val="dk1"/>
              </a:solidFill>
            </a:endParaRPr>
          </a:p>
        </p:txBody>
      </p:sp>
      <p:sp>
        <p:nvSpPr>
          <p:cNvPr id="473" name="Google Shape;473;p34"/>
          <p:cNvSpPr txBox="1"/>
          <p:nvPr/>
        </p:nvSpPr>
        <p:spPr>
          <a:xfrm>
            <a:off x="9375217" y="3321851"/>
            <a:ext cx="14112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2400" b="1">
                <a:solidFill>
                  <a:schemeClr val="dk1"/>
                </a:solidFill>
              </a:rPr>
              <a:t>LANE 3</a:t>
            </a:r>
            <a:endParaRPr sz="2400" b="1">
              <a:solidFill>
                <a:schemeClr val="dk1"/>
              </a:solidFill>
            </a:endParaRPr>
          </a:p>
        </p:txBody>
      </p:sp>
      <p:sp>
        <p:nvSpPr>
          <p:cNvPr id="474" name="Google Shape;474;p34"/>
          <p:cNvSpPr txBox="1"/>
          <p:nvPr/>
        </p:nvSpPr>
        <p:spPr>
          <a:xfrm>
            <a:off x="972732" y="4021167"/>
            <a:ext cx="22736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endParaRPr sz="2400" b="1"/>
          </a:p>
        </p:txBody>
      </p:sp>
      <p:sp>
        <p:nvSpPr>
          <p:cNvPr id="475" name="Google Shape;475;p34"/>
          <p:cNvSpPr txBox="1"/>
          <p:nvPr/>
        </p:nvSpPr>
        <p:spPr>
          <a:xfrm>
            <a:off x="6187532" y="4021167"/>
            <a:ext cx="22736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endParaRPr sz="2400" b="1"/>
          </a:p>
        </p:txBody>
      </p:sp>
      <p:sp>
        <p:nvSpPr>
          <p:cNvPr id="476" name="Google Shape;476;p34"/>
          <p:cNvSpPr txBox="1"/>
          <p:nvPr/>
        </p:nvSpPr>
        <p:spPr>
          <a:xfrm>
            <a:off x="3629832" y="4021167"/>
            <a:ext cx="22736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endParaRPr sz="2400" b="1"/>
          </a:p>
        </p:txBody>
      </p:sp>
      <p:sp>
        <p:nvSpPr>
          <p:cNvPr id="477" name="Google Shape;477;p34"/>
          <p:cNvSpPr txBox="1"/>
          <p:nvPr/>
        </p:nvSpPr>
        <p:spPr>
          <a:xfrm>
            <a:off x="8944032" y="4021167"/>
            <a:ext cx="22736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2400" b="1"/>
              <a:t>temp0123</a:t>
            </a:r>
            <a:endParaRPr sz="2400" b="1"/>
          </a:p>
        </p:txBody>
      </p:sp>
      <p:sp>
        <p:nvSpPr>
          <p:cNvPr id="478" name="Google Shape;478;p34"/>
          <p:cNvSpPr/>
          <p:nvPr/>
        </p:nvSpPr>
        <p:spPr>
          <a:xfrm>
            <a:off x="4783367" y="1642133"/>
            <a:ext cx="5454000" cy="1091200"/>
          </a:xfrm>
          <a:prstGeom prst="curvedDownArrow">
            <a:avLst>
              <a:gd name="adj1" fmla="val 25000"/>
              <a:gd name="adj2" fmla="val 50000"/>
              <a:gd name="adj3" fmla="val 25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79" name="Google Shape;479;p34"/>
          <p:cNvSpPr txBox="1"/>
          <p:nvPr/>
        </p:nvSpPr>
        <p:spPr>
          <a:xfrm>
            <a:off x="8543233" y="5224351"/>
            <a:ext cx="3075200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600" b="1"/>
              <a:t>temp0123 = temp01 + temp23</a:t>
            </a:r>
            <a:endParaRPr sz="1600" b="1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9AF6E6E-D280-F281-BC1C-8E776E2CFB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503" y="180326"/>
            <a:ext cx="10667548" cy="657050"/>
          </a:xfrm>
          <a:noFill/>
        </p:spPr>
        <p:txBody>
          <a:bodyPr vert="horz" lIns="0" tIns="0" rIns="0" bIns="0" rtlCol="0" anchor="ctr">
            <a:normAutofit/>
          </a:bodyPr>
          <a:lstStyle/>
          <a:p>
            <a:r>
              <a:rPr lang="en-US" sz="3800">
                <a:ea typeface="Roboto"/>
                <a:cs typeface="Roboto"/>
              </a:rPr>
              <a:t>Vector Reductions</a:t>
            </a:r>
            <a:endParaRPr lang="en-US" sz="3800" b="0" i="0" kern="1200" spc="-106" baseline="0">
              <a:ln w="15875" cmpd="sng">
                <a:noFill/>
                <a:round/>
              </a:ln>
              <a:latin typeface="+mj-lt"/>
              <a:ea typeface="Roboto"/>
              <a:cs typeface="Roboto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35"/>
          <p:cNvSpPr/>
          <p:nvPr/>
        </p:nvSpPr>
        <p:spPr>
          <a:xfrm>
            <a:off x="3984500" y="2186600"/>
            <a:ext cx="7593600" cy="3458800"/>
          </a:xfrm>
          <a:prstGeom prst="rect">
            <a:avLst/>
          </a:prstGeom>
          <a:solidFill>
            <a:schemeClr val="accent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85" name="Google Shape;485;p35"/>
          <p:cNvSpPr txBox="1">
            <a:spLocks noGrp="1"/>
          </p:cNvSpPr>
          <p:nvPr>
            <p:ph type="sldNum" idx="12"/>
          </p:nvPr>
        </p:nvSpPr>
        <p:spPr>
          <a:xfrm>
            <a:off x="11054843" y="6304327"/>
            <a:ext cx="355600" cy="468400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/>
          <a:p>
            <a:pPr>
              <a:buClr>
                <a:srgbClr val="000000"/>
              </a:buClr>
            </a:pPr>
            <a:fld id="{00000000-1234-1234-1234-123412341234}" type="slidenum">
              <a:rPr lang="it"/>
              <a:pPr>
                <a:buClr>
                  <a:srgbClr val="000000"/>
                </a:buClr>
              </a:pPr>
              <a:t>74</a:t>
            </a:fld>
            <a:endParaRPr/>
          </a:p>
        </p:txBody>
      </p:sp>
      <p:sp>
        <p:nvSpPr>
          <p:cNvPr id="487" name="Google Shape;487;p35"/>
          <p:cNvSpPr/>
          <p:nvPr/>
        </p:nvSpPr>
        <p:spPr>
          <a:xfrm>
            <a:off x="6200317" y="2434464"/>
            <a:ext cx="1487600" cy="2893600"/>
          </a:xfrm>
          <a:prstGeom prst="rect">
            <a:avLst/>
          </a:prstGeom>
          <a:solidFill>
            <a:srgbClr val="6D9EEB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88" name="Google Shape;488;p35"/>
          <p:cNvSpPr/>
          <p:nvPr/>
        </p:nvSpPr>
        <p:spPr>
          <a:xfrm>
            <a:off x="7939072" y="2434464"/>
            <a:ext cx="1487600" cy="2893600"/>
          </a:xfrm>
          <a:prstGeom prst="rect">
            <a:avLst/>
          </a:prstGeom>
          <a:solidFill>
            <a:srgbClr val="8E7CC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89" name="Google Shape;489;p35"/>
          <p:cNvSpPr/>
          <p:nvPr/>
        </p:nvSpPr>
        <p:spPr>
          <a:xfrm>
            <a:off x="4461564" y="2434523"/>
            <a:ext cx="1487600" cy="2893600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90" name="Google Shape;490;p35"/>
          <p:cNvSpPr/>
          <p:nvPr/>
        </p:nvSpPr>
        <p:spPr>
          <a:xfrm>
            <a:off x="9677827" y="2434464"/>
            <a:ext cx="1487600" cy="2893600"/>
          </a:xfrm>
          <a:prstGeom prst="rect">
            <a:avLst/>
          </a:prstGeom>
          <a:solidFill>
            <a:srgbClr val="A64D7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91" name="Google Shape;491;p35"/>
          <p:cNvSpPr txBox="1"/>
          <p:nvPr/>
        </p:nvSpPr>
        <p:spPr>
          <a:xfrm>
            <a:off x="4743721" y="2603603"/>
            <a:ext cx="923600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600" b="1">
                <a:solidFill>
                  <a:schemeClr val="dk1"/>
                </a:solidFill>
              </a:rPr>
              <a:t>LANE 0</a:t>
            </a:r>
            <a:endParaRPr sz="1600" b="1">
              <a:solidFill>
                <a:schemeClr val="dk1"/>
              </a:solidFill>
            </a:endParaRPr>
          </a:p>
        </p:txBody>
      </p:sp>
      <p:sp>
        <p:nvSpPr>
          <p:cNvPr id="492" name="Google Shape;492;p35"/>
          <p:cNvSpPr txBox="1"/>
          <p:nvPr/>
        </p:nvSpPr>
        <p:spPr>
          <a:xfrm>
            <a:off x="6482476" y="2603603"/>
            <a:ext cx="923600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600" b="1">
                <a:solidFill>
                  <a:schemeClr val="dk1"/>
                </a:solidFill>
              </a:rPr>
              <a:t>LANE 1</a:t>
            </a:r>
            <a:endParaRPr sz="1600" b="1">
              <a:solidFill>
                <a:schemeClr val="dk1"/>
              </a:solidFill>
            </a:endParaRPr>
          </a:p>
        </p:txBody>
      </p:sp>
      <p:sp>
        <p:nvSpPr>
          <p:cNvPr id="493" name="Google Shape;493;p35"/>
          <p:cNvSpPr txBox="1"/>
          <p:nvPr/>
        </p:nvSpPr>
        <p:spPr>
          <a:xfrm>
            <a:off x="8221231" y="2603603"/>
            <a:ext cx="923600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600" b="1">
                <a:solidFill>
                  <a:schemeClr val="dk1"/>
                </a:solidFill>
              </a:rPr>
              <a:t>LANE 2</a:t>
            </a:r>
            <a:endParaRPr sz="1600" b="1">
              <a:solidFill>
                <a:schemeClr val="dk1"/>
              </a:solidFill>
            </a:endParaRPr>
          </a:p>
        </p:txBody>
      </p:sp>
      <p:sp>
        <p:nvSpPr>
          <p:cNvPr id="494" name="Google Shape;494;p35"/>
          <p:cNvSpPr txBox="1"/>
          <p:nvPr/>
        </p:nvSpPr>
        <p:spPr>
          <a:xfrm>
            <a:off x="9959985" y="2603603"/>
            <a:ext cx="923600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600" b="1">
                <a:solidFill>
                  <a:schemeClr val="dk1"/>
                </a:solidFill>
              </a:rPr>
              <a:t>LANE 3</a:t>
            </a:r>
            <a:endParaRPr sz="1600" b="1">
              <a:solidFill>
                <a:schemeClr val="dk1"/>
              </a:solidFill>
            </a:endParaRPr>
          </a:p>
        </p:txBody>
      </p:sp>
      <p:sp>
        <p:nvSpPr>
          <p:cNvPr id="495" name="Google Shape;495;p35"/>
          <p:cNvSpPr txBox="1"/>
          <p:nvPr/>
        </p:nvSpPr>
        <p:spPr>
          <a:xfrm>
            <a:off x="4461563" y="4723332"/>
            <a:ext cx="14876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2400" b="1"/>
              <a:t>temp0</a:t>
            </a:r>
            <a:endParaRPr sz="2400" b="1"/>
          </a:p>
        </p:txBody>
      </p:sp>
      <p:sp>
        <p:nvSpPr>
          <p:cNvPr id="496" name="Google Shape;496;p35"/>
          <p:cNvSpPr/>
          <p:nvPr/>
        </p:nvSpPr>
        <p:spPr>
          <a:xfrm>
            <a:off x="4733132" y="3760789"/>
            <a:ext cx="944800" cy="728400"/>
          </a:xfrm>
          <a:prstGeom prst="rect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it" sz="2400" b="1"/>
              <a:t>ALU</a:t>
            </a:r>
            <a:endParaRPr sz="2400" b="1"/>
          </a:p>
        </p:txBody>
      </p:sp>
      <p:sp>
        <p:nvSpPr>
          <p:cNvPr id="497" name="Google Shape;497;p35"/>
          <p:cNvSpPr/>
          <p:nvPr/>
        </p:nvSpPr>
        <p:spPr>
          <a:xfrm>
            <a:off x="6471885" y="3760789"/>
            <a:ext cx="944800" cy="728400"/>
          </a:xfrm>
          <a:prstGeom prst="rect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it" sz="2400" b="1"/>
              <a:t>ALU</a:t>
            </a:r>
            <a:endParaRPr sz="2400" b="1"/>
          </a:p>
        </p:txBody>
      </p:sp>
      <p:sp>
        <p:nvSpPr>
          <p:cNvPr id="498" name="Google Shape;498;p35"/>
          <p:cNvSpPr/>
          <p:nvPr/>
        </p:nvSpPr>
        <p:spPr>
          <a:xfrm>
            <a:off x="8210640" y="3760789"/>
            <a:ext cx="944800" cy="728400"/>
          </a:xfrm>
          <a:prstGeom prst="rect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it" sz="2400" b="1"/>
              <a:t>ALU</a:t>
            </a:r>
            <a:endParaRPr sz="2400" b="1"/>
          </a:p>
        </p:txBody>
      </p:sp>
      <p:sp>
        <p:nvSpPr>
          <p:cNvPr id="499" name="Google Shape;499;p35"/>
          <p:cNvSpPr/>
          <p:nvPr/>
        </p:nvSpPr>
        <p:spPr>
          <a:xfrm>
            <a:off x="9949395" y="3760789"/>
            <a:ext cx="944800" cy="728400"/>
          </a:xfrm>
          <a:prstGeom prst="rect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it" sz="2400" b="1"/>
              <a:t>ALU</a:t>
            </a:r>
            <a:endParaRPr sz="2400" b="1"/>
          </a:p>
        </p:txBody>
      </p:sp>
      <p:sp>
        <p:nvSpPr>
          <p:cNvPr id="500" name="Google Shape;500;p35"/>
          <p:cNvSpPr txBox="1"/>
          <p:nvPr/>
        </p:nvSpPr>
        <p:spPr>
          <a:xfrm>
            <a:off x="7874027" y="4723332"/>
            <a:ext cx="14876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2400" b="1"/>
              <a:t>temp2</a:t>
            </a:r>
            <a:endParaRPr sz="2400" b="1"/>
          </a:p>
        </p:txBody>
      </p:sp>
      <p:sp>
        <p:nvSpPr>
          <p:cNvPr id="501" name="Google Shape;501;p35"/>
          <p:cNvSpPr txBox="1"/>
          <p:nvPr/>
        </p:nvSpPr>
        <p:spPr>
          <a:xfrm>
            <a:off x="6200317" y="4723332"/>
            <a:ext cx="14876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2400" b="1"/>
              <a:t>temp1</a:t>
            </a:r>
            <a:endParaRPr sz="2400" b="1"/>
          </a:p>
        </p:txBody>
      </p:sp>
      <p:sp>
        <p:nvSpPr>
          <p:cNvPr id="502" name="Google Shape;502;p35"/>
          <p:cNvSpPr txBox="1"/>
          <p:nvPr/>
        </p:nvSpPr>
        <p:spPr>
          <a:xfrm>
            <a:off x="9677825" y="4723332"/>
            <a:ext cx="14876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2400" b="1"/>
              <a:t>temp3</a:t>
            </a:r>
            <a:endParaRPr sz="2400" b="1"/>
          </a:p>
        </p:txBody>
      </p:sp>
      <p:sp>
        <p:nvSpPr>
          <p:cNvPr id="503" name="Google Shape;503;p35"/>
          <p:cNvSpPr/>
          <p:nvPr/>
        </p:nvSpPr>
        <p:spPr>
          <a:xfrm>
            <a:off x="457200" y="2425133"/>
            <a:ext cx="2286000" cy="2802800"/>
          </a:xfrm>
          <a:prstGeom prst="rect">
            <a:avLst/>
          </a:prstGeom>
          <a:solidFill>
            <a:srgbClr val="F9CB9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it" sz="2667" b="1"/>
              <a:t>SLIDE</a:t>
            </a:r>
            <a:endParaRPr sz="2667" b="1"/>
          </a:p>
          <a:p>
            <a:pPr algn="ctr"/>
            <a:r>
              <a:rPr lang="it" sz="2667" b="1"/>
              <a:t>UNIT</a:t>
            </a:r>
            <a:endParaRPr sz="2667" b="1"/>
          </a:p>
        </p:txBody>
      </p:sp>
      <p:sp>
        <p:nvSpPr>
          <p:cNvPr id="504" name="Google Shape;504;p35"/>
          <p:cNvSpPr/>
          <p:nvPr/>
        </p:nvSpPr>
        <p:spPr>
          <a:xfrm>
            <a:off x="3081133" y="2643800"/>
            <a:ext cx="610800" cy="615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05" name="Google Shape;505;p35"/>
          <p:cNvSpPr/>
          <p:nvPr/>
        </p:nvSpPr>
        <p:spPr>
          <a:xfrm flipH="1">
            <a:off x="3058451" y="4310500"/>
            <a:ext cx="610800" cy="615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CF8AC23-B281-D9FC-F7A9-EEF9E3BD38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503" y="180326"/>
            <a:ext cx="10667548" cy="657050"/>
          </a:xfrm>
          <a:noFill/>
        </p:spPr>
        <p:txBody>
          <a:bodyPr vert="horz" lIns="0" tIns="0" rIns="0" bIns="0" rtlCol="0" anchor="ctr">
            <a:normAutofit/>
          </a:bodyPr>
          <a:lstStyle/>
          <a:p>
            <a:r>
              <a:rPr lang="en-US" sz="3800">
                <a:ea typeface="Roboto"/>
                <a:cs typeface="Roboto"/>
              </a:rPr>
              <a:t>Vector Reductions</a:t>
            </a:r>
            <a:endParaRPr lang="en-US" sz="3800" b="0" i="0" kern="1200" spc="-106" baseline="0">
              <a:ln w="15875" cmpd="sng">
                <a:noFill/>
                <a:round/>
              </a:ln>
              <a:latin typeface="+mj-lt"/>
              <a:ea typeface="Roboto"/>
              <a:cs typeface="Roboto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36"/>
          <p:cNvSpPr/>
          <p:nvPr/>
        </p:nvSpPr>
        <p:spPr>
          <a:xfrm>
            <a:off x="457200" y="2425133"/>
            <a:ext cx="2286000" cy="2802800"/>
          </a:xfrm>
          <a:prstGeom prst="rect">
            <a:avLst/>
          </a:prstGeom>
          <a:solidFill>
            <a:srgbClr val="F9CB9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it" sz="2667" b="1"/>
              <a:t>SLIDE</a:t>
            </a:r>
            <a:endParaRPr sz="2667" b="1"/>
          </a:p>
          <a:p>
            <a:pPr algn="ctr"/>
            <a:r>
              <a:rPr lang="it" sz="2667" b="1"/>
              <a:t>UNIT</a:t>
            </a:r>
            <a:endParaRPr sz="2667" b="1"/>
          </a:p>
        </p:txBody>
      </p:sp>
      <p:sp>
        <p:nvSpPr>
          <p:cNvPr id="511" name="Google Shape;511;p36"/>
          <p:cNvSpPr/>
          <p:nvPr/>
        </p:nvSpPr>
        <p:spPr>
          <a:xfrm>
            <a:off x="3984500" y="2186600"/>
            <a:ext cx="7593600" cy="3458800"/>
          </a:xfrm>
          <a:prstGeom prst="rect">
            <a:avLst/>
          </a:prstGeom>
          <a:solidFill>
            <a:schemeClr val="accent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12" name="Google Shape;512;p36"/>
          <p:cNvSpPr txBox="1">
            <a:spLocks noGrp="1"/>
          </p:cNvSpPr>
          <p:nvPr>
            <p:ph type="sldNum" idx="12"/>
          </p:nvPr>
        </p:nvSpPr>
        <p:spPr>
          <a:xfrm>
            <a:off x="11054843" y="6304327"/>
            <a:ext cx="355600" cy="468400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/>
          <a:p>
            <a:pPr>
              <a:buClr>
                <a:srgbClr val="000000"/>
              </a:buClr>
            </a:pPr>
            <a:fld id="{00000000-1234-1234-1234-123412341234}" type="slidenum">
              <a:rPr lang="it" dirty="0"/>
              <a:pPr>
                <a:buClr>
                  <a:srgbClr val="000000"/>
                </a:buClr>
              </a:pPr>
              <a:t>75</a:t>
            </a:fld>
            <a:endParaRPr/>
          </a:p>
        </p:txBody>
      </p:sp>
      <p:sp>
        <p:nvSpPr>
          <p:cNvPr id="514" name="Google Shape;514;p36"/>
          <p:cNvSpPr/>
          <p:nvPr/>
        </p:nvSpPr>
        <p:spPr>
          <a:xfrm>
            <a:off x="6200317" y="2434464"/>
            <a:ext cx="1487600" cy="2893600"/>
          </a:xfrm>
          <a:prstGeom prst="rect">
            <a:avLst/>
          </a:prstGeom>
          <a:solidFill>
            <a:srgbClr val="6D9EEB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15" name="Google Shape;515;p36"/>
          <p:cNvSpPr/>
          <p:nvPr/>
        </p:nvSpPr>
        <p:spPr>
          <a:xfrm>
            <a:off x="7939072" y="2434464"/>
            <a:ext cx="1487600" cy="2893600"/>
          </a:xfrm>
          <a:prstGeom prst="rect">
            <a:avLst/>
          </a:prstGeom>
          <a:solidFill>
            <a:srgbClr val="8E7CC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16" name="Google Shape;516;p36"/>
          <p:cNvSpPr/>
          <p:nvPr/>
        </p:nvSpPr>
        <p:spPr>
          <a:xfrm>
            <a:off x="4461564" y="2434523"/>
            <a:ext cx="1487600" cy="2893600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17" name="Google Shape;517;p36"/>
          <p:cNvSpPr/>
          <p:nvPr/>
        </p:nvSpPr>
        <p:spPr>
          <a:xfrm>
            <a:off x="9677827" y="2434464"/>
            <a:ext cx="1487600" cy="2893600"/>
          </a:xfrm>
          <a:prstGeom prst="rect">
            <a:avLst/>
          </a:prstGeom>
          <a:solidFill>
            <a:srgbClr val="A64D7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18" name="Google Shape;518;p36"/>
          <p:cNvSpPr txBox="1"/>
          <p:nvPr/>
        </p:nvSpPr>
        <p:spPr>
          <a:xfrm>
            <a:off x="4743421" y="2582203"/>
            <a:ext cx="923600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600" b="1">
                <a:solidFill>
                  <a:schemeClr val="dk1"/>
                </a:solidFill>
              </a:rPr>
              <a:t>LANE 0</a:t>
            </a:r>
            <a:endParaRPr sz="1600" b="1">
              <a:solidFill>
                <a:schemeClr val="dk1"/>
              </a:solidFill>
            </a:endParaRPr>
          </a:p>
        </p:txBody>
      </p:sp>
      <p:sp>
        <p:nvSpPr>
          <p:cNvPr id="519" name="Google Shape;519;p36"/>
          <p:cNvSpPr txBox="1"/>
          <p:nvPr/>
        </p:nvSpPr>
        <p:spPr>
          <a:xfrm>
            <a:off x="6482476" y="2603603"/>
            <a:ext cx="923600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600" b="1">
                <a:solidFill>
                  <a:schemeClr val="dk1"/>
                </a:solidFill>
              </a:rPr>
              <a:t>LANE 1</a:t>
            </a:r>
            <a:endParaRPr sz="1600" b="1">
              <a:solidFill>
                <a:schemeClr val="dk1"/>
              </a:solidFill>
            </a:endParaRPr>
          </a:p>
        </p:txBody>
      </p:sp>
      <p:sp>
        <p:nvSpPr>
          <p:cNvPr id="520" name="Google Shape;520;p36"/>
          <p:cNvSpPr txBox="1"/>
          <p:nvPr/>
        </p:nvSpPr>
        <p:spPr>
          <a:xfrm>
            <a:off x="8221231" y="2603603"/>
            <a:ext cx="923600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600" b="1">
                <a:solidFill>
                  <a:schemeClr val="dk1"/>
                </a:solidFill>
              </a:rPr>
              <a:t>LANE 2</a:t>
            </a:r>
            <a:endParaRPr sz="1600" b="1">
              <a:solidFill>
                <a:schemeClr val="dk1"/>
              </a:solidFill>
            </a:endParaRPr>
          </a:p>
        </p:txBody>
      </p:sp>
      <p:sp>
        <p:nvSpPr>
          <p:cNvPr id="521" name="Google Shape;521;p36"/>
          <p:cNvSpPr txBox="1"/>
          <p:nvPr/>
        </p:nvSpPr>
        <p:spPr>
          <a:xfrm>
            <a:off x="9959985" y="2603603"/>
            <a:ext cx="923600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600" b="1">
                <a:solidFill>
                  <a:schemeClr val="dk1"/>
                </a:solidFill>
              </a:rPr>
              <a:t>LANE 3</a:t>
            </a:r>
            <a:endParaRPr sz="1600" b="1">
              <a:solidFill>
                <a:schemeClr val="dk1"/>
              </a:solidFill>
            </a:endParaRPr>
          </a:p>
        </p:txBody>
      </p:sp>
      <p:sp>
        <p:nvSpPr>
          <p:cNvPr id="522" name="Google Shape;522;p36"/>
          <p:cNvSpPr txBox="1"/>
          <p:nvPr/>
        </p:nvSpPr>
        <p:spPr>
          <a:xfrm>
            <a:off x="856396" y="4390032"/>
            <a:ext cx="14876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2400" b="1"/>
              <a:t>temp0</a:t>
            </a:r>
            <a:endParaRPr sz="2400" b="1"/>
          </a:p>
        </p:txBody>
      </p:sp>
      <p:sp>
        <p:nvSpPr>
          <p:cNvPr id="523" name="Google Shape;523;p36"/>
          <p:cNvSpPr/>
          <p:nvPr/>
        </p:nvSpPr>
        <p:spPr>
          <a:xfrm>
            <a:off x="4733132" y="3760789"/>
            <a:ext cx="944800" cy="728400"/>
          </a:xfrm>
          <a:prstGeom prst="rect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it" sz="2400" b="1"/>
              <a:t>ALU</a:t>
            </a:r>
            <a:endParaRPr sz="2400" b="1"/>
          </a:p>
        </p:txBody>
      </p:sp>
      <p:sp>
        <p:nvSpPr>
          <p:cNvPr id="524" name="Google Shape;524;p36"/>
          <p:cNvSpPr/>
          <p:nvPr/>
        </p:nvSpPr>
        <p:spPr>
          <a:xfrm>
            <a:off x="6471885" y="3760789"/>
            <a:ext cx="944800" cy="728400"/>
          </a:xfrm>
          <a:prstGeom prst="rect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it" sz="2400" b="1"/>
              <a:t>ALU</a:t>
            </a:r>
            <a:endParaRPr sz="2400" b="1"/>
          </a:p>
        </p:txBody>
      </p:sp>
      <p:sp>
        <p:nvSpPr>
          <p:cNvPr id="525" name="Google Shape;525;p36"/>
          <p:cNvSpPr/>
          <p:nvPr/>
        </p:nvSpPr>
        <p:spPr>
          <a:xfrm>
            <a:off x="8210640" y="3760789"/>
            <a:ext cx="944800" cy="728400"/>
          </a:xfrm>
          <a:prstGeom prst="rect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it" sz="2400" b="1"/>
              <a:t>ALU</a:t>
            </a:r>
            <a:endParaRPr sz="2400" b="1"/>
          </a:p>
        </p:txBody>
      </p:sp>
      <p:sp>
        <p:nvSpPr>
          <p:cNvPr id="526" name="Google Shape;526;p36"/>
          <p:cNvSpPr/>
          <p:nvPr/>
        </p:nvSpPr>
        <p:spPr>
          <a:xfrm>
            <a:off x="9949395" y="3760789"/>
            <a:ext cx="944800" cy="728400"/>
          </a:xfrm>
          <a:prstGeom prst="rect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it" sz="2400" b="1"/>
              <a:t>ALU</a:t>
            </a:r>
            <a:endParaRPr sz="2400" b="1"/>
          </a:p>
        </p:txBody>
      </p:sp>
      <p:sp>
        <p:nvSpPr>
          <p:cNvPr id="527" name="Google Shape;527;p36"/>
          <p:cNvSpPr txBox="1"/>
          <p:nvPr/>
        </p:nvSpPr>
        <p:spPr>
          <a:xfrm>
            <a:off x="856393" y="4723332"/>
            <a:ext cx="14876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2400" b="1"/>
              <a:t>temp2</a:t>
            </a:r>
            <a:endParaRPr sz="2400" b="1"/>
          </a:p>
        </p:txBody>
      </p:sp>
      <p:sp>
        <p:nvSpPr>
          <p:cNvPr id="528" name="Google Shape;528;p36"/>
          <p:cNvSpPr txBox="1"/>
          <p:nvPr/>
        </p:nvSpPr>
        <p:spPr>
          <a:xfrm>
            <a:off x="6200317" y="4723332"/>
            <a:ext cx="14876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2400" b="1"/>
              <a:t>temp1</a:t>
            </a:r>
            <a:endParaRPr sz="2400" b="1"/>
          </a:p>
        </p:txBody>
      </p:sp>
      <p:sp>
        <p:nvSpPr>
          <p:cNvPr id="529" name="Google Shape;529;p36"/>
          <p:cNvSpPr txBox="1"/>
          <p:nvPr/>
        </p:nvSpPr>
        <p:spPr>
          <a:xfrm>
            <a:off x="9677825" y="4723332"/>
            <a:ext cx="14876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2400" b="1"/>
              <a:t>temp3</a:t>
            </a:r>
            <a:endParaRPr sz="2400" b="1"/>
          </a:p>
        </p:txBody>
      </p:sp>
      <p:sp>
        <p:nvSpPr>
          <p:cNvPr id="530" name="Google Shape;530;p36"/>
          <p:cNvSpPr/>
          <p:nvPr/>
        </p:nvSpPr>
        <p:spPr>
          <a:xfrm>
            <a:off x="3081133" y="2643800"/>
            <a:ext cx="610800" cy="615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31" name="Google Shape;531;p36"/>
          <p:cNvSpPr/>
          <p:nvPr/>
        </p:nvSpPr>
        <p:spPr>
          <a:xfrm flipH="1">
            <a:off x="3058451" y="4310500"/>
            <a:ext cx="610800" cy="615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98F418B-5DB8-0DE9-BEAE-CFB4C4DE7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503" y="180326"/>
            <a:ext cx="10667548" cy="657050"/>
          </a:xfrm>
          <a:noFill/>
        </p:spPr>
        <p:txBody>
          <a:bodyPr vert="horz" lIns="0" tIns="0" rIns="0" bIns="0" rtlCol="0" anchor="ctr">
            <a:normAutofit/>
          </a:bodyPr>
          <a:lstStyle/>
          <a:p>
            <a:r>
              <a:rPr lang="en-US" sz="3800">
                <a:ea typeface="Roboto"/>
                <a:cs typeface="Roboto"/>
              </a:rPr>
              <a:t>Vector Reductions</a:t>
            </a:r>
            <a:endParaRPr lang="en-US" sz="3800" b="0" i="0" kern="1200" spc="-106" baseline="0">
              <a:ln w="15875" cmpd="sng">
                <a:noFill/>
                <a:round/>
              </a:ln>
              <a:latin typeface="+mj-lt"/>
              <a:ea typeface="Roboto"/>
              <a:cs typeface="Roboto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37"/>
          <p:cNvSpPr/>
          <p:nvPr/>
        </p:nvSpPr>
        <p:spPr>
          <a:xfrm>
            <a:off x="457200" y="2425133"/>
            <a:ext cx="2286000" cy="2802800"/>
          </a:xfrm>
          <a:prstGeom prst="rect">
            <a:avLst/>
          </a:prstGeom>
          <a:solidFill>
            <a:srgbClr val="F9CB9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it" sz="2667" b="1"/>
              <a:t>SLIDE</a:t>
            </a:r>
            <a:endParaRPr sz="2667" b="1"/>
          </a:p>
          <a:p>
            <a:pPr algn="ctr"/>
            <a:r>
              <a:rPr lang="it" sz="2667" b="1"/>
              <a:t>UNIT</a:t>
            </a:r>
            <a:endParaRPr sz="2667" b="1"/>
          </a:p>
        </p:txBody>
      </p:sp>
      <p:sp>
        <p:nvSpPr>
          <p:cNvPr id="537" name="Google Shape;537;p37"/>
          <p:cNvSpPr/>
          <p:nvPr/>
        </p:nvSpPr>
        <p:spPr>
          <a:xfrm>
            <a:off x="3984500" y="2186600"/>
            <a:ext cx="7593600" cy="3458800"/>
          </a:xfrm>
          <a:prstGeom prst="rect">
            <a:avLst/>
          </a:prstGeom>
          <a:solidFill>
            <a:schemeClr val="accent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38" name="Google Shape;538;p37"/>
          <p:cNvSpPr txBox="1">
            <a:spLocks noGrp="1"/>
          </p:cNvSpPr>
          <p:nvPr>
            <p:ph type="sldNum" idx="12"/>
          </p:nvPr>
        </p:nvSpPr>
        <p:spPr>
          <a:xfrm>
            <a:off x="11054843" y="6304327"/>
            <a:ext cx="355600" cy="468400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/>
          <a:p>
            <a:pPr>
              <a:buClr>
                <a:srgbClr val="000000"/>
              </a:buClr>
            </a:pPr>
            <a:fld id="{00000000-1234-1234-1234-123412341234}" type="slidenum">
              <a:rPr lang="it" dirty="0"/>
              <a:pPr>
                <a:buClr>
                  <a:srgbClr val="000000"/>
                </a:buClr>
              </a:pPr>
              <a:t>76</a:t>
            </a:fld>
            <a:endParaRPr/>
          </a:p>
        </p:txBody>
      </p:sp>
      <p:sp>
        <p:nvSpPr>
          <p:cNvPr id="540" name="Google Shape;540;p37"/>
          <p:cNvSpPr/>
          <p:nvPr/>
        </p:nvSpPr>
        <p:spPr>
          <a:xfrm>
            <a:off x="6200317" y="2434464"/>
            <a:ext cx="1487600" cy="2893600"/>
          </a:xfrm>
          <a:prstGeom prst="rect">
            <a:avLst/>
          </a:prstGeom>
          <a:solidFill>
            <a:srgbClr val="6D9EEB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41" name="Google Shape;541;p37"/>
          <p:cNvSpPr/>
          <p:nvPr/>
        </p:nvSpPr>
        <p:spPr>
          <a:xfrm>
            <a:off x="7939072" y="2434464"/>
            <a:ext cx="1487600" cy="2893600"/>
          </a:xfrm>
          <a:prstGeom prst="rect">
            <a:avLst/>
          </a:prstGeom>
          <a:solidFill>
            <a:srgbClr val="8E7CC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42" name="Google Shape;542;p37"/>
          <p:cNvSpPr/>
          <p:nvPr/>
        </p:nvSpPr>
        <p:spPr>
          <a:xfrm>
            <a:off x="4461564" y="2434523"/>
            <a:ext cx="1487600" cy="2893600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43" name="Google Shape;543;p37"/>
          <p:cNvSpPr/>
          <p:nvPr/>
        </p:nvSpPr>
        <p:spPr>
          <a:xfrm>
            <a:off x="9677827" y="2434464"/>
            <a:ext cx="1487600" cy="2893600"/>
          </a:xfrm>
          <a:prstGeom prst="rect">
            <a:avLst/>
          </a:prstGeom>
          <a:solidFill>
            <a:srgbClr val="A64D7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44" name="Google Shape;544;p37"/>
          <p:cNvSpPr txBox="1"/>
          <p:nvPr/>
        </p:nvSpPr>
        <p:spPr>
          <a:xfrm>
            <a:off x="4743721" y="2400404"/>
            <a:ext cx="923600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endParaRPr sz="1600" b="1">
              <a:solidFill>
                <a:schemeClr val="dk1"/>
              </a:solidFill>
            </a:endParaRPr>
          </a:p>
          <a:p>
            <a:pPr algn="ctr"/>
            <a:r>
              <a:rPr lang="it" sz="1600" b="1">
                <a:solidFill>
                  <a:schemeClr val="dk1"/>
                </a:solidFill>
              </a:rPr>
              <a:t>LANE 0</a:t>
            </a:r>
            <a:endParaRPr sz="1600" b="1">
              <a:solidFill>
                <a:schemeClr val="dk1"/>
              </a:solidFill>
            </a:endParaRPr>
          </a:p>
        </p:txBody>
      </p:sp>
      <p:sp>
        <p:nvSpPr>
          <p:cNvPr id="545" name="Google Shape;545;p37"/>
          <p:cNvSpPr txBox="1"/>
          <p:nvPr/>
        </p:nvSpPr>
        <p:spPr>
          <a:xfrm>
            <a:off x="6482476" y="2603603"/>
            <a:ext cx="923600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600" b="1">
                <a:solidFill>
                  <a:schemeClr val="dk1"/>
                </a:solidFill>
              </a:rPr>
              <a:t>LANE 1</a:t>
            </a:r>
            <a:endParaRPr sz="1600" b="1">
              <a:solidFill>
                <a:schemeClr val="dk1"/>
              </a:solidFill>
            </a:endParaRPr>
          </a:p>
        </p:txBody>
      </p:sp>
      <p:sp>
        <p:nvSpPr>
          <p:cNvPr id="546" name="Google Shape;546;p37"/>
          <p:cNvSpPr txBox="1"/>
          <p:nvPr/>
        </p:nvSpPr>
        <p:spPr>
          <a:xfrm>
            <a:off x="8221231" y="2603603"/>
            <a:ext cx="923600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600" b="1">
                <a:solidFill>
                  <a:schemeClr val="dk1"/>
                </a:solidFill>
              </a:rPr>
              <a:t>LANE 2</a:t>
            </a:r>
            <a:endParaRPr sz="1600" b="1">
              <a:solidFill>
                <a:schemeClr val="dk1"/>
              </a:solidFill>
            </a:endParaRPr>
          </a:p>
        </p:txBody>
      </p:sp>
      <p:sp>
        <p:nvSpPr>
          <p:cNvPr id="547" name="Google Shape;547;p37"/>
          <p:cNvSpPr txBox="1"/>
          <p:nvPr/>
        </p:nvSpPr>
        <p:spPr>
          <a:xfrm>
            <a:off x="9959985" y="2603603"/>
            <a:ext cx="923600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600" b="1">
                <a:solidFill>
                  <a:schemeClr val="dk1"/>
                </a:solidFill>
              </a:rPr>
              <a:t>LANE 3</a:t>
            </a:r>
            <a:endParaRPr sz="1600" b="1">
              <a:solidFill>
                <a:schemeClr val="dk1"/>
              </a:solidFill>
            </a:endParaRPr>
          </a:p>
        </p:txBody>
      </p:sp>
      <p:sp>
        <p:nvSpPr>
          <p:cNvPr id="548" name="Google Shape;548;p37"/>
          <p:cNvSpPr txBox="1"/>
          <p:nvPr/>
        </p:nvSpPr>
        <p:spPr>
          <a:xfrm>
            <a:off x="856396" y="2459632"/>
            <a:ext cx="14876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2400" b="1"/>
              <a:t>temp0</a:t>
            </a:r>
            <a:endParaRPr sz="2400" b="1"/>
          </a:p>
        </p:txBody>
      </p:sp>
      <p:sp>
        <p:nvSpPr>
          <p:cNvPr id="549" name="Google Shape;549;p37"/>
          <p:cNvSpPr/>
          <p:nvPr/>
        </p:nvSpPr>
        <p:spPr>
          <a:xfrm>
            <a:off x="4733132" y="3760789"/>
            <a:ext cx="944800" cy="728400"/>
          </a:xfrm>
          <a:prstGeom prst="rect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it" sz="2400" b="1"/>
              <a:t>ALU</a:t>
            </a:r>
            <a:endParaRPr sz="2400" b="1"/>
          </a:p>
        </p:txBody>
      </p:sp>
      <p:sp>
        <p:nvSpPr>
          <p:cNvPr id="550" name="Google Shape;550;p37"/>
          <p:cNvSpPr/>
          <p:nvPr/>
        </p:nvSpPr>
        <p:spPr>
          <a:xfrm>
            <a:off x="6471885" y="3760789"/>
            <a:ext cx="944800" cy="728400"/>
          </a:xfrm>
          <a:prstGeom prst="rect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it" sz="2400" b="1"/>
              <a:t>ALU</a:t>
            </a:r>
            <a:endParaRPr sz="2400" b="1"/>
          </a:p>
        </p:txBody>
      </p:sp>
      <p:sp>
        <p:nvSpPr>
          <p:cNvPr id="551" name="Google Shape;551;p37"/>
          <p:cNvSpPr/>
          <p:nvPr/>
        </p:nvSpPr>
        <p:spPr>
          <a:xfrm>
            <a:off x="8210640" y="3760789"/>
            <a:ext cx="944800" cy="728400"/>
          </a:xfrm>
          <a:prstGeom prst="rect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it" sz="2400" b="1"/>
              <a:t>ALU</a:t>
            </a:r>
            <a:endParaRPr sz="2400" b="1"/>
          </a:p>
        </p:txBody>
      </p:sp>
      <p:sp>
        <p:nvSpPr>
          <p:cNvPr id="552" name="Google Shape;552;p37"/>
          <p:cNvSpPr/>
          <p:nvPr/>
        </p:nvSpPr>
        <p:spPr>
          <a:xfrm>
            <a:off x="9949395" y="3760789"/>
            <a:ext cx="944800" cy="728400"/>
          </a:xfrm>
          <a:prstGeom prst="rect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it" sz="2400" b="1"/>
              <a:t>ALU</a:t>
            </a:r>
            <a:endParaRPr sz="2400" b="1"/>
          </a:p>
        </p:txBody>
      </p:sp>
      <p:sp>
        <p:nvSpPr>
          <p:cNvPr id="553" name="Google Shape;553;p37"/>
          <p:cNvSpPr txBox="1"/>
          <p:nvPr/>
        </p:nvSpPr>
        <p:spPr>
          <a:xfrm>
            <a:off x="856393" y="2792932"/>
            <a:ext cx="14876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2400" b="1"/>
              <a:t>temp2</a:t>
            </a:r>
            <a:endParaRPr sz="2400" b="1"/>
          </a:p>
        </p:txBody>
      </p:sp>
      <p:sp>
        <p:nvSpPr>
          <p:cNvPr id="554" name="Google Shape;554;p37"/>
          <p:cNvSpPr txBox="1"/>
          <p:nvPr/>
        </p:nvSpPr>
        <p:spPr>
          <a:xfrm>
            <a:off x="6200317" y="4723332"/>
            <a:ext cx="14876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2400" b="1"/>
              <a:t>temp1</a:t>
            </a:r>
            <a:endParaRPr sz="2400" b="1"/>
          </a:p>
        </p:txBody>
      </p:sp>
      <p:sp>
        <p:nvSpPr>
          <p:cNvPr id="555" name="Google Shape;555;p37"/>
          <p:cNvSpPr txBox="1"/>
          <p:nvPr/>
        </p:nvSpPr>
        <p:spPr>
          <a:xfrm>
            <a:off x="9677825" y="4723332"/>
            <a:ext cx="14876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2400" b="1"/>
              <a:t>temp3</a:t>
            </a:r>
            <a:endParaRPr sz="2400" b="1"/>
          </a:p>
        </p:txBody>
      </p:sp>
      <p:sp>
        <p:nvSpPr>
          <p:cNvPr id="556" name="Google Shape;556;p37"/>
          <p:cNvSpPr/>
          <p:nvPr/>
        </p:nvSpPr>
        <p:spPr>
          <a:xfrm>
            <a:off x="3081133" y="2643800"/>
            <a:ext cx="610800" cy="615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57" name="Google Shape;557;p37"/>
          <p:cNvSpPr/>
          <p:nvPr/>
        </p:nvSpPr>
        <p:spPr>
          <a:xfrm flipH="1">
            <a:off x="3058451" y="4310500"/>
            <a:ext cx="610800" cy="615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16CEE67-B369-A3F4-1E58-D1360A2FEF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503" y="180326"/>
            <a:ext cx="10667548" cy="657050"/>
          </a:xfrm>
          <a:noFill/>
        </p:spPr>
        <p:txBody>
          <a:bodyPr vert="horz" lIns="0" tIns="0" rIns="0" bIns="0" rtlCol="0" anchor="ctr">
            <a:normAutofit/>
          </a:bodyPr>
          <a:lstStyle/>
          <a:p>
            <a:r>
              <a:rPr lang="en-US" sz="3800">
                <a:ea typeface="Roboto"/>
                <a:cs typeface="Roboto"/>
              </a:rPr>
              <a:t>Vector Reductions</a:t>
            </a:r>
            <a:endParaRPr lang="en-US" sz="3800" b="0" i="0" kern="1200" spc="-106" baseline="0">
              <a:ln w="15875" cmpd="sng">
                <a:noFill/>
                <a:round/>
              </a:ln>
              <a:latin typeface="+mj-lt"/>
              <a:ea typeface="Roboto"/>
              <a:cs typeface="Roboto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38"/>
          <p:cNvSpPr/>
          <p:nvPr/>
        </p:nvSpPr>
        <p:spPr>
          <a:xfrm>
            <a:off x="457200" y="2425133"/>
            <a:ext cx="2286000" cy="2802800"/>
          </a:xfrm>
          <a:prstGeom prst="rect">
            <a:avLst/>
          </a:prstGeom>
          <a:solidFill>
            <a:srgbClr val="F9CB9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it" sz="2667" b="1"/>
              <a:t>SLIDE</a:t>
            </a:r>
            <a:endParaRPr sz="2667" b="1"/>
          </a:p>
          <a:p>
            <a:pPr algn="ctr"/>
            <a:r>
              <a:rPr lang="it" sz="2667" b="1"/>
              <a:t>UNIT</a:t>
            </a:r>
            <a:endParaRPr sz="2667" b="1"/>
          </a:p>
        </p:txBody>
      </p:sp>
      <p:sp>
        <p:nvSpPr>
          <p:cNvPr id="563" name="Google Shape;563;p38"/>
          <p:cNvSpPr/>
          <p:nvPr/>
        </p:nvSpPr>
        <p:spPr>
          <a:xfrm>
            <a:off x="3984500" y="2186600"/>
            <a:ext cx="7593600" cy="3458800"/>
          </a:xfrm>
          <a:prstGeom prst="rect">
            <a:avLst/>
          </a:prstGeom>
          <a:solidFill>
            <a:schemeClr val="accent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64" name="Google Shape;564;p38"/>
          <p:cNvSpPr txBox="1">
            <a:spLocks noGrp="1"/>
          </p:cNvSpPr>
          <p:nvPr>
            <p:ph type="sldNum" idx="12"/>
          </p:nvPr>
        </p:nvSpPr>
        <p:spPr>
          <a:xfrm>
            <a:off x="11054843" y="6304327"/>
            <a:ext cx="355600" cy="468400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/>
          <a:p>
            <a:pPr>
              <a:buClr>
                <a:srgbClr val="000000"/>
              </a:buClr>
            </a:pPr>
            <a:fld id="{00000000-1234-1234-1234-123412341234}" type="slidenum">
              <a:rPr lang="it" dirty="0"/>
              <a:pPr>
                <a:buClr>
                  <a:srgbClr val="000000"/>
                </a:buClr>
              </a:pPr>
              <a:t>77</a:t>
            </a:fld>
            <a:endParaRPr/>
          </a:p>
        </p:txBody>
      </p:sp>
      <p:sp>
        <p:nvSpPr>
          <p:cNvPr id="566" name="Google Shape;566;p38"/>
          <p:cNvSpPr/>
          <p:nvPr/>
        </p:nvSpPr>
        <p:spPr>
          <a:xfrm>
            <a:off x="6200317" y="2434464"/>
            <a:ext cx="1487600" cy="2893600"/>
          </a:xfrm>
          <a:prstGeom prst="rect">
            <a:avLst/>
          </a:prstGeom>
          <a:solidFill>
            <a:srgbClr val="6D9EEB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67" name="Google Shape;567;p38"/>
          <p:cNvSpPr/>
          <p:nvPr/>
        </p:nvSpPr>
        <p:spPr>
          <a:xfrm>
            <a:off x="7939072" y="2434464"/>
            <a:ext cx="1487600" cy="2893600"/>
          </a:xfrm>
          <a:prstGeom prst="rect">
            <a:avLst/>
          </a:prstGeom>
          <a:solidFill>
            <a:srgbClr val="8E7CC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68" name="Google Shape;568;p38"/>
          <p:cNvSpPr/>
          <p:nvPr/>
        </p:nvSpPr>
        <p:spPr>
          <a:xfrm>
            <a:off x="4461564" y="2434523"/>
            <a:ext cx="1487600" cy="2893600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69" name="Google Shape;569;p38"/>
          <p:cNvSpPr/>
          <p:nvPr/>
        </p:nvSpPr>
        <p:spPr>
          <a:xfrm>
            <a:off x="9677827" y="2434464"/>
            <a:ext cx="1487600" cy="2893600"/>
          </a:xfrm>
          <a:prstGeom prst="rect">
            <a:avLst/>
          </a:prstGeom>
          <a:solidFill>
            <a:srgbClr val="A64D7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70" name="Google Shape;570;p38"/>
          <p:cNvSpPr txBox="1"/>
          <p:nvPr/>
        </p:nvSpPr>
        <p:spPr>
          <a:xfrm>
            <a:off x="4743721" y="2603603"/>
            <a:ext cx="923600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600" b="1">
                <a:solidFill>
                  <a:schemeClr val="dk1"/>
                </a:solidFill>
              </a:rPr>
              <a:t>LANE 0</a:t>
            </a:r>
            <a:endParaRPr sz="1600" b="1">
              <a:solidFill>
                <a:schemeClr val="dk1"/>
              </a:solidFill>
            </a:endParaRPr>
          </a:p>
        </p:txBody>
      </p:sp>
      <p:sp>
        <p:nvSpPr>
          <p:cNvPr id="571" name="Google Shape;571;p38"/>
          <p:cNvSpPr txBox="1"/>
          <p:nvPr/>
        </p:nvSpPr>
        <p:spPr>
          <a:xfrm>
            <a:off x="6482476" y="2603603"/>
            <a:ext cx="923600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600" b="1">
                <a:solidFill>
                  <a:schemeClr val="dk1"/>
                </a:solidFill>
              </a:rPr>
              <a:t>LANE 1</a:t>
            </a:r>
            <a:endParaRPr sz="1600" b="1">
              <a:solidFill>
                <a:schemeClr val="dk1"/>
              </a:solidFill>
            </a:endParaRPr>
          </a:p>
        </p:txBody>
      </p:sp>
      <p:sp>
        <p:nvSpPr>
          <p:cNvPr id="572" name="Google Shape;572;p38"/>
          <p:cNvSpPr txBox="1"/>
          <p:nvPr/>
        </p:nvSpPr>
        <p:spPr>
          <a:xfrm>
            <a:off x="8221231" y="2603603"/>
            <a:ext cx="923600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600" b="1">
                <a:solidFill>
                  <a:schemeClr val="dk1"/>
                </a:solidFill>
              </a:rPr>
              <a:t>LANE 2</a:t>
            </a:r>
            <a:endParaRPr sz="1600" b="1">
              <a:solidFill>
                <a:schemeClr val="dk1"/>
              </a:solidFill>
            </a:endParaRPr>
          </a:p>
        </p:txBody>
      </p:sp>
      <p:sp>
        <p:nvSpPr>
          <p:cNvPr id="573" name="Google Shape;573;p38"/>
          <p:cNvSpPr txBox="1"/>
          <p:nvPr/>
        </p:nvSpPr>
        <p:spPr>
          <a:xfrm>
            <a:off x="9959985" y="2603603"/>
            <a:ext cx="923600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600" b="1">
                <a:solidFill>
                  <a:schemeClr val="dk1"/>
                </a:solidFill>
              </a:rPr>
              <a:t>LANE 3</a:t>
            </a:r>
            <a:endParaRPr sz="1600" b="1">
              <a:solidFill>
                <a:schemeClr val="dk1"/>
              </a:solidFill>
            </a:endParaRPr>
          </a:p>
        </p:txBody>
      </p:sp>
      <p:sp>
        <p:nvSpPr>
          <p:cNvPr id="574" name="Google Shape;574;p38"/>
          <p:cNvSpPr txBox="1"/>
          <p:nvPr/>
        </p:nvSpPr>
        <p:spPr>
          <a:xfrm>
            <a:off x="6200329" y="4515565"/>
            <a:ext cx="14876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2400" b="1"/>
              <a:t>temp0</a:t>
            </a:r>
            <a:endParaRPr sz="2400" b="1"/>
          </a:p>
        </p:txBody>
      </p:sp>
      <p:sp>
        <p:nvSpPr>
          <p:cNvPr id="575" name="Google Shape;575;p38"/>
          <p:cNvSpPr/>
          <p:nvPr/>
        </p:nvSpPr>
        <p:spPr>
          <a:xfrm>
            <a:off x="4733132" y="3760789"/>
            <a:ext cx="944800" cy="728400"/>
          </a:xfrm>
          <a:prstGeom prst="rect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it" sz="2400" b="1"/>
              <a:t>ALU</a:t>
            </a:r>
            <a:endParaRPr sz="2400" b="1"/>
          </a:p>
        </p:txBody>
      </p:sp>
      <p:sp>
        <p:nvSpPr>
          <p:cNvPr id="576" name="Google Shape;576;p38"/>
          <p:cNvSpPr/>
          <p:nvPr/>
        </p:nvSpPr>
        <p:spPr>
          <a:xfrm>
            <a:off x="6471885" y="3760789"/>
            <a:ext cx="944800" cy="728400"/>
          </a:xfrm>
          <a:prstGeom prst="rect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it" sz="2400" b="1"/>
              <a:t>ALU</a:t>
            </a:r>
            <a:endParaRPr sz="2400" b="1"/>
          </a:p>
        </p:txBody>
      </p:sp>
      <p:sp>
        <p:nvSpPr>
          <p:cNvPr id="577" name="Google Shape;577;p38"/>
          <p:cNvSpPr/>
          <p:nvPr/>
        </p:nvSpPr>
        <p:spPr>
          <a:xfrm>
            <a:off x="8210640" y="3760789"/>
            <a:ext cx="944800" cy="728400"/>
          </a:xfrm>
          <a:prstGeom prst="rect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it" sz="2400" b="1"/>
              <a:t>ALU</a:t>
            </a:r>
            <a:endParaRPr sz="2400" b="1"/>
          </a:p>
        </p:txBody>
      </p:sp>
      <p:sp>
        <p:nvSpPr>
          <p:cNvPr id="578" name="Google Shape;578;p38"/>
          <p:cNvSpPr/>
          <p:nvPr/>
        </p:nvSpPr>
        <p:spPr>
          <a:xfrm>
            <a:off x="9949395" y="3760789"/>
            <a:ext cx="944800" cy="728400"/>
          </a:xfrm>
          <a:prstGeom prst="rect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it" sz="2400" b="1"/>
              <a:t>ALU</a:t>
            </a:r>
            <a:endParaRPr sz="2400" b="1"/>
          </a:p>
        </p:txBody>
      </p:sp>
      <p:sp>
        <p:nvSpPr>
          <p:cNvPr id="579" name="Google Shape;579;p38"/>
          <p:cNvSpPr txBox="1"/>
          <p:nvPr/>
        </p:nvSpPr>
        <p:spPr>
          <a:xfrm>
            <a:off x="9677793" y="4515565"/>
            <a:ext cx="14876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2400" b="1"/>
              <a:t>temp2</a:t>
            </a:r>
            <a:endParaRPr sz="2400" b="1"/>
          </a:p>
        </p:txBody>
      </p:sp>
      <p:sp>
        <p:nvSpPr>
          <p:cNvPr id="580" name="Google Shape;580;p38"/>
          <p:cNvSpPr txBox="1"/>
          <p:nvPr/>
        </p:nvSpPr>
        <p:spPr>
          <a:xfrm>
            <a:off x="6200317" y="4723332"/>
            <a:ext cx="14876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2400" b="1"/>
              <a:t>temp1</a:t>
            </a:r>
            <a:endParaRPr sz="2400" b="1"/>
          </a:p>
        </p:txBody>
      </p:sp>
      <p:sp>
        <p:nvSpPr>
          <p:cNvPr id="581" name="Google Shape;581;p38"/>
          <p:cNvSpPr txBox="1"/>
          <p:nvPr/>
        </p:nvSpPr>
        <p:spPr>
          <a:xfrm>
            <a:off x="9677825" y="4723332"/>
            <a:ext cx="14876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2400" b="1"/>
              <a:t>temp3</a:t>
            </a:r>
            <a:endParaRPr sz="2400" b="1"/>
          </a:p>
        </p:txBody>
      </p:sp>
      <p:sp>
        <p:nvSpPr>
          <p:cNvPr id="582" name="Google Shape;582;p38"/>
          <p:cNvSpPr/>
          <p:nvPr/>
        </p:nvSpPr>
        <p:spPr>
          <a:xfrm>
            <a:off x="3081133" y="2643800"/>
            <a:ext cx="610800" cy="615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83" name="Google Shape;583;p38"/>
          <p:cNvSpPr/>
          <p:nvPr/>
        </p:nvSpPr>
        <p:spPr>
          <a:xfrm flipH="1">
            <a:off x="3058451" y="4310500"/>
            <a:ext cx="610800" cy="615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C92F1DE-FA9F-B6BE-0672-61F02F506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503" y="180326"/>
            <a:ext cx="10667548" cy="657050"/>
          </a:xfrm>
          <a:noFill/>
        </p:spPr>
        <p:txBody>
          <a:bodyPr vert="horz" lIns="0" tIns="0" rIns="0" bIns="0" rtlCol="0" anchor="ctr">
            <a:normAutofit/>
          </a:bodyPr>
          <a:lstStyle/>
          <a:p>
            <a:r>
              <a:rPr lang="en-US" sz="3800">
                <a:ea typeface="Roboto"/>
                <a:cs typeface="Roboto"/>
              </a:rPr>
              <a:t>Vector Reductions – Inter-Lane </a:t>
            </a:r>
            <a:r>
              <a:rPr lang="en-US" sz="3800">
                <a:ea typeface="+mj-lt"/>
                <a:cs typeface="+mj-lt"/>
              </a:rPr>
              <a:t>phase</a:t>
            </a:r>
            <a:r>
              <a:rPr lang="en-US" sz="3800">
                <a:ea typeface="Roboto"/>
                <a:cs typeface="Roboto"/>
              </a:rPr>
              <a:t> end</a:t>
            </a:r>
            <a:endParaRPr lang="en-US" sz="3800" b="0" i="0" kern="1200" spc="-106" baseline="0">
              <a:ln w="15875" cmpd="sng">
                <a:noFill/>
                <a:round/>
              </a:ln>
              <a:latin typeface="+mj-lt"/>
              <a:ea typeface="Roboto"/>
              <a:cs typeface="Roboto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39"/>
          <p:cNvSpPr txBox="1">
            <a:spLocks noGrp="1"/>
          </p:cNvSpPr>
          <p:nvPr>
            <p:ph type="sldNum" idx="12"/>
          </p:nvPr>
        </p:nvSpPr>
        <p:spPr>
          <a:xfrm>
            <a:off x="11054843" y="6304327"/>
            <a:ext cx="355600" cy="468400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/>
          <a:p>
            <a:pPr>
              <a:buClr>
                <a:srgbClr val="000000"/>
              </a:buClr>
            </a:pPr>
            <a:fld id="{00000000-1234-1234-1234-123412341234}" type="slidenum">
              <a:rPr lang="it" dirty="0"/>
              <a:pPr>
                <a:buClr>
                  <a:srgbClr val="000000"/>
                </a:buClr>
              </a:pPr>
              <a:t>78</a:t>
            </a:fld>
            <a:endParaRPr/>
          </a:p>
        </p:txBody>
      </p:sp>
      <p:sp>
        <p:nvSpPr>
          <p:cNvPr id="590" name="Google Shape;590;p39"/>
          <p:cNvSpPr/>
          <p:nvPr/>
        </p:nvSpPr>
        <p:spPr>
          <a:xfrm>
            <a:off x="3299800" y="1272200"/>
            <a:ext cx="5188400" cy="5347200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91" name="Google Shape;591;p39"/>
          <p:cNvSpPr/>
          <p:nvPr/>
        </p:nvSpPr>
        <p:spPr>
          <a:xfrm>
            <a:off x="4738603" y="3054992"/>
            <a:ext cx="2310800" cy="1781600"/>
          </a:xfrm>
          <a:prstGeom prst="rect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it" sz="2400" b="1"/>
              <a:t>ALU</a:t>
            </a:r>
            <a:endParaRPr sz="2400" b="1"/>
          </a:p>
        </p:txBody>
      </p:sp>
      <p:sp>
        <p:nvSpPr>
          <p:cNvPr id="592" name="Google Shape;592;p39"/>
          <p:cNvSpPr txBox="1"/>
          <p:nvPr/>
        </p:nvSpPr>
        <p:spPr>
          <a:xfrm>
            <a:off x="6453800" y="1490467"/>
            <a:ext cx="26240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2400" b="1"/>
              <a:t>LANE 0</a:t>
            </a:r>
            <a:endParaRPr sz="2400" b="1"/>
          </a:p>
        </p:txBody>
      </p:sp>
      <p:sp>
        <p:nvSpPr>
          <p:cNvPr id="593" name="Google Shape;593;p39"/>
          <p:cNvSpPr txBox="1"/>
          <p:nvPr/>
        </p:nvSpPr>
        <p:spPr>
          <a:xfrm>
            <a:off x="4731532" y="5190100"/>
            <a:ext cx="22736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2400" b="1"/>
              <a:t>temp0123</a:t>
            </a:r>
            <a:endParaRPr sz="2400" b="1"/>
          </a:p>
        </p:txBody>
      </p:sp>
      <p:graphicFrame>
        <p:nvGraphicFramePr>
          <p:cNvPr id="594" name="Google Shape;594;p39"/>
          <p:cNvGraphicFramePr/>
          <p:nvPr/>
        </p:nvGraphicFramePr>
        <p:xfrm>
          <a:off x="4892084" y="5233751"/>
          <a:ext cx="1952467" cy="60956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9524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0956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95" name="Google Shape;595;p39"/>
          <p:cNvSpPr txBox="1"/>
          <p:nvPr/>
        </p:nvSpPr>
        <p:spPr>
          <a:xfrm>
            <a:off x="5963467" y="5486400"/>
            <a:ext cx="97800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endParaRPr sz="2400"/>
          </a:p>
        </p:txBody>
      </p:sp>
      <p:sp>
        <p:nvSpPr>
          <p:cNvPr id="596" name="Google Shape;596;p39"/>
          <p:cNvSpPr txBox="1"/>
          <p:nvPr/>
        </p:nvSpPr>
        <p:spPr>
          <a:xfrm>
            <a:off x="5162733" y="6260801"/>
            <a:ext cx="1411200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600"/>
              <a:t>64-bit</a:t>
            </a:r>
            <a:endParaRPr sz="1600"/>
          </a:p>
        </p:txBody>
      </p:sp>
      <p:sp>
        <p:nvSpPr>
          <p:cNvPr id="597" name="Google Shape;597;p39"/>
          <p:cNvSpPr/>
          <p:nvPr/>
        </p:nvSpPr>
        <p:spPr>
          <a:xfrm rot="-5400000">
            <a:off x="5631933" y="5136033"/>
            <a:ext cx="472800" cy="1928000"/>
          </a:xfrm>
          <a:prstGeom prst="leftBrace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AC2075A-7A3A-5054-1583-C6B4634B1F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503" y="180326"/>
            <a:ext cx="10667548" cy="657050"/>
          </a:xfrm>
          <a:noFill/>
        </p:spPr>
        <p:txBody>
          <a:bodyPr vert="horz" lIns="0" tIns="0" rIns="0" bIns="0" rtlCol="0" anchor="ctr">
            <a:normAutofit/>
          </a:bodyPr>
          <a:lstStyle/>
          <a:p>
            <a:r>
              <a:rPr lang="en-US" sz="3800">
                <a:ea typeface="Roboto"/>
                <a:cs typeface="Roboto"/>
              </a:rPr>
              <a:t>Vector Reductions – SIMD phase start</a:t>
            </a:r>
            <a:endParaRPr lang="en-US" sz="3800" b="0" i="0" kern="1200" spc="-106" baseline="0">
              <a:ln w="15875" cmpd="sng">
                <a:noFill/>
                <a:round/>
              </a:ln>
              <a:latin typeface="+mj-lt"/>
              <a:ea typeface="Roboto"/>
              <a:cs typeface="Roboto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40"/>
          <p:cNvSpPr txBox="1">
            <a:spLocks noGrp="1"/>
          </p:cNvSpPr>
          <p:nvPr>
            <p:ph type="sldNum" idx="12"/>
          </p:nvPr>
        </p:nvSpPr>
        <p:spPr>
          <a:xfrm>
            <a:off x="11054843" y="6304327"/>
            <a:ext cx="355600" cy="468400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/>
          <a:p>
            <a:pPr>
              <a:buClr>
                <a:srgbClr val="000000"/>
              </a:buClr>
            </a:pPr>
            <a:fld id="{00000000-1234-1234-1234-123412341234}" type="slidenum">
              <a:rPr lang="it" dirty="0"/>
              <a:pPr>
                <a:buClr>
                  <a:srgbClr val="000000"/>
                </a:buClr>
              </a:pPr>
              <a:t>79</a:t>
            </a:fld>
            <a:endParaRPr/>
          </a:p>
        </p:txBody>
      </p:sp>
      <p:sp>
        <p:nvSpPr>
          <p:cNvPr id="604" name="Google Shape;604;p40"/>
          <p:cNvSpPr/>
          <p:nvPr/>
        </p:nvSpPr>
        <p:spPr>
          <a:xfrm>
            <a:off x="3299800" y="1272200"/>
            <a:ext cx="5188400" cy="5347200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05" name="Google Shape;605;p40"/>
          <p:cNvSpPr/>
          <p:nvPr/>
        </p:nvSpPr>
        <p:spPr>
          <a:xfrm>
            <a:off x="4738603" y="3054992"/>
            <a:ext cx="2310800" cy="1781600"/>
          </a:xfrm>
          <a:prstGeom prst="rect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it" sz="2400" b="1"/>
              <a:t>ALU</a:t>
            </a:r>
            <a:endParaRPr sz="2400" b="1"/>
          </a:p>
        </p:txBody>
      </p:sp>
      <p:sp>
        <p:nvSpPr>
          <p:cNvPr id="606" name="Google Shape;606;p40"/>
          <p:cNvSpPr txBox="1"/>
          <p:nvPr/>
        </p:nvSpPr>
        <p:spPr>
          <a:xfrm>
            <a:off x="6453800" y="1490467"/>
            <a:ext cx="26240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2400" b="1"/>
              <a:t>LANE 0</a:t>
            </a:r>
            <a:endParaRPr sz="2400" b="1"/>
          </a:p>
        </p:txBody>
      </p:sp>
      <p:graphicFrame>
        <p:nvGraphicFramePr>
          <p:cNvPr id="607" name="Google Shape;607;p40"/>
          <p:cNvGraphicFramePr/>
          <p:nvPr>
            <p:extLst>
              <p:ext uri="{D42A27DB-BD31-4B8C-83A1-F6EECF244321}">
                <p14:modId xmlns:p14="http://schemas.microsoft.com/office/powerpoint/2010/main" val="1653383420"/>
              </p:ext>
            </p:extLst>
          </p:nvPr>
        </p:nvGraphicFramePr>
        <p:xfrm>
          <a:off x="4911117" y="5233751"/>
          <a:ext cx="1965732" cy="528267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4914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14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914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9143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2826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600"/>
                        <a:t>h0</a:t>
                      </a:r>
                      <a:endParaRPr sz="1600"/>
                    </a:p>
                  </a:txBody>
                  <a:tcPr marL="121900" marR="121900" marT="121900" marB="1219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600"/>
                        <a:t>h1</a:t>
                      </a:r>
                      <a:endParaRPr sz="1600"/>
                    </a:p>
                  </a:txBody>
                  <a:tcPr marL="121900" marR="121900" marT="121900" marB="1219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600"/>
                        <a:t>h2</a:t>
                      </a:r>
                      <a:endParaRPr sz="1600"/>
                    </a:p>
                  </a:txBody>
                  <a:tcPr marL="121900" marR="121900" marT="121900" marB="1219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600"/>
                        <a:t>h3</a:t>
                      </a:r>
                      <a:endParaRPr sz="1600"/>
                    </a:p>
                  </a:txBody>
                  <a:tcPr marL="121900" marR="121900" marT="121900" marB="1219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08" name="Google Shape;608;p40"/>
          <p:cNvSpPr txBox="1"/>
          <p:nvPr/>
        </p:nvSpPr>
        <p:spPr>
          <a:xfrm>
            <a:off x="5162733" y="6260801"/>
            <a:ext cx="1411200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600"/>
              <a:t>64-bit</a:t>
            </a:r>
            <a:endParaRPr sz="1600"/>
          </a:p>
        </p:txBody>
      </p:sp>
      <p:sp>
        <p:nvSpPr>
          <p:cNvPr id="609" name="Google Shape;609;p40"/>
          <p:cNvSpPr/>
          <p:nvPr/>
        </p:nvSpPr>
        <p:spPr>
          <a:xfrm rot="-5400000">
            <a:off x="5631933" y="5136033"/>
            <a:ext cx="472800" cy="1928000"/>
          </a:xfrm>
          <a:prstGeom prst="leftBrace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10" name="Google Shape;610;p40"/>
          <p:cNvSpPr txBox="1"/>
          <p:nvPr/>
        </p:nvSpPr>
        <p:spPr>
          <a:xfrm>
            <a:off x="267522" y="1253619"/>
            <a:ext cx="2683600" cy="35701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608965" indent="-422910">
              <a:buSzPts val="1400"/>
              <a:buChar char="●"/>
            </a:pPr>
            <a:r>
              <a:rPr lang="en-GB"/>
              <a:t>Reduce the 64-bit </a:t>
            </a:r>
            <a:r>
              <a:rPr lang="en-GB" err="1"/>
              <a:t>packet</a:t>
            </a:r>
            <a:r>
              <a:rPr lang="en-GB"/>
              <a:t> of N </a:t>
            </a:r>
            <a:r>
              <a:rPr lang="en-GB" err="1"/>
              <a:t>elements</a:t>
            </a:r>
            <a:endParaRPr lang="en-GB">
              <a:cs typeface="Calibri Light"/>
            </a:endParaRPr>
          </a:p>
          <a:p>
            <a:endParaRPr lang="en-GB">
              <a:cs typeface="Calibri Light"/>
            </a:endParaRPr>
          </a:p>
          <a:p>
            <a:pPr marL="608965" indent="-422910">
              <a:buSzPts val="1400"/>
              <a:buChar char="●"/>
            </a:pPr>
            <a:r>
              <a:rPr lang="en-GB" err="1"/>
              <a:t>Example</a:t>
            </a:r>
            <a:r>
              <a:rPr lang="en-GB"/>
              <a:t>: </a:t>
            </a:r>
            <a:r>
              <a:rPr lang="en-GB" err="1"/>
              <a:t>four</a:t>
            </a:r>
            <a:r>
              <a:rPr lang="en-GB"/>
              <a:t> 16-bit </a:t>
            </a:r>
            <a:r>
              <a:rPr lang="en-GB" err="1"/>
              <a:t>elements</a:t>
            </a:r>
            <a:endParaRPr lang="en-GB">
              <a:cs typeface="Calibri Light"/>
            </a:endParaRPr>
          </a:p>
          <a:p>
            <a:endParaRPr lang="en-GB">
              <a:cs typeface="Calibri Light"/>
            </a:endParaRPr>
          </a:p>
          <a:p>
            <a:pPr marL="608965" indent="-422910">
              <a:buSzPts val="1400"/>
              <a:buChar char="●"/>
            </a:pPr>
            <a:r>
              <a:rPr lang="en-GB"/>
              <a:t>log2(N) </a:t>
            </a:r>
            <a:r>
              <a:rPr lang="en-GB" err="1"/>
              <a:t>operations</a:t>
            </a:r>
            <a:r>
              <a:rPr lang="en-GB"/>
              <a:t> for N sub-</a:t>
            </a:r>
            <a:r>
              <a:rPr lang="en-GB" err="1"/>
              <a:t>elements</a:t>
            </a:r>
            <a:endParaRPr lang="en-GB">
              <a:cs typeface="Calibri Light"/>
            </a:endParaRPr>
          </a:p>
          <a:p>
            <a:pPr marL="608965"/>
            <a:endParaRPr lang="en-GB">
              <a:cs typeface="Calibri Light"/>
            </a:endParaRPr>
          </a:p>
          <a:p>
            <a:pPr marL="608965" indent="-422910">
              <a:buSzPts val="1400"/>
              <a:buChar char="●"/>
            </a:pPr>
            <a:r>
              <a:rPr lang="en-GB" err="1"/>
              <a:t>Example</a:t>
            </a:r>
            <a:r>
              <a:rPr lang="en-GB"/>
              <a:t>: log2(4) = 2 </a:t>
            </a:r>
            <a:r>
              <a:rPr lang="en-GB" err="1"/>
              <a:t>operations</a:t>
            </a:r>
            <a:endParaRPr lang="en-GB" err="1">
              <a:cs typeface="Calibri Light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1853A7D-515F-17EA-0644-322C2C6DFA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503" y="180326"/>
            <a:ext cx="10667548" cy="657050"/>
          </a:xfrm>
          <a:noFill/>
        </p:spPr>
        <p:txBody>
          <a:bodyPr vert="horz" lIns="0" tIns="0" rIns="0" bIns="0" rtlCol="0" anchor="ctr">
            <a:normAutofit/>
          </a:bodyPr>
          <a:lstStyle/>
          <a:p>
            <a:r>
              <a:rPr lang="en-US" sz="3800">
                <a:ea typeface="Roboto"/>
                <a:cs typeface="Roboto"/>
              </a:rPr>
              <a:t>Vector Reductions</a:t>
            </a:r>
            <a:endParaRPr lang="en-US" sz="3800" b="0" i="0" kern="1200" spc="-106" baseline="0">
              <a:ln w="15875" cmpd="sng">
                <a:noFill/>
                <a:round/>
              </a:ln>
              <a:latin typeface="+mj-lt"/>
              <a:ea typeface="Roboto"/>
              <a:cs typeface="Robo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F9BC5-5E28-7A56-95CC-2DD1CCF8E3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3800">
                <a:ea typeface="Roboto"/>
                <a:cs typeface="Roboto"/>
              </a:rPr>
              <a:t>EFCL Project Timeline, WPs, Milestones</a:t>
            </a:r>
            <a:endParaRPr lang="it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824A8F-2041-DF58-3B67-3949104280E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33867F2A-E750-44E7-A740-D3E09DF683AD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56" name="Content Placeholder 2">
            <a:extLst>
              <a:ext uri="{FF2B5EF4-FFF2-40B4-BE49-F238E27FC236}">
                <a16:creationId xmlns:a16="http://schemas.microsoft.com/office/drawing/2014/main" id="{590B1AB5-A2A9-2D41-78F1-AC0D933BAAE2}"/>
              </a:ext>
            </a:extLst>
          </p:cNvPr>
          <p:cNvSpPr txBox="1">
            <a:spLocks/>
          </p:cNvSpPr>
          <p:nvPr/>
        </p:nvSpPr>
        <p:spPr>
          <a:xfrm>
            <a:off x="1720758" y="5488769"/>
            <a:ext cx="1414765" cy="746491"/>
          </a:xfrm>
          <a:prstGeom prst="rect">
            <a:avLst/>
          </a:prstGeom>
        </p:spPr>
        <p:txBody>
          <a:bodyPr vert="horz" lIns="0" tIns="49528" rIns="0" bIns="48385" rtlCol="0" anchor="t">
            <a:noAutofit/>
          </a:bodyPr>
          <a:lstStyle>
            <a:lvl1pPr marL="288004" indent="-288004" algn="l" defTabSz="72000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SzPct val="90000"/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504000" indent="-216004" algn="l" defTabSz="72000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2pPr>
            <a:lvl3pPr marL="720000" indent="-216004" algn="l" defTabSz="864017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3pPr>
            <a:lvl4pPr marL="936000" indent="-216004" algn="l" defTabSz="864017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4pPr>
            <a:lvl5pPr marL="1152000" indent="-216004" algn="l" defTabSz="864017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1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5pPr>
            <a:lvl6pPr marL="2376046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8054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40062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72070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905">
              <a:cs typeface="Calibri Light"/>
            </a:endParaRPr>
          </a:p>
        </p:txBody>
      </p:sp>
      <p:sp>
        <p:nvSpPr>
          <p:cNvPr id="31" name="Segnaposto contenuto 2">
            <a:extLst>
              <a:ext uri="{FF2B5EF4-FFF2-40B4-BE49-F238E27FC236}">
                <a16:creationId xmlns:a16="http://schemas.microsoft.com/office/drawing/2014/main" id="{E7A305D3-1467-D49A-17E5-8309532F965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16504" y="990573"/>
            <a:ext cx="11118922" cy="5524351"/>
          </a:xfrm>
        </p:spPr>
        <p:txBody>
          <a:bodyPr vert="horz" lIns="0" tIns="46800" rIns="0" bIns="45720" rtlCol="0" anchor="t">
            <a:noAutofit/>
          </a:bodyPr>
          <a:lstStyle/>
          <a:p>
            <a:pPr marL="0" indent="0">
              <a:buNone/>
            </a:pPr>
            <a:r>
              <a:rPr lang="it-IT" sz="2000" b="1">
                <a:ea typeface="Roboto Light"/>
                <a:cs typeface="Roboto Light"/>
              </a:rPr>
              <a:t>Year 1</a:t>
            </a:r>
          </a:p>
          <a:p>
            <a:pPr marL="0" indent="0">
              <a:buNone/>
            </a:pPr>
            <a:r>
              <a:rPr lang="it-IT" sz="1400" b="1">
                <a:ea typeface="Roboto Light"/>
                <a:cs typeface="Roboto Light"/>
              </a:rPr>
              <a:t>WP1</a:t>
            </a:r>
            <a:r>
              <a:rPr lang="it-IT" sz="1400">
                <a:ea typeface="Roboto Light"/>
                <a:cs typeface="Roboto Light"/>
              </a:rPr>
              <a:t>: Workload analysis and benchmarking</a:t>
            </a:r>
            <a:br>
              <a:rPr lang="it-IT" sz="1400">
                <a:ea typeface="Roboto Light"/>
                <a:cs typeface="Roboto Light"/>
              </a:rPr>
            </a:br>
            <a:r>
              <a:rPr lang="it-IT" sz="1400">
                <a:ea typeface="Roboto Light"/>
                <a:cs typeface="Roboto Light"/>
              </a:rPr>
              <a:t>	</a:t>
            </a:r>
            <a:r>
              <a:rPr lang="it-IT" sz="1400" b="1">
                <a:ea typeface="+mn-lt"/>
                <a:cs typeface="+mn-lt"/>
              </a:rPr>
              <a:t>Select </a:t>
            </a:r>
            <a:r>
              <a:rPr lang="it-IT" sz="1400">
                <a:ea typeface="+mn-lt"/>
                <a:cs typeface="+mn-lt"/>
              </a:rPr>
              <a:t>and</a:t>
            </a:r>
            <a:r>
              <a:rPr lang="it-IT" sz="1400" b="1">
                <a:ea typeface="+mn-lt"/>
                <a:cs typeface="+mn-lt"/>
              </a:rPr>
              <a:t> implement key </a:t>
            </a:r>
            <a:r>
              <a:rPr lang="it-IT" sz="1400">
                <a:ea typeface="+mn-lt"/>
                <a:cs typeface="+mn-lt"/>
              </a:rPr>
              <a:t>application</a:t>
            </a:r>
            <a:r>
              <a:rPr lang="it-IT" sz="1400" b="1">
                <a:ea typeface="+mn-lt"/>
                <a:cs typeface="+mn-lt"/>
              </a:rPr>
              <a:t> kernels</a:t>
            </a:r>
            <a:endParaRPr lang="it-IT" sz="1400"/>
          </a:p>
          <a:p>
            <a:pPr marL="0" indent="0">
              <a:buNone/>
            </a:pPr>
            <a:r>
              <a:rPr lang="it-IT" sz="1400" b="1">
                <a:ea typeface="Roboto Light"/>
                <a:cs typeface="Roboto Light"/>
              </a:rPr>
              <a:t>WP2</a:t>
            </a:r>
            <a:r>
              <a:rPr lang="it-IT" sz="1400">
                <a:ea typeface="Roboto Light"/>
                <a:cs typeface="Roboto Light"/>
              </a:rPr>
              <a:t>: uArch design and exploration of instruction extensions</a:t>
            </a:r>
            <a:br>
              <a:rPr lang="it-IT" sz="1400">
                <a:ea typeface="Roboto Light"/>
                <a:cs typeface="Roboto Light"/>
              </a:rPr>
            </a:br>
            <a:r>
              <a:rPr lang="it-IT" sz="1400">
                <a:ea typeface="Roboto Light"/>
                <a:cs typeface="Roboto Light"/>
              </a:rPr>
              <a:t>	</a:t>
            </a:r>
            <a:r>
              <a:rPr lang="it-IT" sz="1400">
                <a:ea typeface="+mn-lt"/>
                <a:cs typeface="+mn-lt"/>
              </a:rPr>
              <a:t>Develop </a:t>
            </a:r>
            <a:r>
              <a:rPr lang="it-IT" sz="1400" b="1">
                <a:ea typeface="+mn-lt"/>
                <a:cs typeface="+mn-lt"/>
              </a:rPr>
              <a:t>the new micro-architecture compliant with RVV 0.9 (then RVV 1.0) </a:t>
            </a:r>
            <a:br>
              <a:rPr lang="it-IT" sz="1400">
                <a:ea typeface="+mn-lt"/>
                <a:cs typeface="+mn-lt"/>
              </a:rPr>
            </a:br>
            <a:r>
              <a:rPr lang="it-IT" sz="1400">
                <a:ea typeface="+mn-lt"/>
                <a:cs typeface="+mn-lt"/>
              </a:rPr>
              <a:t>	</a:t>
            </a:r>
            <a:r>
              <a:rPr lang="it-IT" sz="1400" b="1">
                <a:ea typeface="+mn-lt"/>
                <a:cs typeface="+mn-lt"/>
              </a:rPr>
              <a:t>Evaluate HW </a:t>
            </a:r>
            <a:r>
              <a:rPr lang="it-IT" sz="1400">
                <a:ea typeface="+mn-lt"/>
                <a:cs typeface="+mn-lt"/>
              </a:rPr>
              <a:t>cost</a:t>
            </a:r>
            <a:r>
              <a:rPr lang="it-IT" sz="1400" b="1">
                <a:ea typeface="+mn-lt"/>
                <a:cs typeface="+mn-lt"/>
              </a:rPr>
              <a:t> </a:t>
            </a:r>
            <a:r>
              <a:rPr lang="it-IT" sz="1400">
                <a:ea typeface="+mn-lt"/>
                <a:cs typeface="+mn-lt"/>
              </a:rPr>
              <a:t>of</a:t>
            </a:r>
            <a:r>
              <a:rPr lang="it-IT" sz="1400" b="1">
                <a:ea typeface="+mn-lt"/>
                <a:cs typeface="+mn-lt"/>
              </a:rPr>
              <a:t> ISA extensions </a:t>
            </a:r>
            <a:r>
              <a:rPr lang="it-IT" sz="1400">
                <a:ea typeface="+mn-lt"/>
                <a:cs typeface="+mn-lt"/>
              </a:rPr>
              <a:t>to</a:t>
            </a:r>
            <a:r>
              <a:rPr lang="it-IT" sz="1400" b="1">
                <a:ea typeface="+mn-lt"/>
                <a:cs typeface="+mn-lt"/>
              </a:rPr>
              <a:t> speed up key </a:t>
            </a:r>
            <a:r>
              <a:rPr lang="it-IT" sz="1400">
                <a:ea typeface="+mn-lt"/>
                <a:cs typeface="+mn-lt"/>
              </a:rPr>
              <a:t>application</a:t>
            </a:r>
            <a:r>
              <a:rPr lang="it-IT" sz="1400" b="1">
                <a:ea typeface="+mn-lt"/>
                <a:cs typeface="+mn-lt"/>
              </a:rPr>
              <a:t> kernels</a:t>
            </a:r>
            <a:endParaRPr lang="it-IT" sz="1400"/>
          </a:p>
          <a:p>
            <a:pPr marL="0" indent="0">
              <a:buNone/>
            </a:pPr>
            <a:r>
              <a:rPr lang="it-IT" sz="1400">
                <a:ea typeface="Roboto Light"/>
                <a:cs typeface="Calibri Light"/>
              </a:rPr>
              <a:t>Milestones: workload and benchmark analysis, version 0.1 of Ara2 with performance profiling</a:t>
            </a:r>
          </a:p>
          <a:p>
            <a:pPr marL="0" indent="0">
              <a:buNone/>
            </a:pPr>
            <a:r>
              <a:rPr lang="it-IT" sz="2000" b="1">
                <a:ea typeface="Roboto Light"/>
                <a:cs typeface="Roboto Light"/>
              </a:rPr>
              <a:t>Year 2</a:t>
            </a:r>
          </a:p>
          <a:p>
            <a:pPr marL="0" indent="0">
              <a:buNone/>
            </a:pPr>
            <a:r>
              <a:rPr lang="it-IT" sz="1400" b="1">
                <a:ea typeface="Roboto Light"/>
                <a:cs typeface="Roboto Light"/>
              </a:rPr>
              <a:t>WP3</a:t>
            </a:r>
            <a:r>
              <a:rPr lang="it-IT" sz="1400">
                <a:ea typeface="Roboto Light"/>
                <a:cs typeface="Roboto Light"/>
              </a:rPr>
              <a:t>: uArch opt and implementation</a:t>
            </a:r>
            <a:br>
              <a:rPr lang="it-IT" sz="1400">
                <a:ea typeface="Roboto Light"/>
                <a:cs typeface="Roboto Light"/>
              </a:rPr>
            </a:br>
            <a:r>
              <a:rPr lang="it-IT" sz="1400">
                <a:ea typeface="Roboto Light"/>
                <a:cs typeface="Roboto Light"/>
              </a:rPr>
              <a:t>	</a:t>
            </a:r>
            <a:r>
              <a:rPr lang="it-IT" sz="1400" b="1">
                <a:ea typeface="+mn-lt"/>
                <a:cs typeface="+mn-lt"/>
              </a:rPr>
              <a:t>Optimize and implement microarchitecture</a:t>
            </a:r>
            <a:r>
              <a:rPr lang="it-IT" sz="1400">
                <a:ea typeface="+mn-lt"/>
                <a:cs typeface="+mn-lt"/>
              </a:rPr>
              <a:t> </a:t>
            </a:r>
            <a:br>
              <a:rPr lang="it-IT" sz="1400" b="1">
                <a:ea typeface="+mn-lt"/>
                <a:cs typeface="+mn-lt"/>
              </a:rPr>
            </a:br>
            <a:r>
              <a:rPr lang="it-IT" sz="1400" b="1">
                <a:ea typeface="+mn-lt"/>
                <a:cs typeface="+mn-lt"/>
              </a:rPr>
              <a:t>	Target frequency in the GHz range</a:t>
            </a:r>
            <a:br>
              <a:rPr lang="it-IT" sz="1400" b="1">
                <a:ea typeface="+mn-lt"/>
                <a:cs typeface="+mn-lt"/>
              </a:rPr>
            </a:br>
            <a:r>
              <a:rPr lang="it-IT" sz="1400" b="1">
                <a:ea typeface="+mn-lt"/>
                <a:cs typeface="+mn-lt"/>
              </a:rPr>
              <a:t>	</a:t>
            </a:r>
            <a:r>
              <a:rPr lang="it-IT" sz="1400">
                <a:ea typeface="+mn-lt"/>
                <a:cs typeface="+mn-lt"/>
              </a:rPr>
              <a:t>Emphasize</a:t>
            </a:r>
            <a:r>
              <a:rPr lang="it-IT" sz="1400" b="1">
                <a:ea typeface="+mn-lt"/>
                <a:cs typeface="+mn-lt"/>
              </a:rPr>
              <a:t> scalability</a:t>
            </a:r>
            <a:r>
              <a:rPr lang="it-IT" sz="1400">
                <a:ea typeface="+mn-lt"/>
                <a:cs typeface="+mn-lt"/>
              </a:rPr>
              <a:t> and</a:t>
            </a:r>
            <a:r>
              <a:rPr lang="it-IT" sz="1400" b="1">
                <a:ea typeface="+mn-lt"/>
                <a:cs typeface="+mn-lt"/>
              </a:rPr>
              <a:t> </a:t>
            </a:r>
            <a:r>
              <a:rPr lang="it-IT" sz="1400">
                <a:ea typeface="+mn-lt"/>
                <a:cs typeface="+mn-lt"/>
              </a:rPr>
              <a:t>high</a:t>
            </a:r>
            <a:r>
              <a:rPr lang="it-IT" sz="1400" b="1">
                <a:ea typeface="+mn-lt"/>
                <a:cs typeface="+mn-lt"/>
              </a:rPr>
              <a:t> energy efficiency</a:t>
            </a:r>
            <a:br>
              <a:rPr lang="it-IT" sz="1400">
                <a:ea typeface="+mn-lt"/>
                <a:cs typeface="+mn-lt"/>
              </a:rPr>
            </a:br>
            <a:r>
              <a:rPr lang="it-IT" sz="1400">
                <a:ea typeface="+mn-lt"/>
                <a:cs typeface="+mn-lt"/>
              </a:rPr>
              <a:t>	</a:t>
            </a:r>
            <a:r>
              <a:rPr lang="it-IT" sz="1400" b="1">
                <a:ea typeface="+mn-lt"/>
                <a:cs typeface="+mn-lt"/>
              </a:rPr>
              <a:t>PPA </a:t>
            </a:r>
            <a:r>
              <a:rPr lang="it-IT" sz="1400">
                <a:ea typeface="+mn-lt"/>
                <a:cs typeface="+mn-lt"/>
              </a:rPr>
              <a:t>of the resulting design</a:t>
            </a:r>
            <a:endParaRPr lang="it-IT" sz="1400" b="1"/>
          </a:p>
          <a:p>
            <a:pPr marL="0" indent="0">
              <a:buNone/>
            </a:pPr>
            <a:r>
              <a:rPr lang="it-IT" sz="1400" b="1">
                <a:ea typeface="Roboto Light"/>
                <a:cs typeface="Roboto Light"/>
              </a:rPr>
              <a:t>WP4</a:t>
            </a:r>
            <a:r>
              <a:rPr lang="it-IT" sz="1400">
                <a:ea typeface="Roboto Light"/>
                <a:cs typeface="Roboto Light"/>
              </a:rPr>
              <a:t>: design space exploration, sw environment, open-source release</a:t>
            </a:r>
            <a:br>
              <a:rPr lang="it-IT" sz="1400">
                <a:ea typeface="Roboto Light"/>
                <a:cs typeface="Roboto Light"/>
              </a:rPr>
            </a:br>
            <a:r>
              <a:rPr lang="it-IT" sz="1400">
                <a:ea typeface="Roboto Light"/>
                <a:cs typeface="Roboto Light"/>
              </a:rPr>
              <a:t>	</a:t>
            </a:r>
            <a:r>
              <a:rPr lang="it-IT" sz="1400" b="1">
                <a:ea typeface="+mn-lt"/>
                <a:cs typeface="+mn-lt"/>
              </a:rPr>
              <a:t>Verify </a:t>
            </a:r>
            <a:r>
              <a:rPr lang="it-IT" sz="1400">
                <a:ea typeface="+mn-lt"/>
                <a:cs typeface="+mn-lt"/>
              </a:rPr>
              <a:t>the</a:t>
            </a:r>
            <a:r>
              <a:rPr lang="it-IT" sz="1400" b="1">
                <a:ea typeface="+mn-lt"/>
                <a:cs typeface="+mn-lt"/>
              </a:rPr>
              <a:t> design</a:t>
            </a:r>
            <a:r>
              <a:rPr lang="it-IT" sz="1400">
                <a:ea typeface="+mn-lt"/>
                <a:cs typeface="+mn-lt"/>
              </a:rPr>
              <a:t> </a:t>
            </a:r>
            <a:br>
              <a:rPr lang="it-IT" sz="1400">
                <a:ea typeface="+mn-lt"/>
                <a:cs typeface="+mn-lt"/>
              </a:rPr>
            </a:br>
            <a:r>
              <a:rPr lang="it-IT" sz="1400">
                <a:ea typeface="+mn-lt"/>
                <a:cs typeface="+mn-lt"/>
              </a:rPr>
              <a:t>	Provide </a:t>
            </a:r>
            <a:r>
              <a:rPr lang="it-IT" sz="1400" b="1">
                <a:ea typeface="+mn-lt"/>
                <a:cs typeface="+mn-lt"/>
              </a:rPr>
              <a:t>Software </a:t>
            </a:r>
            <a:r>
              <a:rPr lang="it-IT" sz="1400">
                <a:ea typeface="+mn-lt"/>
                <a:cs typeface="+mn-lt"/>
              </a:rPr>
              <a:t>support</a:t>
            </a:r>
            <a:br>
              <a:rPr lang="it-IT" sz="1400">
                <a:ea typeface="+mn-lt"/>
                <a:cs typeface="+mn-lt"/>
              </a:rPr>
            </a:br>
            <a:r>
              <a:rPr lang="it-IT" sz="1400">
                <a:ea typeface="+mn-lt"/>
                <a:cs typeface="+mn-lt"/>
              </a:rPr>
              <a:t>	</a:t>
            </a:r>
            <a:r>
              <a:rPr lang="it-IT" sz="1400" b="1">
                <a:ea typeface="+mn-lt"/>
                <a:cs typeface="+mn-lt"/>
              </a:rPr>
              <a:t>Open-source release </a:t>
            </a:r>
            <a:r>
              <a:rPr lang="it-IT" sz="1400">
                <a:ea typeface="+mn-lt"/>
                <a:cs typeface="+mn-lt"/>
              </a:rPr>
              <a:t>of</a:t>
            </a:r>
            <a:r>
              <a:rPr lang="it-IT" sz="1400" b="1">
                <a:ea typeface="+mn-lt"/>
                <a:cs typeface="+mn-lt"/>
              </a:rPr>
              <a:t> HW </a:t>
            </a:r>
            <a:r>
              <a:rPr lang="it-IT" sz="1400">
                <a:ea typeface="+mn-lt"/>
                <a:cs typeface="+mn-lt"/>
              </a:rPr>
              <a:t>and</a:t>
            </a:r>
            <a:r>
              <a:rPr lang="it-IT" sz="1400" b="1">
                <a:ea typeface="+mn-lt"/>
                <a:cs typeface="+mn-lt"/>
              </a:rPr>
              <a:t> SW</a:t>
            </a:r>
            <a:endParaRPr lang="it-IT" sz="1400">
              <a:ea typeface="Roboto Light"/>
              <a:cs typeface="Roboto Light"/>
            </a:endParaRPr>
          </a:p>
          <a:p>
            <a:pPr marL="0" indent="0">
              <a:buNone/>
            </a:pPr>
            <a:r>
              <a:rPr lang="it-IT" sz="1400">
                <a:ea typeface="Roboto Light"/>
                <a:cs typeface="Roboto Light"/>
              </a:rPr>
              <a:t>Milestones: version 1.0 of Arav2 with instruction extensions and PPA analysis, open source release of HW and SW</a:t>
            </a:r>
          </a:p>
        </p:txBody>
      </p:sp>
    </p:spTree>
    <p:extLst>
      <p:ext uri="{BB962C8B-B14F-4D97-AF65-F5344CB8AC3E}">
        <p14:creationId xmlns:p14="http://schemas.microsoft.com/office/powerpoint/2010/main" val="255719466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41"/>
          <p:cNvSpPr txBox="1">
            <a:spLocks noGrp="1"/>
          </p:cNvSpPr>
          <p:nvPr>
            <p:ph type="sldNum" idx="12"/>
          </p:nvPr>
        </p:nvSpPr>
        <p:spPr>
          <a:xfrm>
            <a:off x="11054843" y="6304327"/>
            <a:ext cx="355600" cy="468400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/>
          <a:p>
            <a:pPr>
              <a:buClr>
                <a:srgbClr val="000000"/>
              </a:buClr>
            </a:pPr>
            <a:fld id="{00000000-1234-1234-1234-123412341234}" type="slidenum">
              <a:rPr lang="it" dirty="0"/>
              <a:pPr>
                <a:buClr>
                  <a:srgbClr val="000000"/>
                </a:buClr>
              </a:pPr>
              <a:t>80</a:t>
            </a:fld>
            <a:endParaRPr/>
          </a:p>
        </p:txBody>
      </p:sp>
      <p:sp>
        <p:nvSpPr>
          <p:cNvPr id="617" name="Google Shape;617;p41"/>
          <p:cNvSpPr/>
          <p:nvPr/>
        </p:nvSpPr>
        <p:spPr>
          <a:xfrm>
            <a:off x="3299800" y="1272200"/>
            <a:ext cx="5188400" cy="5347200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18" name="Google Shape;618;p41"/>
          <p:cNvSpPr/>
          <p:nvPr/>
        </p:nvSpPr>
        <p:spPr>
          <a:xfrm>
            <a:off x="4738603" y="3054992"/>
            <a:ext cx="2310800" cy="1781600"/>
          </a:xfrm>
          <a:prstGeom prst="rect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it" sz="2400" b="1"/>
              <a:t>ALU</a:t>
            </a:r>
            <a:endParaRPr sz="2400" b="1"/>
          </a:p>
        </p:txBody>
      </p:sp>
      <p:sp>
        <p:nvSpPr>
          <p:cNvPr id="619" name="Google Shape;619;p41"/>
          <p:cNvSpPr txBox="1"/>
          <p:nvPr/>
        </p:nvSpPr>
        <p:spPr>
          <a:xfrm>
            <a:off x="6453800" y="1490467"/>
            <a:ext cx="26240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2400" b="1"/>
              <a:t>LANE 0</a:t>
            </a:r>
            <a:endParaRPr sz="2400" b="1"/>
          </a:p>
        </p:txBody>
      </p:sp>
      <p:graphicFrame>
        <p:nvGraphicFramePr>
          <p:cNvPr id="620" name="Google Shape;620;p41"/>
          <p:cNvGraphicFramePr/>
          <p:nvPr>
            <p:extLst>
              <p:ext uri="{D42A27DB-BD31-4B8C-83A1-F6EECF244321}">
                <p14:modId xmlns:p14="http://schemas.microsoft.com/office/powerpoint/2010/main" val="3113057057"/>
              </p:ext>
            </p:extLst>
          </p:nvPr>
        </p:nvGraphicFramePr>
        <p:xfrm>
          <a:off x="4738584" y="2275384"/>
          <a:ext cx="982866" cy="528267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4914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14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2826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600"/>
                        <a:t>h0</a:t>
                      </a:r>
                      <a:endParaRPr sz="1600"/>
                    </a:p>
                  </a:txBody>
                  <a:tcPr marL="121900" marR="121900" marT="121900" marB="1219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600"/>
                        <a:t>h1</a:t>
                      </a:r>
                      <a:endParaRPr sz="1600"/>
                    </a:p>
                  </a:txBody>
                  <a:tcPr marL="121900" marR="121900" marT="121900" marB="1219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21" name="Google Shape;621;p41"/>
          <p:cNvGraphicFramePr/>
          <p:nvPr>
            <p:extLst>
              <p:ext uri="{D42A27DB-BD31-4B8C-83A1-F6EECF244321}">
                <p14:modId xmlns:p14="http://schemas.microsoft.com/office/powerpoint/2010/main" val="4174875765"/>
              </p:ext>
            </p:extLst>
          </p:nvPr>
        </p:nvGraphicFramePr>
        <p:xfrm>
          <a:off x="6095984" y="2275384"/>
          <a:ext cx="982866" cy="528267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4914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14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2826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600"/>
                        <a:t>h2</a:t>
                      </a:r>
                      <a:endParaRPr sz="1600"/>
                    </a:p>
                  </a:txBody>
                  <a:tcPr marL="121900" marR="121900" marT="121900" marB="1219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600"/>
                        <a:t>h3</a:t>
                      </a:r>
                      <a:endParaRPr sz="1600"/>
                    </a:p>
                  </a:txBody>
                  <a:tcPr marL="121900" marR="121900" marT="121900" marB="1219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22" name="Google Shape;622;p41"/>
          <p:cNvSpPr txBox="1"/>
          <p:nvPr/>
        </p:nvSpPr>
        <p:spPr>
          <a:xfrm>
            <a:off x="5402600" y="2272733"/>
            <a:ext cx="9828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2400"/>
              <a:t>+</a:t>
            </a:r>
            <a:endParaRPr sz="2400"/>
          </a:p>
        </p:txBody>
      </p:sp>
      <p:graphicFrame>
        <p:nvGraphicFramePr>
          <p:cNvPr id="623" name="Google Shape;623;p41"/>
          <p:cNvGraphicFramePr/>
          <p:nvPr>
            <p:extLst>
              <p:ext uri="{D42A27DB-BD31-4B8C-83A1-F6EECF244321}">
                <p14:modId xmlns:p14="http://schemas.microsoft.com/office/powerpoint/2010/main" val="938953576"/>
              </p:ext>
            </p:extLst>
          </p:nvPr>
        </p:nvGraphicFramePr>
        <p:xfrm>
          <a:off x="5199384" y="5085251"/>
          <a:ext cx="1438066" cy="5336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719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0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336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600"/>
                        <a:t>h01</a:t>
                      </a:r>
                      <a:endParaRPr sz="1600"/>
                    </a:p>
                  </a:txBody>
                  <a:tcPr marL="121900" marR="121900" marT="121900" marB="1219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600"/>
                        <a:t>h23</a:t>
                      </a:r>
                      <a:endParaRPr sz="1600"/>
                    </a:p>
                  </a:txBody>
                  <a:tcPr marL="121900" marR="121900" marT="121900" marB="1219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24" name="Google Shape;624;p41"/>
          <p:cNvSpPr txBox="1"/>
          <p:nvPr/>
        </p:nvSpPr>
        <p:spPr>
          <a:xfrm>
            <a:off x="9243400" y="3021500"/>
            <a:ext cx="27960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it" sz="2400" b="1"/>
              <a:t>First </a:t>
            </a:r>
            <a:r>
              <a:rPr lang="en-GB" sz="2400" b="1" err="1"/>
              <a:t>operation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0823B07-0E30-713D-A747-E56A67A9B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503" y="180326"/>
            <a:ext cx="10667548" cy="657050"/>
          </a:xfrm>
          <a:noFill/>
        </p:spPr>
        <p:txBody>
          <a:bodyPr vert="horz" lIns="0" tIns="0" rIns="0" bIns="0" rtlCol="0" anchor="ctr">
            <a:normAutofit/>
          </a:bodyPr>
          <a:lstStyle/>
          <a:p>
            <a:r>
              <a:rPr lang="en-US" sz="3800">
                <a:ea typeface="Roboto"/>
                <a:cs typeface="Roboto"/>
              </a:rPr>
              <a:t>Vector Reductions</a:t>
            </a:r>
            <a:endParaRPr lang="en-US" sz="3800" b="0" i="0" kern="1200" spc="-106" baseline="0">
              <a:ln w="15875" cmpd="sng">
                <a:noFill/>
                <a:round/>
              </a:ln>
              <a:latin typeface="+mj-lt"/>
              <a:ea typeface="Roboto"/>
              <a:cs typeface="Roboto"/>
            </a:endParaRPr>
          </a:p>
        </p:txBody>
      </p:sp>
      <p:sp>
        <p:nvSpPr>
          <p:cNvPr id="7" name="Google Shape;610;p40">
            <a:extLst>
              <a:ext uri="{FF2B5EF4-FFF2-40B4-BE49-F238E27FC236}">
                <a16:creationId xmlns:a16="http://schemas.microsoft.com/office/drawing/2014/main" id="{63574D9E-CA85-4D54-D568-9AFD2EF978C0}"/>
              </a:ext>
            </a:extLst>
          </p:cNvPr>
          <p:cNvSpPr txBox="1"/>
          <p:nvPr/>
        </p:nvSpPr>
        <p:spPr>
          <a:xfrm>
            <a:off x="267522" y="1253619"/>
            <a:ext cx="2683600" cy="35701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608965" indent="-422910">
              <a:buSzPts val="1400"/>
              <a:buChar char="●"/>
            </a:pPr>
            <a:r>
              <a:rPr lang="it"/>
              <a:t>Reduce the 64-bit </a:t>
            </a:r>
            <a:r>
              <a:rPr lang="it" err="1"/>
              <a:t>packet</a:t>
            </a:r>
            <a:r>
              <a:rPr lang="it"/>
              <a:t> of N </a:t>
            </a:r>
            <a:r>
              <a:rPr lang="it" err="1"/>
              <a:t>elements</a:t>
            </a:r>
            <a:endParaRPr lang="it-IT">
              <a:cs typeface="Calibri Light"/>
            </a:endParaRPr>
          </a:p>
          <a:p>
            <a:endParaRPr>
              <a:cs typeface="Calibri Light"/>
            </a:endParaRPr>
          </a:p>
          <a:p>
            <a:pPr marL="608965" indent="-422910">
              <a:buSzPts val="1400"/>
              <a:buChar char="●"/>
            </a:pPr>
            <a:r>
              <a:rPr lang="it" err="1"/>
              <a:t>Example</a:t>
            </a:r>
            <a:r>
              <a:rPr lang="it"/>
              <a:t>: </a:t>
            </a:r>
            <a:r>
              <a:rPr lang="it" err="1"/>
              <a:t>four</a:t>
            </a:r>
            <a:r>
              <a:rPr lang="it"/>
              <a:t> 16-bit </a:t>
            </a:r>
            <a:r>
              <a:rPr lang="it" err="1"/>
              <a:t>elements</a:t>
            </a:r>
            <a:endParaRPr>
              <a:cs typeface="Calibri Light"/>
            </a:endParaRPr>
          </a:p>
          <a:p>
            <a:endParaRPr>
              <a:cs typeface="Calibri Light"/>
            </a:endParaRPr>
          </a:p>
          <a:p>
            <a:pPr marL="608965" indent="-422910">
              <a:buSzPts val="1400"/>
              <a:buChar char="●"/>
            </a:pPr>
            <a:r>
              <a:rPr lang="it"/>
              <a:t>log2(N) </a:t>
            </a:r>
            <a:r>
              <a:rPr lang="it" err="1"/>
              <a:t>operations</a:t>
            </a:r>
            <a:r>
              <a:rPr lang="it"/>
              <a:t> for N sub-</a:t>
            </a:r>
            <a:r>
              <a:rPr lang="it" err="1"/>
              <a:t>elements</a:t>
            </a:r>
            <a:endParaRPr>
              <a:cs typeface="Calibri Light"/>
            </a:endParaRPr>
          </a:p>
          <a:p>
            <a:pPr marL="608965"/>
            <a:endParaRPr>
              <a:cs typeface="Calibri Light"/>
            </a:endParaRPr>
          </a:p>
          <a:p>
            <a:pPr marL="608965" indent="-422910">
              <a:buSzPts val="1400"/>
              <a:buChar char="●"/>
            </a:pPr>
            <a:r>
              <a:rPr lang="it" err="1"/>
              <a:t>Example</a:t>
            </a:r>
            <a:r>
              <a:rPr lang="it"/>
              <a:t>: log2(4) = 2 </a:t>
            </a:r>
            <a:r>
              <a:rPr lang="it" err="1"/>
              <a:t>operations</a:t>
            </a:r>
            <a:endParaRPr err="1">
              <a:cs typeface="Calibri Light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42"/>
          <p:cNvSpPr txBox="1">
            <a:spLocks noGrp="1"/>
          </p:cNvSpPr>
          <p:nvPr>
            <p:ph type="sldNum" idx="12"/>
          </p:nvPr>
        </p:nvSpPr>
        <p:spPr>
          <a:xfrm>
            <a:off x="11054843" y="6304327"/>
            <a:ext cx="355600" cy="468400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/>
          <a:p>
            <a:pPr>
              <a:buClr>
                <a:srgbClr val="000000"/>
              </a:buClr>
            </a:pPr>
            <a:fld id="{00000000-1234-1234-1234-123412341234}" type="slidenum">
              <a:rPr lang="it" dirty="0"/>
              <a:pPr>
                <a:buClr>
                  <a:srgbClr val="000000"/>
                </a:buClr>
              </a:pPr>
              <a:t>81</a:t>
            </a:fld>
            <a:endParaRPr/>
          </a:p>
        </p:txBody>
      </p:sp>
      <p:sp>
        <p:nvSpPr>
          <p:cNvPr id="632" name="Google Shape;632;p42"/>
          <p:cNvSpPr/>
          <p:nvPr/>
        </p:nvSpPr>
        <p:spPr>
          <a:xfrm>
            <a:off x="3299800" y="1272200"/>
            <a:ext cx="5188400" cy="5347200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33" name="Google Shape;633;p42"/>
          <p:cNvSpPr/>
          <p:nvPr/>
        </p:nvSpPr>
        <p:spPr>
          <a:xfrm>
            <a:off x="4738603" y="3054992"/>
            <a:ext cx="2310800" cy="1781600"/>
          </a:xfrm>
          <a:prstGeom prst="rect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it" sz="2400" b="1"/>
              <a:t>ALU</a:t>
            </a:r>
            <a:endParaRPr sz="2400" b="1"/>
          </a:p>
        </p:txBody>
      </p:sp>
      <p:sp>
        <p:nvSpPr>
          <p:cNvPr id="634" name="Google Shape;634;p42"/>
          <p:cNvSpPr txBox="1"/>
          <p:nvPr/>
        </p:nvSpPr>
        <p:spPr>
          <a:xfrm>
            <a:off x="6453800" y="1490467"/>
            <a:ext cx="26240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2400" b="1"/>
              <a:t>LANE 0</a:t>
            </a:r>
            <a:endParaRPr sz="2400" b="1"/>
          </a:p>
        </p:txBody>
      </p:sp>
      <p:graphicFrame>
        <p:nvGraphicFramePr>
          <p:cNvPr id="635" name="Google Shape;635;p42"/>
          <p:cNvGraphicFramePr/>
          <p:nvPr>
            <p:extLst>
              <p:ext uri="{D42A27DB-BD31-4B8C-83A1-F6EECF244321}">
                <p14:modId xmlns:p14="http://schemas.microsoft.com/office/powerpoint/2010/main" val="2688765026"/>
              </p:ext>
            </p:extLst>
          </p:nvPr>
        </p:nvGraphicFramePr>
        <p:xfrm>
          <a:off x="4738584" y="2275384"/>
          <a:ext cx="660400" cy="528267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660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2826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600"/>
                        <a:t>h01</a:t>
                      </a:r>
                      <a:endParaRPr sz="1600"/>
                    </a:p>
                  </a:txBody>
                  <a:tcPr marL="121900" marR="121900" marT="121900" marB="1219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36" name="Google Shape;636;p42"/>
          <p:cNvGraphicFramePr/>
          <p:nvPr>
            <p:extLst>
              <p:ext uri="{D42A27DB-BD31-4B8C-83A1-F6EECF244321}">
                <p14:modId xmlns:p14="http://schemas.microsoft.com/office/powerpoint/2010/main" val="1332537144"/>
              </p:ext>
            </p:extLst>
          </p:nvPr>
        </p:nvGraphicFramePr>
        <p:xfrm>
          <a:off x="6333417" y="2275384"/>
          <a:ext cx="660400" cy="528267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660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2826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600"/>
                        <a:t>h23</a:t>
                      </a:r>
                      <a:endParaRPr sz="1600"/>
                    </a:p>
                  </a:txBody>
                  <a:tcPr marL="121900" marR="121900" marT="121900" marB="1219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37" name="Google Shape;637;p42"/>
          <p:cNvSpPr txBox="1"/>
          <p:nvPr/>
        </p:nvSpPr>
        <p:spPr>
          <a:xfrm>
            <a:off x="5716200" y="2272733"/>
            <a:ext cx="3556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2400"/>
              <a:t>+</a:t>
            </a:r>
            <a:endParaRPr sz="2400"/>
          </a:p>
        </p:txBody>
      </p:sp>
      <p:graphicFrame>
        <p:nvGraphicFramePr>
          <p:cNvPr id="638" name="Google Shape;638;p42"/>
          <p:cNvGraphicFramePr/>
          <p:nvPr>
            <p:extLst>
              <p:ext uri="{D42A27DB-BD31-4B8C-83A1-F6EECF244321}">
                <p14:modId xmlns:p14="http://schemas.microsoft.com/office/powerpoint/2010/main" val="321700442"/>
              </p:ext>
            </p:extLst>
          </p:nvPr>
        </p:nvGraphicFramePr>
        <p:xfrm>
          <a:off x="5449784" y="5120184"/>
          <a:ext cx="988400" cy="528267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988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2826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600"/>
                        <a:t>h0123</a:t>
                      </a:r>
                      <a:endParaRPr sz="1600"/>
                    </a:p>
                  </a:txBody>
                  <a:tcPr marL="121900" marR="121900" marT="121900" marB="1219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39" name="Google Shape;639;p42"/>
          <p:cNvSpPr txBox="1"/>
          <p:nvPr/>
        </p:nvSpPr>
        <p:spPr>
          <a:xfrm>
            <a:off x="5506661" y="6159201"/>
            <a:ext cx="988400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600"/>
              <a:t>16-bit</a:t>
            </a:r>
            <a:endParaRPr sz="1600"/>
          </a:p>
        </p:txBody>
      </p:sp>
      <p:sp>
        <p:nvSpPr>
          <p:cNvPr id="640" name="Google Shape;640;p42"/>
          <p:cNvSpPr/>
          <p:nvPr/>
        </p:nvSpPr>
        <p:spPr>
          <a:xfrm rot="-5400000">
            <a:off x="5733633" y="5504233"/>
            <a:ext cx="472800" cy="988400"/>
          </a:xfrm>
          <a:prstGeom prst="leftBrace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41" name="Google Shape;641;p42"/>
          <p:cNvSpPr txBox="1"/>
          <p:nvPr/>
        </p:nvSpPr>
        <p:spPr>
          <a:xfrm>
            <a:off x="9243400" y="3021501"/>
            <a:ext cx="27960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it" sz="2400" b="1"/>
              <a:t>Second </a:t>
            </a:r>
            <a:r>
              <a:rPr lang="it" sz="2400" b="1" err="1"/>
              <a:t>operation</a:t>
            </a:r>
            <a:endParaRPr sz="2400" b="1" err="1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87B4139-43CD-03FB-0A6A-04D9E198B7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503" y="180326"/>
            <a:ext cx="10667548" cy="657050"/>
          </a:xfrm>
          <a:noFill/>
        </p:spPr>
        <p:txBody>
          <a:bodyPr vert="horz" lIns="0" tIns="0" rIns="0" bIns="0" rtlCol="0" anchor="ctr">
            <a:normAutofit/>
          </a:bodyPr>
          <a:lstStyle/>
          <a:p>
            <a:r>
              <a:rPr lang="en-US" sz="3800">
                <a:ea typeface="Roboto"/>
                <a:cs typeface="Roboto"/>
              </a:rPr>
              <a:t>Vector Reductions – SIMD </a:t>
            </a:r>
            <a:r>
              <a:rPr lang="en-US" sz="3800">
                <a:ea typeface="+mj-lt"/>
                <a:cs typeface="+mj-lt"/>
              </a:rPr>
              <a:t>phase</a:t>
            </a:r>
            <a:r>
              <a:rPr lang="en-US" sz="3800">
                <a:ea typeface="Roboto"/>
                <a:cs typeface="Roboto"/>
              </a:rPr>
              <a:t> end</a:t>
            </a:r>
            <a:endParaRPr lang="en-US" sz="3800" b="0" i="0" kern="1200" spc="-106" baseline="0">
              <a:ln w="15875" cmpd="sng">
                <a:noFill/>
                <a:round/>
              </a:ln>
              <a:latin typeface="+mj-lt"/>
              <a:ea typeface="Roboto"/>
              <a:cs typeface="Roboto"/>
            </a:endParaRPr>
          </a:p>
        </p:txBody>
      </p:sp>
      <p:sp>
        <p:nvSpPr>
          <p:cNvPr id="7" name="Google Shape;610;p40">
            <a:extLst>
              <a:ext uri="{FF2B5EF4-FFF2-40B4-BE49-F238E27FC236}">
                <a16:creationId xmlns:a16="http://schemas.microsoft.com/office/drawing/2014/main" id="{CA230E42-446C-F307-645F-DEA5D140D454}"/>
              </a:ext>
            </a:extLst>
          </p:cNvPr>
          <p:cNvSpPr txBox="1"/>
          <p:nvPr/>
        </p:nvSpPr>
        <p:spPr>
          <a:xfrm>
            <a:off x="267522" y="1253619"/>
            <a:ext cx="2683600" cy="35701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608965" indent="-422910">
              <a:buSzPts val="1400"/>
              <a:buChar char="●"/>
            </a:pPr>
            <a:r>
              <a:rPr lang="it"/>
              <a:t>Reduce the 64-bit </a:t>
            </a:r>
            <a:r>
              <a:rPr lang="it" err="1"/>
              <a:t>packet</a:t>
            </a:r>
            <a:r>
              <a:rPr lang="it"/>
              <a:t> of N </a:t>
            </a:r>
            <a:r>
              <a:rPr lang="it" err="1"/>
              <a:t>elements</a:t>
            </a:r>
            <a:endParaRPr lang="it-IT">
              <a:cs typeface="Calibri Light"/>
            </a:endParaRPr>
          </a:p>
          <a:p>
            <a:endParaRPr>
              <a:cs typeface="Calibri Light"/>
            </a:endParaRPr>
          </a:p>
          <a:p>
            <a:pPr marL="608965" indent="-422910">
              <a:buSzPts val="1400"/>
              <a:buChar char="●"/>
            </a:pPr>
            <a:r>
              <a:rPr lang="it" err="1"/>
              <a:t>Example</a:t>
            </a:r>
            <a:r>
              <a:rPr lang="it"/>
              <a:t>: </a:t>
            </a:r>
            <a:r>
              <a:rPr lang="it" err="1"/>
              <a:t>four</a:t>
            </a:r>
            <a:r>
              <a:rPr lang="it"/>
              <a:t> 16-bit </a:t>
            </a:r>
            <a:r>
              <a:rPr lang="it" err="1"/>
              <a:t>elements</a:t>
            </a:r>
            <a:endParaRPr>
              <a:cs typeface="Calibri Light"/>
            </a:endParaRPr>
          </a:p>
          <a:p>
            <a:endParaRPr>
              <a:cs typeface="Calibri Light"/>
            </a:endParaRPr>
          </a:p>
          <a:p>
            <a:pPr marL="608965" indent="-422910">
              <a:buSzPts val="1400"/>
              <a:buChar char="●"/>
            </a:pPr>
            <a:r>
              <a:rPr lang="it"/>
              <a:t>log2(N) </a:t>
            </a:r>
            <a:r>
              <a:rPr lang="it" err="1"/>
              <a:t>operations</a:t>
            </a:r>
            <a:r>
              <a:rPr lang="it"/>
              <a:t> for N sub-</a:t>
            </a:r>
            <a:r>
              <a:rPr lang="it" err="1"/>
              <a:t>elements</a:t>
            </a:r>
            <a:endParaRPr>
              <a:cs typeface="Calibri Light"/>
            </a:endParaRPr>
          </a:p>
          <a:p>
            <a:pPr marL="608965"/>
            <a:endParaRPr>
              <a:cs typeface="Calibri Light"/>
            </a:endParaRPr>
          </a:p>
          <a:p>
            <a:pPr marL="608965" indent="-422910">
              <a:buSzPts val="1400"/>
              <a:buChar char="●"/>
            </a:pPr>
            <a:r>
              <a:rPr lang="it" err="1"/>
              <a:t>Example</a:t>
            </a:r>
            <a:r>
              <a:rPr lang="it"/>
              <a:t>: log2(4) = 2 </a:t>
            </a:r>
            <a:r>
              <a:rPr lang="it" err="1"/>
              <a:t>operations</a:t>
            </a:r>
            <a:endParaRPr err="1">
              <a:cs typeface="Calibri Light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2" name="Google Shape;4372;p84"/>
          <p:cNvSpPr txBox="1">
            <a:spLocks noGrp="1"/>
          </p:cNvSpPr>
          <p:nvPr>
            <p:ph type="sldNum" idx="12"/>
          </p:nvPr>
        </p:nvSpPr>
        <p:spPr>
          <a:xfrm>
            <a:off x="11054843" y="6304327"/>
            <a:ext cx="355600" cy="468400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/>
          <a:p>
            <a:pPr>
              <a:buClr>
                <a:srgbClr val="000000"/>
              </a:buClr>
            </a:pPr>
            <a:fld id="{00000000-1234-1234-1234-123412341234}" type="slidenum">
              <a:rPr lang="it"/>
              <a:pPr>
                <a:buClr>
                  <a:srgbClr val="000000"/>
                </a:buClr>
              </a:pPr>
              <a:t>82</a:t>
            </a:fld>
            <a:endParaRPr/>
          </a:p>
        </p:txBody>
      </p:sp>
      <p:sp>
        <p:nvSpPr>
          <p:cNvPr id="4374" name="Google Shape;4374;p84"/>
          <p:cNvSpPr txBox="1"/>
          <p:nvPr/>
        </p:nvSpPr>
        <p:spPr>
          <a:xfrm>
            <a:off x="415647" y="928160"/>
            <a:ext cx="50076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203200">
              <a:buClr>
                <a:schemeClr val="accent1"/>
              </a:buClr>
              <a:buSzPts val="1200"/>
            </a:pPr>
            <a:endParaRPr lang="it" sz="2400">
              <a:solidFill>
                <a:schemeClr val="dk1"/>
              </a:solidFill>
              <a:latin typeface="Ubuntu Mono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B60B56-6F45-BDB1-13FE-BBB2EBD38A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503" y="180326"/>
            <a:ext cx="10667548" cy="657050"/>
          </a:xfrm>
          <a:noFill/>
        </p:spPr>
        <p:txBody>
          <a:bodyPr vert="horz" lIns="0" tIns="0" rIns="0" bIns="0" rtlCol="0" anchor="ctr">
            <a:normAutofit/>
          </a:bodyPr>
          <a:lstStyle/>
          <a:p>
            <a:r>
              <a:rPr lang="en-US" sz="3800">
                <a:ea typeface="+mj-lt"/>
                <a:cs typeface="+mj-lt"/>
              </a:rPr>
              <a:t>Floating-point reductions?</a:t>
            </a:r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Google Shape;4374;p84">
                <a:extLst>
                  <a:ext uri="{FF2B5EF4-FFF2-40B4-BE49-F238E27FC236}">
                    <a16:creationId xmlns:a16="http://schemas.microsoft.com/office/drawing/2014/main" id="{6CEB8E40-762E-B3D4-DBFA-E3210B9FBAC0}"/>
                  </a:ext>
                </a:extLst>
              </p:cNvPr>
              <p:cNvSpPr txBox="1"/>
              <p:nvPr/>
            </p:nvSpPr>
            <p:spPr>
              <a:xfrm>
                <a:off x="312636" y="963156"/>
                <a:ext cx="6197892" cy="59804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t" anchorCtr="0">
                <a:spAutoFit/>
              </a:bodyPr>
              <a:lstStyle/>
              <a:p>
                <a:pPr marL="546100" indent="-342900">
                  <a:buFont typeface="Arial"/>
                  <a:buChar char="•"/>
                </a:pPr>
                <a:r>
                  <a:rPr lang="it" sz="2000">
                    <a:solidFill>
                      <a:schemeClr val="dk1"/>
                    </a:solidFill>
                    <a:latin typeface="Calibri Light"/>
                    <a:cs typeface="Calibri Light"/>
                  </a:rPr>
                  <a:t>FPUs are pipelined! </a:t>
                </a:r>
                <a:r>
                  <a:rPr lang="it-IT">
                    <a:solidFill>
                      <a:schemeClr val="dk1"/>
                    </a:solidFill>
                    <a:cs typeface="Calibri Light"/>
                  </a:rPr>
                  <a:t>Pipeline levels (R) depend on SEW</a:t>
                </a:r>
                <a:br>
                  <a:rPr lang="it-IT">
                    <a:solidFill>
                      <a:schemeClr val="dk1"/>
                    </a:solidFill>
                    <a:cs typeface="Calibri Light"/>
                  </a:rPr>
                </a:br>
                <a:endParaRPr lang="it-IT">
                  <a:solidFill>
                    <a:schemeClr val="dk1"/>
                  </a:solidFill>
                  <a:cs typeface="Calibri Light"/>
                </a:endParaRPr>
              </a:p>
              <a:p>
                <a:pPr marL="546100" indent="-342900">
                  <a:buFont typeface="Arial"/>
                  <a:buChar char="•"/>
                </a:pPr>
                <a:r>
                  <a:rPr lang="it" sz="2000">
                    <a:solidFill>
                      <a:schemeClr val="dk1"/>
                    </a:solidFill>
                    <a:cs typeface="Calibri Light"/>
                  </a:rPr>
                  <a:t>Wait R cycles before a new operation?</a:t>
                </a:r>
              </a:p>
              <a:p>
                <a:pPr marL="546100" indent="-342900">
                  <a:buFont typeface="Arial"/>
                  <a:buChar char="•"/>
                </a:pPr>
                <a:endParaRPr lang="it" sz="2000">
                  <a:solidFill>
                    <a:schemeClr val="dk1"/>
                  </a:solidFill>
                  <a:cs typeface="Calibri Light"/>
                </a:endParaRPr>
              </a:p>
              <a:p>
                <a:pPr marL="546100" indent="-342900">
                  <a:buFont typeface="Arial"/>
                  <a:buChar char="•"/>
                </a:pPr>
                <a:r>
                  <a:rPr lang="it" sz="2000">
                    <a:solidFill>
                      <a:schemeClr val="dk1"/>
                    </a:solidFill>
                    <a:cs typeface="Calibri Light"/>
                  </a:rPr>
                  <a:t>Trick: use pipeline registers to store partial accumulators</a:t>
                </a:r>
              </a:p>
              <a:p>
                <a:pPr marL="546100" indent="-342900">
                  <a:buFont typeface="Arial"/>
                  <a:buChar char="•"/>
                </a:pPr>
                <a:endParaRPr lang="it" sz="2000">
                  <a:solidFill>
                    <a:schemeClr val="dk1"/>
                  </a:solidFill>
                  <a:cs typeface="Calibri Light"/>
                </a:endParaRPr>
              </a:p>
              <a:p>
                <a:pPr marL="546100" indent="-342900">
                  <a:buFont typeface="Arial"/>
                  <a:buChar char="•"/>
                </a:pPr>
                <a:r>
                  <a:rPr lang="it" sz="2000">
                    <a:solidFill>
                      <a:schemeClr val="dk1"/>
                    </a:solidFill>
                    <a:cs typeface="Calibri Light"/>
                  </a:rPr>
                  <a:t>In the end: final round of accumulation</a:t>
                </a:r>
              </a:p>
              <a:p>
                <a:pPr marL="546100" indent="-342900">
                  <a:buFont typeface="Arial"/>
                  <a:buChar char="•"/>
                </a:pPr>
                <a:endParaRPr lang="it" sz="2000">
                  <a:solidFill>
                    <a:schemeClr val="dk1"/>
                  </a:solidFill>
                  <a:cs typeface="Calibri Light"/>
                </a:endParaRPr>
              </a:p>
              <a:p>
                <a:pPr marL="546100" indent="-342900">
                  <a:buFont typeface="Arial"/>
                  <a:buChar char="•"/>
                </a:pPr>
                <a:r>
                  <a:rPr lang="en-US" sz="2000" b="0">
                    <a:solidFill>
                      <a:schemeClr val="dk1"/>
                    </a:solidFill>
                    <a:cs typeface="Calibri Light"/>
                  </a:rPr>
                  <a:t>Intra-Lane reduction latency</a:t>
                </a:r>
                <a:br>
                  <a:rPr lang="en-US" sz="2000" b="0">
                    <a:solidFill>
                      <a:schemeClr val="dk1"/>
                    </a:solidFill>
                    <a:cs typeface="Calibri Light"/>
                  </a:rPr>
                </a:br>
                <a:br>
                  <a:rPr lang="en-US" sz="2000" b="0">
                    <a:solidFill>
                      <a:schemeClr val="dk1"/>
                    </a:solidFill>
                    <a:cs typeface="Calibri Light"/>
                  </a:rPr>
                </a:br>
                <a14:m>
                  <m:oMath xmlns:m="http://schemas.openxmlformats.org/officeDocument/2006/math">
                    <m:f>
                      <m:fPr>
                        <m:ctrlPr>
                          <a:rPr lang="en-US" sz="20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cs typeface="Calibri Light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cs typeface="Calibri Light"/>
                          </a:rPr>
                          <m:t>𝑁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cs typeface="Calibri Light"/>
                          </a:rPr>
                          <m:t>𝐿</m:t>
                        </m:r>
                      </m:den>
                    </m:f>
                    <m:r>
                      <a:rPr lang="en-US" sz="2000" b="0" i="1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cs typeface="Calibri Light"/>
                      </a:rPr>
                      <m:t>+</m:t>
                    </m:r>
                    <m:r>
                      <a:rPr lang="en-US" sz="2000" b="0" i="1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cs typeface="Calibri Light"/>
                      </a:rPr>
                      <m:t>𝑅</m:t>
                    </m:r>
                    <m:r>
                      <a:rPr lang="it" sz="2000" i="1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/>
                      </a:rPr>
                      <m:t>×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cs typeface="Calibri Light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cs typeface="Calibri Light"/>
                          </a:rPr>
                          <m:t>1+</m:t>
                        </m:r>
                        <m:func>
                          <m:funcPr>
                            <m:ctrlPr>
                              <a:rPr lang="en-US" sz="2000" b="0" i="1" smtClean="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  <a:cs typeface="Calibri Light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cs typeface="Calibri Light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2000" b="0" i="0" smtClean="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cs typeface="Calibri Light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cs typeface="Calibri Light"/>
                                  </a:rPr>
                                  <m:t>2</m:t>
                                </m:r>
                              </m:sub>
                            </m:sSub>
                          </m:fName>
                          <m:e>
                            <m:d>
                              <m:dPr>
                                <m:begChr m:val="⌈"/>
                                <m:endChr m:val="⌉"/>
                                <m:ctrlPr>
                                  <a:rPr lang="en-US" sz="2000" b="0" i="1" smtClean="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cs typeface="Calibri Light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cs typeface="Calibri Light"/>
                                  </a:rPr>
                                  <m:t>𝑅</m:t>
                                </m:r>
                              </m:e>
                            </m:d>
                          </m:e>
                        </m:func>
                      </m:e>
                    </m:d>
                    <m:r>
                      <a:rPr lang="en-US" sz="2000" b="0" i="1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cs typeface="Calibri Light"/>
                      </a:rPr>
                      <m:t>−(</m:t>
                    </m:r>
                    <m:d>
                      <m:dPr>
                        <m:begChr m:val="⌈"/>
                        <m:endChr m:val="⌉"/>
                        <m:ctrlPr>
                          <a:rPr lang="en-US" sz="20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cs typeface="Calibri Light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cs typeface="Calibri Light"/>
                          </a:rPr>
                          <m:t>𝑅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cs typeface="Calibri Light"/>
                      </a:rPr>
                      <m:t>−</m:t>
                    </m:r>
                    <m:r>
                      <a:rPr lang="en-US" sz="2000" b="0" i="1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cs typeface="Calibri Light"/>
                      </a:rPr>
                      <m:t>𝑅</m:t>
                    </m:r>
                    <m:r>
                      <a:rPr lang="en-US" sz="2000" b="0" i="1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cs typeface="Calibri Light"/>
                      </a:rPr>
                      <m:t>)</m:t>
                    </m:r>
                  </m:oMath>
                </a14:m>
                <a:endParaRPr lang="it" sz="2000">
                  <a:solidFill>
                    <a:schemeClr val="dk1"/>
                  </a:solidFill>
                  <a:cs typeface="Calibri Light"/>
                </a:endParaRPr>
              </a:p>
              <a:p>
                <a:pPr marL="546100" indent="-342900">
                  <a:buFont typeface="Arial"/>
                  <a:buChar char="•"/>
                </a:pPr>
                <a:endParaRPr lang="it" sz="2000">
                  <a:solidFill>
                    <a:schemeClr val="dk1"/>
                  </a:solidFill>
                  <a:cs typeface="Calibri Light"/>
                </a:endParaRPr>
              </a:p>
              <a:p>
                <a:pPr marL="546100" indent="-342900">
                  <a:buFont typeface="Arial" panose="020B0604020202020204" pitchFamily="34" charset="0"/>
                  <a:buChar char="•"/>
                </a:pPr>
                <a:r>
                  <a:rPr lang="en-US" sz="2000" b="0">
                    <a:solidFill>
                      <a:schemeClr val="dk1"/>
                    </a:solidFill>
                    <a:cs typeface="Calibri Light"/>
                  </a:rPr>
                  <a:t>For R power of 2 (superlinear)</a:t>
                </a:r>
                <a:br>
                  <a:rPr lang="en-US" sz="2000" b="0">
                    <a:solidFill>
                      <a:schemeClr val="dk1"/>
                    </a:solidFill>
                    <a:cs typeface="Calibri Light"/>
                  </a:rPr>
                </a:br>
                <a14:m>
                  <m:oMath xmlns:m="http://schemas.openxmlformats.org/officeDocument/2006/math">
                    <m:f>
                      <m:fPr>
                        <m:ctrlPr>
                          <a:rPr lang="en-US" sz="20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cs typeface="Calibri Light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cs typeface="Calibri Light"/>
                          </a:rPr>
                          <m:t>𝑁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cs typeface="Calibri Light"/>
                          </a:rPr>
                          <m:t>𝐿</m:t>
                        </m:r>
                      </m:den>
                    </m:f>
                    <m:r>
                      <a:rPr lang="en-US" sz="2000" b="0" i="1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cs typeface="Calibri Light"/>
                      </a:rPr>
                      <m:t>+</m:t>
                    </m:r>
                    <m:r>
                      <a:rPr lang="en-US" sz="2000" b="0" i="1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cs typeface="Calibri Light"/>
                      </a:rPr>
                      <m:t>𝑅</m:t>
                    </m:r>
                    <m:r>
                      <a:rPr lang="it" sz="2000" i="1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/>
                      </a:rPr>
                      <m:t>×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cs typeface="Calibri Light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cs typeface="Calibri Light"/>
                          </a:rPr>
                          <m:t>1+</m:t>
                        </m:r>
                        <m:func>
                          <m:funcPr>
                            <m:ctrlPr>
                              <a:rPr lang="en-US" sz="2000" b="0" i="1" smtClean="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  <a:cs typeface="Calibri Light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cs typeface="Calibri Light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2000" b="0" i="0" smtClean="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cs typeface="Calibri Light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cs typeface="Calibri Light"/>
                                  </a:rPr>
                                  <m:t>2</m:t>
                                </m:r>
                              </m:sub>
                            </m:sSub>
                          </m:fName>
                          <m:e>
                            <m:r>
                              <a:rPr lang="en-US" sz="2000" b="0" i="1" smtClean="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  <a:cs typeface="Calibri Light"/>
                              </a:rPr>
                              <m:t>(</m:t>
                            </m:r>
                            <m:r>
                              <a:rPr lang="en-US" sz="2000" b="0" i="1" smtClean="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  <a:cs typeface="Calibri Light"/>
                              </a:rPr>
                              <m:t>𝑅</m:t>
                            </m:r>
                            <m:r>
                              <a:rPr lang="en-US" sz="2000" b="0" i="1" smtClean="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  <a:cs typeface="Calibri Light"/>
                              </a:rPr>
                              <m:t>)</m:t>
                            </m:r>
                          </m:e>
                        </m:func>
                      </m:e>
                    </m:d>
                  </m:oMath>
                </a14:m>
                <a:endParaRPr lang="it" sz="2000">
                  <a:solidFill>
                    <a:schemeClr val="dk1"/>
                  </a:solidFill>
                  <a:cs typeface="Calibri Light"/>
                </a:endParaRPr>
              </a:p>
              <a:p>
                <a:pPr marL="203200"/>
                <a:endParaRPr lang="it" sz="2000">
                  <a:solidFill>
                    <a:schemeClr val="dk1"/>
                  </a:solidFill>
                  <a:cs typeface="Calibri Light"/>
                </a:endParaRPr>
              </a:p>
              <a:p>
                <a:pPr marL="546100" indent="-342900">
                  <a:buFont typeface="Arial"/>
                  <a:buChar char="•"/>
                </a:pPr>
                <a:endParaRPr lang="it" sz="2000">
                  <a:solidFill>
                    <a:schemeClr val="dk1"/>
                  </a:solidFill>
                  <a:cs typeface="Calibri Light"/>
                </a:endParaRPr>
              </a:p>
            </p:txBody>
          </p:sp>
        </mc:Choice>
        <mc:Fallback xmlns="">
          <p:sp>
            <p:nvSpPr>
              <p:cNvPr id="3" name="Google Shape;4374;p84">
                <a:extLst>
                  <a:ext uri="{FF2B5EF4-FFF2-40B4-BE49-F238E27FC236}">
                    <a16:creationId xmlns:a16="http://schemas.microsoft.com/office/drawing/2014/main" id="{6CEB8E40-762E-B3D4-DBFA-E3210B9FBA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636" y="963156"/>
                <a:ext cx="6197892" cy="5980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ttangolo 1">
            <a:extLst>
              <a:ext uri="{FF2B5EF4-FFF2-40B4-BE49-F238E27FC236}">
                <a16:creationId xmlns:a16="http://schemas.microsoft.com/office/drawing/2014/main" id="{5FC81974-04A7-14CA-86A1-1D09461F99BB}"/>
              </a:ext>
            </a:extLst>
          </p:cNvPr>
          <p:cNvSpPr/>
          <p:nvPr/>
        </p:nvSpPr>
        <p:spPr>
          <a:xfrm>
            <a:off x="8631810" y="842914"/>
            <a:ext cx="914400" cy="91440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it-IT" b="1">
                <a:solidFill>
                  <a:schemeClr val="bg2"/>
                </a:solidFill>
                <a:latin typeface="Arial Narrow"/>
              </a:rPr>
              <a:t>FPU</a:t>
            </a:r>
            <a:endParaRPr lang="it-IT"/>
          </a:p>
        </p:txBody>
      </p:sp>
      <p:cxnSp>
        <p:nvCxnSpPr>
          <p:cNvPr id="4" name="Connettore 2 3">
            <a:extLst>
              <a:ext uri="{FF2B5EF4-FFF2-40B4-BE49-F238E27FC236}">
                <a16:creationId xmlns:a16="http://schemas.microsoft.com/office/drawing/2014/main" id="{D78AC2EA-B6C3-9EB0-5F23-7F4DB014F7AB}"/>
              </a:ext>
            </a:extLst>
          </p:cNvPr>
          <p:cNvCxnSpPr/>
          <p:nvPr/>
        </p:nvCxnSpPr>
        <p:spPr>
          <a:xfrm>
            <a:off x="8330644" y="1029155"/>
            <a:ext cx="1527142" cy="3143"/>
          </a:xfrm>
          <a:prstGeom prst="straightConnector1">
            <a:avLst/>
          </a:prstGeom>
          <a:ln w="38100"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nettore 2 5">
            <a:extLst>
              <a:ext uri="{FF2B5EF4-FFF2-40B4-BE49-F238E27FC236}">
                <a16:creationId xmlns:a16="http://schemas.microsoft.com/office/drawing/2014/main" id="{B70373CF-AA7D-0D85-1A40-2F6678DB2A04}"/>
              </a:ext>
            </a:extLst>
          </p:cNvPr>
          <p:cNvCxnSpPr>
            <a:cxnSpLocks/>
          </p:cNvCxnSpPr>
          <p:nvPr/>
        </p:nvCxnSpPr>
        <p:spPr>
          <a:xfrm>
            <a:off x="8330644" y="1264825"/>
            <a:ext cx="1527142" cy="3143"/>
          </a:xfrm>
          <a:prstGeom prst="straightConnector1">
            <a:avLst/>
          </a:prstGeom>
          <a:ln w="38100"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ttore 2 6">
            <a:extLst>
              <a:ext uri="{FF2B5EF4-FFF2-40B4-BE49-F238E27FC236}">
                <a16:creationId xmlns:a16="http://schemas.microsoft.com/office/drawing/2014/main" id="{5F5A6F23-C864-466F-BEB1-B19E265CD0CA}"/>
              </a:ext>
            </a:extLst>
          </p:cNvPr>
          <p:cNvCxnSpPr>
            <a:cxnSpLocks/>
          </p:cNvCxnSpPr>
          <p:nvPr/>
        </p:nvCxnSpPr>
        <p:spPr>
          <a:xfrm>
            <a:off x="8330644" y="1516206"/>
            <a:ext cx="1527142" cy="3143"/>
          </a:xfrm>
          <a:prstGeom prst="straightConnector1">
            <a:avLst/>
          </a:prstGeom>
          <a:ln w="38100"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4C47366D-C3DC-353A-C725-E64B606980BC}"/>
              </a:ext>
            </a:extLst>
          </p:cNvPr>
          <p:cNvSpPr txBox="1"/>
          <p:nvPr/>
        </p:nvSpPr>
        <p:spPr>
          <a:xfrm>
            <a:off x="8656948" y="581319"/>
            <a:ext cx="230832" cy="18466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 defTabSz="720000"/>
            <a:r>
              <a:rPr lang="it-IT" sz="1200">
                <a:solidFill>
                  <a:schemeClr val="tx2"/>
                </a:solidFill>
                <a:latin typeface="Ubuntu Mono"/>
                <a:cs typeface="Arial Narrow" panose="020B0604020202020204" pitchFamily="34" charset="0"/>
              </a:rPr>
              <a:t>Op0</a:t>
            </a:r>
            <a:endParaRPr lang="it-IT" sz="1200" b="0" i="0">
              <a:solidFill>
                <a:schemeClr val="tx2"/>
              </a:solidFill>
              <a:latin typeface="Ubuntu Mono"/>
              <a:cs typeface="Arial Narrow" panose="020B0604020202020204" pitchFamily="34" charset="0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CF7C4F8-67C2-E8E6-C461-EF4883D7B527}"/>
              </a:ext>
            </a:extLst>
          </p:cNvPr>
          <p:cNvSpPr txBox="1"/>
          <p:nvPr/>
        </p:nvSpPr>
        <p:spPr>
          <a:xfrm>
            <a:off x="9277546" y="581319"/>
            <a:ext cx="230832" cy="18466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 defTabSz="720000"/>
            <a:r>
              <a:rPr lang="it-IT" sz="1200">
                <a:solidFill>
                  <a:schemeClr val="tx2"/>
                </a:solidFill>
                <a:latin typeface="Ubuntu Mono"/>
                <a:cs typeface="Arial Narrow" panose="020B0604020202020204" pitchFamily="34" charset="0"/>
              </a:rPr>
              <a:t>Op1</a:t>
            </a:r>
            <a:endParaRPr lang="it-IT" sz="1200" b="0" i="0">
              <a:solidFill>
                <a:schemeClr val="tx2"/>
              </a:solidFill>
              <a:latin typeface="Ubuntu Mono"/>
              <a:cs typeface="Arial Narrow" panose="020B0604020202020204" pitchFamily="34" charset="0"/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D7143048-AA0F-D639-5F3D-A8D30F092B08}"/>
              </a:ext>
            </a:extLst>
          </p:cNvPr>
          <p:cNvSpPr txBox="1"/>
          <p:nvPr/>
        </p:nvSpPr>
        <p:spPr>
          <a:xfrm>
            <a:off x="9277546" y="392782"/>
            <a:ext cx="230832" cy="18466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 defTabSz="720000"/>
            <a:r>
              <a:rPr lang="it-IT" sz="1200">
                <a:solidFill>
                  <a:schemeClr val="tx2"/>
                </a:solidFill>
                <a:latin typeface="Ubuntu Mono"/>
                <a:cs typeface="Arial Narrow" panose="020B0604020202020204" pitchFamily="34" charset="0"/>
              </a:rPr>
              <a:t>Op2</a:t>
            </a:r>
            <a:endParaRPr lang="it-IT" sz="1200" b="0" i="0">
              <a:solidFill>
                <a:schemeClr val="tx2"/>
              </a:solidFill>
              <a:latin typeface="Ubuntu Mono"/>
              <a:cs typeface="Arial Narrow" panose="020B0604020202020204" pitchFamily="34" charset="0"/>
            </a:endParaRP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40B870CD-92CC-AC2B-BA11-5D73B2FEE5D9}"/>
              </a:ext>
            </a:extLst>
          </p:cNvPr>
          <p:cNvSpPr/>
          <p:nvPr/>
        </p:nvSpPr>
        <p:spPr>
          <a:xfrm>
            <a:off x="8647521" y="3026791"/>
            <a:ext cx="914400" cy="91440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it-IT" b="1">
                <a:solidFill>
                  <a:schemeClr val="bg2"/>
                </a:solidFill>
                <a:latin typeface="Arial Narrow"/>
              </a:rPr>
              <a:t>FPU</a:t>
            </a:r>
            <a:endParaRPr lang="it-IT"/>
          </a:p>
        </p:txBody>
      </p:sp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F5E04852-6C6D-B052-2AD3-73DD7012E1A2}"/>
              </a:ext>
            </a:extLst>
          </p:cNvPr>
          <p:cNvCxnSpPr>
            <a:cxnSpLocks/>
          </p:cNvCxnSpPr>
          <p:nvPr/>
        </p:nvCxnSpPr>
        <p:spPr>
          <a:xfrm>
            <a:off x="8346355" y="3213032"/>
            <a:ext cx="1527142" cy="3143"/>
          </a:xfrm>
          <a:prstGeom prst="straightConnector1">
            <a:avLst/>
          </a:prstGeom>
          <a:ln w="38100"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FC021926-5D6C-CDBF-83FA-5C5F94B866EB}"/>
              </a:ext>
            </a:extLst>
          </p:cNvPr>
          <p:cNvCxnSpPr>
            <a:cxnSpLocks/>
          </p:cNvCxnSpPr>
          <p:nvPr/>
        </p:nvCxnSpPr>
        <p:spPr>
          <a:xfrm>
            <a:off x="8346355" y="3448702"/>
            <a:ext cx="1527142" cy="3143"/>
          </a:xfrm>
          <a:prstGeom prst="straightConnector1">
            <a:avLst/>
          </a:prstGeom>
          <a:ln w="38100"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84636346-30EE-30D9-B6B8-8BD9AF3A07B9}"/>
              </a:ext>
            </a:extLst>
          </p:cNvPr>
          <p:cNvCxnSpPr>
            <a:cxnSpLocks/>
          </p:cNvCxnSpPr>
          <p:nvPr/>
        </p:nvCxnSpPr>
        <p:spPr>
          <a:xfrm>
            <a:off x="8346355" y="3700083"/>
            <a:ext cx="1527142" cy="3143"/>
          </a:xfrm>
          <a:prstGeom prst="straightConnector1">
            <a:avLst/>
          </a:prstGeom>
          <a:ln w="38100"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23FDBA60-0A8E-FE7E-6BC7-2200699107A4}"/>
              </a:ext>
            </a:extLst>
          </p:cNvPr>
          <p:cNvSpPr txBox="1"/>
          <p:nvPr/>
        </p:nvSpPr>
        <p:spPr>
          <a:xfrm>
            <a:off x="8774783" y="3998537"/>
            <a:ext cx="692497" cy="18466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720000"/>
            <a:r>
              <a:rPr lang="it-IT" sz="1200">
                <a:solidFill>
                  <a:schemeClr val="tx2"/>
                </a:solidFill>
                <a:latin typeface="Ubuntu Mono"/>
                <a:cs typeface="Arial Narrow" panose="020B0604020202020204" pitchFamily="34" charset="0"/>
              </a:rPr>
              <a:t>Op0 + Op1</a:t>
            </a:r>
            <a:endParaRPr lang="it-IT" sz="1200" b="0" i="0">
              <a:solidFill>
                <a:schemeClr val="tx2"/>
              </a:solidFill>
              <a:latin typeface="Ubuntu Mono"/>
              <a:cs typeface="Arial Narrow" panose="020B0604020202020204" pitchFamily="34" charset="0"/>
            </a:endParaRP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A25C7958-3EC7-278F-012C-8253670A8E59}"/>
              </a:ext>
            </a:extLst>
          </p:cNvPr>
          <p:cNvSpPr txBox="1"/>
          <p:nvPr/>
        </p:nvSpPr>
        <p:spPr>
          <a:xfrm>
            <a:off x="8986885" y="3472205"/>
            <a:ext cx="230832" cy="18466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 defTabSz="720000"/>
            <a:r>
              <a:rPr lang="it-IT" sz="1200">
                <a:solidFill>
                  <a:schemeClr val="tx2"/>
                </a:solidFill>
                <a:latin typeface="Ubuntu Mono"/>
                <a:cs typeface="Arial Narrow" panose="020B0604020202020204" pitchFamily="34" charset="0"/>
              </a:rPr>
              <a:t>Op2</a:t>
            </a:r>
            <a:endParaRPr lang="it-IT" sz="1200" b="0" i="0">
              <a:solidFill>
                <a:schemeClr val="tx2"/>
              </a:solidFill>
              <a:latin typeface="Ubuntu Mono"/>
              <a:cs typeface="Arial Narrow" panose="020B0604020202020204" pitchFamily="34" charset="0"/>
            </a:endParaRP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DA6F25EF-0054-F1C4-277D-6EA952231ADD}"/>
              </a:ext>
            </a:extLst>
          </p:cNvPr>
          <p:cNvSpPr txBox="1"/>
          <p:nvPr/>
        </p:nvSpPr>
        <p:spPr>
          <a:xfrm>
            <a:off x="9277546" y="164967"/>
            <a:ext cx="230832" cy="18466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 defTabSz="720000"/>
            <a:r>
              <a:rPr lang="it-IT" sz="1200">
                <a:solidFill>
                  <a:schemeClr val="tx2"/>
                </a:solidFill>
                <a:latin typeface="Ubuntu Mono"/>
                <a:cs typeface="Arial Narrow" panose="020B0604020202020204" pitchFamily="34" charset="0"/>
              </a:rPr>
              <a:t>...</a:t>
            </a:r>
            <a:endParaRPr lang="it-IT" sz="1200" b="0" i="0">
              <a:solidFill>
                <a:schemeClr val="tx2"/>
              </a:solidFill>
              <a:latin typeface="Ubuntu Mono"/>
              <a:cs typeface="Arial Narrow" panose="020B0604020202020204" pitchFamily="34" charset="0"/>
            </a:endParaRP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C440724F-0F2A-CD31-C8D2-794A53DFE2E9}"/>
              </a:ext>
            </a:extLst>
          </p:cNvPr>
          <p:cNvSpPr txBox="1"/>
          <p:nvPr/>
        </p:nvSpPr>
        <p:spPr>
          <a:xfrm>
            <a:off x="8994741" y="3220824"/>
            <a:ext cx="230832" cy="18466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 defTabSz="720000"/>
            <a:r>
              <a:rPr lang="it-IT" sz="1200">
                <a:solidFill>
                  <a:schemeClr val="tx2"/>
                </a:solidFill>
                <a:latin typeface="Ubuntu Mono"/>
                <a:cs typeface="Arial Narrow" panose="020B0604020202020204" pitchFamily="34" charset="0"/>
              </a:rPr>
              <a:t>Op3</a:t>
            </a:r>
            <a:endParaRPr lang="it-IT" sz="1200" b="0" i="0">
              <a:solidFill>
                <a:schemeClr val="tx2"/>
              </a:solidFill>
              <a:latin typeface="Ubuntu Mono"/>
              <a:cs typeface="Arial Narrow" panose="020B0604020202020204" pitchFamily="34" charset="0"/>
            </a:endParaRP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A538E391-316B-A44A-C981-2C85E6DAED10}"/>
              </a:ext>
            </a:extLst>
          </p:cNvPr>
          <p:cNvSpPr txBox="1"/>
          <p:nvPr/>
        </p:nvSpPr>
        <p:spPr>
          <a:xfrm>
            <a:off x="9238267" y="2780906"/>
            <a:ext cx="230832" cy="18466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 defTabSz="720000"/>
            <a:r>
              <a:rPr lang="it-IT" sz="1200">
                <a:solidFill>
                  <a:schemeClr val="tx2"/>
                </a:solidFill>
                <a:latin typeface="Ubuntu Mono"/>
                <a:cs typeface="Arial Narrow" panose="020B0604020202020204" pitchFamily="34" charset="0"/>
              </a:rPr>
              <a:t>Op4</a:t>
            </a:r>
            <a:endParaRPr lang="it-IT" sz="1200" b="0" i="0">
              <a:solidFill>
                <a:schemeClr val="tx2"/>
              </a:solidFill>
              <a:latin typeface="Ubuntu Mono"/>
              <a:cs typeface="Arial Narrow" panose="020B0604020202020204" pitchFamily="34" charset="0"/>
            </a:endParaRP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B77E960E-D74D-83D5-55BC-19224E58ED63}"/>
              </a:ext>
            </a:extLst>
          </p:cNvPr>
          <p:cNvSpPr txBox="1"/>
          <p:nvPr/>
        </p:nvSpPr>
        <p:spPr>
          <a:xfrm>
            <a:off x="9238267" y="2592370"/>
            <a:ext cx="230832" cy="18466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 defTabSz="720000"/>
            <a:r>
              <a:rPr lang="it-IT" sz="1200">
                <a:solidFill>
                  <a:schemeClr val="tx2"/>
                </a:solidFill>
                <a:latin typeface="Ubuntu Mono"/>
                <a:cs typeface="Arial Narrow" panose="020B0604020202020204" pitchFamily="34" charset="0"/>
              </a:rPr>
              <a:t>Op5</a:t>
            </a:r>
            <a:endParaRPr lang="it-IT" sz="1200" b="0" i="0">
              <a:solidFill>
                <a:schemeClr val="tx2"/>
              </a:solidFill>
              <a:latin typeface="Ubuntu Mono"/>
              <a:cs typeface="Arial Narrow" panose="020B0604020202020204" pitchFamily="34" charset="0"/>
            </a:endParaRPr>
          </a:p>
        </p:txBody>
      </p:sp>
      <p:sp>
        <p:nvSpPr>
          <p:cNvPr id="23" name="Rettangolo 22">
            <a:extLst>
              <a:ext uri="{FF2B5EF4-FFF2-40B4-BE49-F238E27FC236}">
                <a16:creationId xmlns:a16="http://schemas.microsoft.com/office/drawing/2014/main" id="{B363EF63-B22B-5463-9B6A-B3ABC073B901}"/>
              </a:ext>
            </a:extLst>
          </p:cNvPr>
          <p:cNvSpPr/>
          <p:nvPr/>
        </p:nvSpPr>
        <p:spPr>
          <a:xfrm>
            <a:off x="8655377" y="5273512"/>
            <a:ext cx="914400" cy="91440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it-IT" b="1">
                <a:solidFill>
                  <a:schemeClr val="bg2"/>
                </a:solidFill>
                <a:latin typeface="Arial Narrow"/>
              </a:rPr>
              <a:t>FPU</a:t>
            </a:r>
            <a:endParaRPr lang="it-IT"/>
          </a:p>
        </p:txBody>
      </p:sp>
      <p:cxnSp>
        <p:nvCxnSpPr>
          <p:cNvPr id="24" name="Connettore 2 23">
            <a:extLst>
              <a:ext uri="{FF2B5EF4-FFF2-40B4-BE49-F238E27FC236}">
                <a16:creationId xmlns:a16="http://schemas.microsoft.com/office/drawing/2014/main" id="{4DE2A138-3125-D3E4-1FA1-4562223F164F}"/>
              </a:ext>
            </a:extLst>
          </p:cNvPr>
          <p:cNvCxnSpPr>
            <a:cxnSpLocks/>
          </p:cNvCxnSpPr>
          <p:nvPr/>
        </p:nvCxnSpPr>
        <p:spPr>
          <a:xfrm>
            <a:off x="8354211" y="5459753"/>
            <a:ext cx="1527142" cy="3143"/>
          </a:xfrm>
          <a:prstGeom prst="straightConnector1">
            <a:avLst/>
          </a:prstGeom>
          <a:ln w="38100"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ttore 2 24">
            <a:extLst>
              <a:ext uri="{FF2B5EF4-FFF2-40B4-BE49-F238E27FC236}">
                <a16:creationId xmlns:a16="http://schemas.microsoft.com/office/drawing/2014/main" id="{F480135E-85DA-9515-47D5-B458E5228D9B}"/>
              </a:ext>
            </a:extLst>
          </p:cNvPr>
          <p:cNvCxnSpPr>
            <a:cxnSpLocks/>
          </p:cNvCxnSpPr>
          <p:nvPr/>
        </p:nvCxnSpPr>
        <p:spPr>
          <a:xfrm>
            <a:off x="8354211" y="5695423"/>
            <a:ext cx="1527142" cy="3143"/>
          </a:xfrm>
          <a:prstGeom prst="straightConnector1">
            <a:avLst/>
          </a:prstGeom>
          <a:ln w="38100"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ttore 2 25">
            <a:extLst>
              <a:ext uri="{FF2B5EF4-FFF2-40B4-BE49-F238E27FC236}">
                <a16:creationId xmlns:a16="http://schemas.microsoft.com/office/drawing/2014/main" id="{277DDA64-83A8-6CE3-0EC8-F7FC0753B790}"/>
              </a:ext>
            </a:extLst>
          </p:cNvPr>
          <p:cNvCxnSpPr>
            <a:cxnSpLocks/>
          </p:cNvCxnSpPr>
          <p:nvPr/>
        </p:nvCxnSpPr>
        <p:spPr>
          <a:xfrm>
            <a:off x="8354211" y="5946804"/>
            <a:ext cx="1527142" cy="3143"/>
          </a:xfrm>
          <a:prstGeom prst="straightConnector1">
            <a:avLst/>
          </a:prstGeom>
          <a:ln w="38100"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D81CC86E-433F-52AA-CAC9-3B753B6F6065}"/>
              </a:ext>
            </a:extLst>
          </p:cNvPr>
          <p:cNvSpPr txBox="1"/>
          <p:nvPr/>
        </p:nvSpPr>
        <p:spPr>
          <a:xfrm>
            <a:off x="8539113" y="5467547"/>
            <a:ext cx="1154162" cy="18466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720000"/>
            <a:r>
              <a:rPr lang="it-IT" sz="1200">
                <a:solidFill>
                  <a:schemeClr val="tx2"/>
                </a:solidFill>
                <a:latin typeface="Ubuntu Mono"/>
                <a:cs typeface="Arial Narrow" panose="020B0604020202020204" pitchFamily="34" charset="0"/>
              </a:rPr>
              <a:t>Op0 + Op1 + Op4</a:t>
            </a:r>
            <a:endParaRPr lang="it-IT" sz="1200" b="0" i="0">
              <a:solidFill>
                <a:schemeClr val="tx2"/>
              </a:solidFill>
              <a:latin typeface="Ubuntu Mono"/>
              <a:cs typeface="Arial Narrow" panose="020B0604020202020204" pitchFamily="34" charset="0"/>
            </a:endParaRP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4A46765D-DD93-B084-A5D9-EF975004D1BB}"/>
              </a:ext>
            </a:extLst>
          </p:cNvPr>
          <p:cNvSpPr txBox="1"/>
          <p:nvPr/>
        </p:nvSpPr>
        <p:spPr>
          <a:xfrm>
            <a:off x="9002597" y="6229545"/>
            <a:ext cx="230832" cy="18466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 defTabSz="720000"/>
            <a:r>
              <a:rPr lang="it-IT" sz="1200">
                <a:solidFill>
                  <a:schemeClr val="tx2"/>
                </a:solidFill>
                <a:latin typeface="Ubuntu Mono"/>
                <a:cs typeface="Arial Narrow" panose="020B0604020202020204" pitchFamily="34" charset="0"/>
              </a:rPr>
              <a:t>Op2</a:t>
            </a:r>
            <a:endParaRPr lang="it-IT" sz="1200" b="0" i="0">
              <a:solidFill>
                <a:schemeClr val="tx2"/>
              </a:solidFill>
              <a:latin typeface="Ubuntu Mono"/>
              <a:cs typeface="Arial Narrow" panose="020B0604020202020204" pitchFamily="34" charset="0"/>
            </a:endParaRPr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42BA503F-C278-D4D2-92BC-547FEAA4A487}"/>
              </a:ext>
            </a:extLst>
          </p:cNvPr>
          <p:cNvSpPr txBox="1"/>
          <p:nvPr/>
        </p:nvSpPr>
        <p:spPr>
          <a:xfrm>
            <a:off x="8986886" y="5718926"/>
            <a:ext cx="230832" cy="18466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 defTabSz="720000"/>
            <a:r>
              <a:rPr lang="it-IT" sz="1200">
                <a:solidFill>
                  <a:schemeClr val="tx2"/>
                </a:solidFill>
                <a:latin typeface="Ubuntu Mono"/>
                <a:cs typeface="Arial Narrow" panose="020B0604020202020204" pitchFamily="34" charset="0"/>
              </a:rPr>
              <a:t>Op3</a:t>
            </a:r>
            <a:endParaRPr lang="it-IT" sz="1200" b="0" i="0">
              <a:solidFill>
                <a:schemeClr val="tx2"/>
              </a:solidFill>
              <a:latin typeface="Ubuntu Mono"/>
              <a:cs typeface="Arial Narrow" panose="020B0604020202020204" pitchFamily="34" charset="0"/>
            </a:endParaRPr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63FA3DAB-48ED-5B4D-F7F0-2E192D9413BE}"/>
              </a:ext>
            </a:extLst>
          </p:cNvPr>
          <p:cNvSpPr txBox="1"/>
          <p:nvPr/>
        </p:nvSpPr>
        <p:spPr>
          <a:xfrm>
            <a:off x="9261834" y="5027627"/>
            <a:ext cx="230832" cy="18466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 defTabSz="720000"/>
            <a:r>
              <a:rPr lang="it-IT" sz="1200">
                <a:solidFill>
                  <a:schemeClr val="tx2"/>
                </a:solidFill>
                <a:latin typeface="Ubuntu Mono"/>
                <a:cs typeface="Arial Narrow" panose="020B0604020202020204" pitchFamily="34" charset="0"/>
              </a:rPr>
              <a:t>Op5</a:t>
            </a:r>
            <a:endParaRPr lang="it-IT" sz="1200" b="0" i="0">
              <a:solidFill>
                <a:schemeClr val="tx2"/>
              </a:solidFill>
              <a:latin typeface="Ubuntu Mono"/>
              <a:cs typeface="Arial Narrow" panose="020B0604020202020204" pitchFamily="34" charset="0"/>
            </a:endParaRPr>
          </a:p>
        </p:txBody>
      </p:sp>
      <p:sp>
        <p:nvSpPr>
          <p:cNvPr id="32" name="Rettangolo 31">
            <a:extLst>
              <a:ext uri="{FF2B5EF4-FFF2-40B4-BE49-F238E27FC236}">
                <a16:creationId xmlns:a16="http://schemas.microsoft.com/office/drawing/2014/main" id="{727532E8-B730-3E24-DE49-DAA8264428EB}"/>
              </a:ext>
            </a:extLst>
          </p:cNvPr>
          <p:cNvSpPr/>
          <p:nvPr/>
        </p:nvSpPr>
        <p:spPr>
          <a:xfrm>
            <a:off x="8647521" y="3026791"/>
            <a:ext cx="914400" cy="91440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t-IT" b="1">
                <a:solidFill>
                  <a:schemeClr val="bg2"/>
                </a:solidFill>
                <a:latin typeface="Arial Narrow"/>
              </a:rPr>
              <a:t>FPU</a:t>
            </a:r>
            <a:endParaRPr lang="it-IT"/>
          </a:p>
        </p:txBody>
      </p:sp>
      <p:cxnSp>
        <p:nvCxnSpPr>
          <p:cNvPr id="33" name="Connettore 2 32">
            <a:extLst>
              <a:ext uri="{FF2B5EF4-FFF2-40B4-BE49-F238E27FC236}">
                <a16:creationId xmlns:a16="http://schemas.microsoft.com/office/drawing/2014/main" id="{5029A702-22D4-5768-FC7F-58AF75CDE3ED}"/>
              </a:ext>
            </a:extLst>
          </p:cNvPr>
          <p:cNvCxnSpPr>
            <a:cxnSpLocks/>
          </p:cNvCxnSpPr>
          <p:nvPr/>
        </p:nvCxnSpPr>
        <p:spPr>
          <a:xfrm>
            <a:off x="8346355" y="3213032"/>
            <a:ext cx="1527142" cy="3143"/>
          </a:xfrm>
          <a:prstGeom prst="straightConnector1">
            <a:avLst/>
          </a:prstGeom>
          <a:ln w="38100"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ttore 2 33">
            <a:extLst>
              <a:ext uri="{FF2B5EF4-FFF2-40B4-BE49-F238E27FC236}">
                <a16:creationId xmlns:a16="http://schemas.microsoft.com/office/drawing/2014/main" id="{3AB6DB37-8B80-1BD1-1B04-6A7EC37A1C01}"/>
              </a:ext>
            </a:extLst>
          </p:cNvPr>
          <p:cNvCxnSpPr>
            <a:cxnSpLocks/>
          </p:cNvCxnSpPr>
          <p:nvPr/>
        </p:nvCxnSpPr>
        <p:spPr>
          <a:xfrm>
            <a:off x="8346355" y="3448702"/>
            <a:ext cx="1527142" cy="3143"/>
          </a:xfrm>
          <a:prstGeom prst="straightConnector1">
            <a:avLst/>
          </a:prstGeom>
          <a:ln w="38100"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ttore 2 34">
            <a:extLst>
              <a:ext uri="{FF2B5EF4-FFF2-40B4-BE49-F238E27FC236}">
                <a16:creationId xmlns:a16="http://schemas.microsoft.com/office/drawing/2014/main" id="{6D620DF0-FAE2-E7FE-9513-BBD4A0319077}"/>
              </a:ext>
            </a:extLst>
          </p:cNvPr>
          <p:cNvCxnSpPr>
            <a:cxnSpLocks/>
          </p:cNvCxnSpPr>
          <p:nvPr/>
        </p:nvCxnSpPr>
        <p:spPr>
          <a:xfrm>
            <a:off x="8346355" y="3700083"/>
            <a:ext cx="1527142" cy="3143"/>
          </a:xfrm>
          <a:prstGeom prst="straightConnector1">
            <a:avLst/>
          </a:prstGeom>
          <a:ln w="38100"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CasellaDiTesto 5">
            <a:extLst>
              <a:ext uri="{FF2B5EF4-FFF2-40B4-BE49-F238E27FC236}">
                <a16:creationId xmlns:a16="http://schemas.microsoft.com/office/drawing/2014/main" id="{4975BA3C-6091-38D3-72D9-FDD0AA060D27}"/>
              </a:ext>
            </a:extLst>
          </p:cNvPr>
          <p:cNvSpPr txBox="1"/>
          <p:nvPr/>
        </p:nvSpPr>
        <p:spPr>
          <a:xfrm>
            <a:off x="8774783" y="3998537"/>
            <a:ext cx="692497" cy="184666"/>
          </a:xfrm>
          <a:prstGeom prst="rect">
            <a:avLst/>
          </a:prstGeom>
          <a:noFill/>
        </p:spPr>
        <p:txBody>
          <a:bodyPr rot="0" spcFirstLastPara="0" vert="horz" wrap="non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720000"/>
            <a:r>
              <a:rPr lang="it-IT" sz="1200">
                <a:solidFill>
                  <a:schemeClr val="tx2"/>
                </a:solidFill>
                <a:latin typeface="Ubuntu Mono"/>
                <a:cs typeface="Arial Narrow" panose="020B0604020202020204" pitchFamily="34" charset="0"/>
              </a:rPr>
              <a:t>Op0 + Op1</a:t>
            </a:r>
            <a:endParaRPr lang="it-IT" sz="1200" b="0" i="0">
              <a:solidFill>
                <a:schemeClr val="tx2"/>
              </a:solidFill>
              <a:latin typeface="Ubuntu Mono"/>
              <a:cs typeface="Arial Narrow" panose="020B0604020202020204" pitchFamily="34" charset="0"/>
            </a:endParaRPr>
          </a:p>
        </p:txBody>
      </p:sp>
      <p:sp>
        <p:nvSpPr>
          <p:cNvPr id="37" name="CasellaDiTesto 6">
            <a:extLst>
              <a:ext uri="{FF2B5EF4-FFF2-40B4-BE49-F238E27FC236}">
                <a16:creationId xmlns:a16="http://schemas.microsoft.com/office/drawing/2014/main" id="{B591CC78-CB30-6085-70AB-507609053DEF}"/>
              </a:ext>
            </a:extLst>
          </p:cNvPr>
          <p:cNvSpPr txBox="1"/>
          <p:nvPr/>
        </p:nvSpPr>
        <p:spPr>
          <a:xfrm>
            <a:off x="8986885" y="3472205"/>
            <a:ext cx="230832" cy="184666"/>
          </a:xfrm>
          <a:prstGeom prst="rect">
            <a:avLst/>
          </a:prstGeom>
          <a:noFill/>
        </p:spPr>
        <p:txBody>
          <a:bodyPr rot="0" spcFirstLastPara="0" vert="horz" wrap="non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720000"/>
            <a:r>
              <a:rPr lang="it-IT" sz="1200">
                <a:solidFill>
                  <a:schemeClr val="tx2"/>
                </a:solidFill>
                <a:latin typeface="Ubuntu Mono"/>
                <a:cs typeface="Arial Narrow" panose="020B0604020202020204" pitchFamily="34" charset="0"/>
              </a:rPr>
              <a:t>Op2</a:t>
            </a:r>
            <a:endParaRPr lang="it-IT" sz="1200" b="0" i="0">
              <a:solidFill>
                <a:schemeClr val="tx2"/>
              </a:solidFill>
              <a:latin typeface="Ubuntu Mono"/>
              <a:cs typeface="Arial Narrow" panose="020B0604020202020204" pitchFamily="34" charset="0"/>
            </a:endParaRPr>
          </a:p>
        </p:txBody>
      </p:sp>
      <p:sp>
        <p:nvSpPr>
          <p:cNvPr id="38" name="CasellaDiTesto 7">
            <a:extLst>
              <a:ext uri="{FF2B5EF4-FFF2-40B4-BE49-F238E27FC236}">
                <a16:creationId xmlns:a16="http://schemas.microsoft.com/office/drawing/2014/main" id="{EDA6BD23-34B0-6AEA-DC9C-0576B7509195}"/>
              </a:ext>
            </a:extLst>
          </p:cNvPr>
          <p:cNvSpPr txBox="1"/>
          <p:nvPr/>
        </p:nvSpPr>
        <p:spPr>
          <a:xfrm>
            <a:off x="8994741" y="3220824"/>
            <a:ext cx="230832" cy="184666"/>
          </a:xfrm>
          <a:prstGeom prst="rect">
            <a:avLst/>
          </a:prstGeom>
          <a:noFill/>
        </p:spPr>
        <p:txBody>
          <a:bodyPr rot="0" spcFirstLastPara="0" vert="horz" wrap="non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720000"/>
            <a:r>
              <a:rPr lang="it-IT" sz="1200">
                <a:solidFill>
                  <a:schemeClr val="tx2"/>
                </a:solidFill>
                <a:latin typeface="Ubuntu Mono"/>
                <a:cs typeface="Arial Narrow" panose="020B0604020202020204" pitchFamily="34" charset="0"/>
              </a:rPr>
              <a:t>Op3</a:t>
            </a:r>
            <a:endParaRPr lang="it-IT" sz="1200" b="0" i="0">
              <a:solidFill>
                <a:schemeClr val="tx2"/>
              </a:solidFill>
              <a:latin typeface="Ubuntu Mono"/>
              <a:cs typeface="Arial Narrow" panose="020B0604020202020204" pitchFamily="34" charset="0"/>
            </a:endParaRPr>
          </a:p>
        </p:txBody>
      </p:sp>
      <p:sp>
        <p:nvSpPr>
          <p:cNvPr id="39" name="CasellaDiTesto 8">
            <a:extLst>
              <a:ext uri="{FF2B5EF4-FFF2-40B4-BE49-F238E27FC236}">
                <a16:creationId xmlns:a16="http://schemas.microsoft.com/office/drawing/2014/main" id="{F0417A95-1CA0-DA11-021D-B06C60EA0D04}"/>
              </a:ext>
            </a:extLst>
          </p:cNvPr>
          <p:cNvSpPr txBox="1"/>
          <p:nvPr/>
        </p:nvSpPr>
        <p:spPr>
          <a:xfrm>
            <a:off x="9238267" y="2780906"/>
            <a:ext cx="230832" cy="184666"/>
          </a:xfrm>
          <a:prstGeom prst="rect">
            <a:avLst/>
          </a:prstGeom>
          <a:noFill/>
        </p:spPr>
        <p:txBody>
          <a:bodyPr rot="0" spcFirstLastPara="0" vert="horz" wrap="non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720000"/>
            <a:r>
              <a:rPr lang="it-IT" sz="1200">
                <a:solidFill>
                  <a:schemeClr val="tx2"/>
                </a:solidFill>
                <a:latin typeface="Ubuntu Mono"/>
                <a:cs typeface="Arial Narrow" panose="020B0604020202020204" pitchFamily="34" charset="0"/>
              </a:rPr>
              <a:t>Op4</a:t>
            </a:r>
            <a:endParaRPr lang="it-IT" sz="1200" b="0" i="0">
              <a:solidFill>
                <a:schemeClr val="tx2"/>
              </a:solidFill>
              <a:latin typeface="Ubuntu Mono"/>
              <a:cs typeface="Arial Narrow" panose="020B0604020202020204" pitchFamily="34" charset="0"/>
            </a:endParaRPr>
          </a:p>
        </p:txBody>
      </p:sp>
      <p:sp>
        <p:nvSpPr>
          <p:cNvPr id="40" name="CasellaDiTesto 9">
            <a:extLst>
              <a:ext uri="{FF2B5EF4-FFF2-40B4-BE49-F238E27FC236}">
                <a16:creationId xmlns:a16="http://schemas.microsoft.com/office/drawing/2014/main" id="{12AF47DB-CBFA-38E4-82DF-DF73E1A2320C}"/>
              </a:ext>
            </a:extLst>
          </p:cNvPr>
          <p:cNvSpPr txBox="1"/>
          <p:nvPr/>
        </p:nvSpPr>
        <p:spPr>
          <a:xfrm>
            <a:off x="9238267" y="2592370"/>
            <a:ext cx="230832" cy="184666"/>
          </a:xfrm>
          <a:prstGeom prst="rect">
            <a:avLst/>
          </a:prstGeom>
          <a:noFill/>
        </p:spPr>
        <p:txBody>
          <a:bodyPr rot="0" spcFirstLastPara="0" vert="horz" wrap="non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720000"/>
            <a:r>
              <a:rPr lang="it-IT" sz="1200">
                <a:solidFill>
                  <a:schemeClr val="tx2"/>
                </a:solidFill>
                <a:latin typeface="Ubuntu Mono"/>
                <a:cs typeface="Arial Narrow" panose="020B0604020202020204" pitchFamily="34" charset="0"/>
              </a:rPr>
              <a:t>Op5</a:t>
            </a:r>
            <a:endParaRPr lang="it-IT" sz="1200" b="0" i="0">
              <a:solidFill>
                <a:schemeClr val="tx2"/>
              </a:solidFill>
              <a:latin typeface="Ubuntu Mono"/>
              <a:cs typeface="Arial Narrow" panose="020B0604020202020204" pitchFamily="34" charset="0"/>
            </a:endParaRPr>
          </a:p>
        </p:txBody>
      </p:sp>
      <p:sp>
        <p:nvSpPr>
          <p:cNvPr id="41" name="CasellaDiTesto 40">
            <a:extLst>
              <a:ext uri="{FF2B5EF4-FFF2-40B4-BE49-F238E27FC236}">
                <a16:creationId xmlns:a16="http://schemas.microsoft.com/office/drawing/2014/main" id="{14539092-478A-D21A-3FEC-922A58244D63}"/>
              </a:ext>
            </a:extLst>
          </p:cNvPr>
          <p:cNvSpPr txBox="1"/>
          <p:nvPr/>
        </p:nvSpPr>
        <p:spPr>
          <a:xfrm>
            <a:off x="9261834" y="4862658"/>
            <a:ext cx="230832" cy="18466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 defTabSz="720000"/>
            <a:r>
              <a:rPr lang="it-IT" sz="1200">
                <a:solidFill>
                  <a:schemeClr val="tx2"/>
                </a:solidFill>
                <a:latin typeface="Ubuntu Mono"/>
                <a:cs typeface="Arial Narrow" panose="020B0604020202020204" pitchFamily="34" charset="0"/>
              </a:rPr>
              <a:t>Op6</a:t>
            </a:r>
            <a:endParaRPr lang="it-IT" sz="1200" b="0" i="0">
              <a:solidFill>
                <a:schemeClr val="tx2"/>
              </a:solidFill>
              <a:latin typeface="Ubuntu Mono"/>
              <a:cs typeface="Arial Narrow" panose="020B0604020202020204" pitchFamily="34" charset="0"/>
            </a:endParaRPr>
          </a:p>
        </p:txBody>
      </p:sp>
      <p:sp>
        <p:nvSpPr>
          <p:cNvPr id="42" name="CasellaDiTesto 41">
            <a:extLst>
              <a:ext uri="{FF2B5EF4-FFF2-40B4-BE49-F238E27FC236}">
                <a16:creationId xmlns:a16="http://schemas.microsoft.com/office/drawing/2014/main" id="{C40B5B99-4B48-3D33-DC76-B9B4225B341D}"/>
              </a:ext>
            </a:extLst>
          </p:cNvPr>
          <p:cNvSpPr txBox="1"/>
          <p:nvPr/>
        </p:nvSpPr>
        <p:spPr>
          <a:xfrm>
            <a:off x="9238267" y="2403834"/>
            <a:ext cx="230832" cy="18466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 defTabSz="720000"/>
            <a:r>
              <a:rPr lang="it-IT" sz="1200">
                <a:solidFill>
                  <a:schemeClr val="tx2"/>
                </a:solidFill>
                <a:latin typeface="Ubuntu Mono"/>
                <a:cs typeface="Arial Narrow" panose="020B0604020202020204" pitchFamily="34" charset="0"/>
              </a:rPr>
              <a:t>...</a:t>
            </a:r>
            <a:endParaRPr lang="it-IT" sz="1200" b="0" i="0">
              <a:solidFill>
                <a:schemeClr val="tx2"/>
              </a:solidFill>
              <a:latin typeface="Ubuntu Mono"/>
              <a:cs typeface="Arial Narrow" panose="020B0604020202020204" pitchFamily="34" charset="0"/>
            </a:endParaRPr>
          </a:p>
        </p:txBody>
      </p:sp>
      <p:sp>
        <p:nvSpPr>
          <p:cNvPr id="43" name="CasellaDiTesto 42">
            <a:extLst>
              <a:ext uri="{FF2B5EF4-FFF2-40B4-BE49-F238E27FC236}">
                <a16:creationId xmlns:a16="http://schemas.microsoft.com/office/drawing/2014/main" id="{383DEF64-3224-DE20-A698-F77FED25F70D}"/>
              </a:ext>
            </a:extLst>
          </p:cNvPr>
          <p:cNvSpPr txBox="1"/>
          <p:nvPr/>
        </p:nvSpPr>
        <p:spPr>
          <a:xfrm>
            <a:off x="9261835" y="4674122"/>
            <a:ext cx="230832" cy="18466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 defTabSz="720000"/>
            <a:r>
              <a:rPr lang="it-IT" sz="1200">
                <a:solidFill>
                  <a:schemeClr val="tx2"/>
                </a:solidFill>
                <a:latin typeface="Ubuntu Mono"/>
                <a:cs typeface="Arial Narrow" panose="020B0604020202020204" pitchFamily="34" charset="0"/>
              </a:rPr>
              <a:t>...</a:t>
            </a:r>
            <a:endParaRPr lang="it-IT" sz="1200" b="0" i="0">
              <a:solidFill>
                <a:schemeClr val="tx2"/>
              </a:solidFill>
              <a:latin typeface="Ubuntu Mono"/>
              <a:cs typeface="Arial Narrow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318165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2" name="Google Shape;4372;p84"/>
          <p:cNvSpPr txBox="1">
            <a:spLocks noGrp="1"/>
          </p:cNvSpPr>
          <p:nvPr>
            <p:ph type="sldNum" idx="12"/>
          </p:nvPr>
        </p:nvSpPr>
        <p:spPr>
          <a:xfrm>
            <a:off x="11054843" y="6304327"/>
            <a:ext cx="355600" cy="468400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/>
          <a:p>
            <a:pPr>
              <a:buClr>
                <a:srgbClr val="000000"/>
              </a:buClr>
            </a:pPr>
            <a:fld id="{00000000-1234-1234-1234-123412341234}" type="slidenum">
              <a:rPr lang="it"/>
              <a:pPr>
                <a:buClr>
                  <a:srgbClr val="000000"/>
                </a:buClr>
              </a:pPr>
              <a:t>83</a:t>
            </a:fld>
            <a:endParaRPr/>
          </a:p>
        </p:txBody>
      </p:sp>
      <p:sp>
        <p:nvSpPr>
          <p:cNvPr id="4374" name="Google Shape;4374;p84"/>
          <p:cNvSpPr txBox="1"/>
          <p:nvPr/>
        </p:nvSpPr>
        <p:spPr>
          <a:xfrm>
            <a:off x="415647" y="928160"/>
            <a:ext cx="50076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203200">
              <a:buClr>
                <a:schemeClr val="accent1"/>
              </a:buClr>
              <a:buSzPts val="1200"/>
            </a:pPr>
            <a:endParaRPr lang="it" sz="2400">
              <a:solidFill>
                <a:schemeClr val="dk1"/>
              </a:solidFill>
              <a:latin typeface="Ubuntu Mono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B60B56-6F45-BDB1-13FE-BBB2EBD38A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503" y="180326"/>
            <a:ext cx="10667548" cy="657050"/>
          </a:xfrm>
          <a:noFill/>
        </p:spPr>
        <p:txBody>
          <a:bodyPr vert="horz" lIns="0" tIns="0" rIns="0" bIns="0" rtlCol="0" anchor="ctr">
            <a:normAutofit/>
          </a:bodyPr>
          <a:lstStyle/>
          <a:p>
            <a:r>
              <a:rPr lang="en-US" sz="3800">
                <a:ea typeface="+mj-lt"/>
                <a:cs typeface="+mj-lt"/>
              </a:rPr>
              <a:t>Verification and Software Eco-System</a:t>
            </a:r>
            <a:endParaRPr lang="en-US" sz="3800">
              <a:cs typeface="Calibri"/>
            </a:endParaRPr>
          </a:p>
        </p:txBody>
      </p:sp>
      <p:sp>
        <p:nvSpPr>
          <p:cNvPr id="17" name="Google Shape;4374;p84">
            <a:extLst>
              <a:ext uri="{FF2B5EF4-FFF2-40B4-BE49-F238E27FC236}">
                <a16:creationId xmlns:a16="http://schemas.microsoft.com/office/drawing/2014/main" id="{857EB1AF-063B-E505-FED4-19EA1D594BD5}"/>
              </a:ext>
            </a:extLst>
          </p:cNvPr>
          <p:cNvSpPr txBox="1"/>
          <p:nvPr/>
        </p:nvSpPr>
        <p:spPr>
          <a:xfrm>
            <a:off x="312636" y="963156"/>
            <a:ext cx="9504340" cy="48628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203200"/>
            <a:r>
              <a:rPr lang="it" sz="2000" b="1">
                <a:solidFill>
                  <a:schemeClr val="dk1"/>
                </a:solidFill>
                <a:latin typeface="Calibri Light"/>
                <a:cs typeface="Calibri Light"/>
              </a:rPr>
              <a:t>Verification</a:t>
            </a:r>
            <a:endParaRPr lang="it-IT">
              <a:solidFill>
                <a:schemeClr val="dk1"/>
              </a:solidFill>
              <a:latin typeface="Calibri Light"/>
              <a:cs typeface="Calibri Light"/>
            </a:endParaRPr>
          </a:p>
          <a:p>
            <a:pPr marL="546100" indent="-342900">
              <a:buFont typeface="Arial"/>
              <a:buChar char="•"/>
            </a:pPr>
            <a:r>
              <a:rPr lang="it" sz="2000">
                <a:solidFill>
                  <a:schemeClr val="dk1"/>
                </a:solidFill>
                <a:cs typeface="Calibri Light"/>
              </a:rPr>
              <a:t>Update and extend riscv-tests repository</a:t>
            </a:r>
          </a:p>
          <a:p>
            <a:pPr marL="546100" indent="-342900">
              <a:buFont typeface="Arial"/>
              <a:buChar char="•"/>
            </a:pPr>
            <a:r>
              <a:rPr lang="it" sz="2000">
                <a:solidFill>
                  <a:schemeClr val="dk1"/>
                </a:solidFill>
                <a:cs typeface="Calibri Light"/>
              </a:rPr>
              <a:t>Every instruction has its own set of dedicated tests</a:t>
            </a:r>
          </a:p>
          <a:p>
            <a:pPr marL="546100" indent="-342900">
              <a:buFont typeface="Arial"/>
              <a:buChar char="•"/>
            </a:pPr>
            <a:r>
              <a:rPr lang="it" sz="2000">
                <a:solidFill>
                  <a:schemeClr val="dk1"/>
                </a:solidFill>
                <a:cs typeface="Calibri Light"/>
              </a:rPr>
              <a:t>Multiple self-verifying benchmarks implemented</a:t>
            </a:r>
          </a:p>
          <a:p>
            <a:pPr marL="546100" indent="-342900">
              <a:buFont typeface="Arial"/>
              <a:buChar char="•"/>
            </a:pPr>
            <a:r>
              <a:rPr lang="it" sz="2000">
                <a:solidFill>
                  <a:schemeClr val="dk1"/>
                </a:solidFill>
                <a:cs typeface="Calibri Light"/>
              </a:rPr>
              <a:t>Additional tests from external company</a:t>
            </a:r>
          </a:p>
          <a:p>
            <a:pPr marL="546100" indent="-342900">
              <a:buFont typeface="Arial"/>
              <a:buChar char="•"/>
            </a:pPr>
            <a:r>
              <a:rPr lang="it" sz="2000">
                <a:solidFill>
                  <a:schemeClr val="dk1"/>
                </a:solidFill>
                <a:cs typeface="Calibri Light"/>
              </a:rPr>
              <a:t>CI integrated on GitHub</a:t>
            </a:r>
          </a:p>
          <a:p>
            <a:pPr marL="546100" indent="-342900">
              <a:buFont typeface="Arial"/>
              <a:buChar char="•"/>
            </a:pPr>
            <a:endParaRPr lang="it" sz="2000">
              <a:solidFill>
                <a:schemeClr val="dk1"/>
              </a:solidFill>
              <a:cs typeface="Calibri Light"/>
            </a:endParaRPr>
          </a:p>
          <a:p>
            <a:pPr marL="546100" indent="-342900">
              <a:buFont typeface="Arial"/>
              <a:buChar char="•"/>
            </a:pPr>
            <a:endParaRPr lang="it" sz="2000">
              <a:solidFill>
                <a:schemeClr val="dk1"/>
              </a:solidFill>
              <a:cs typeface="Calibri Light"/>
            </a:endParaRPr>
          </a:p>
          <a:p>
            <a:pPr marL="203200"/>
            <a:r>
              <a:rPr lang="it" sz="2000" b="1">
                <a:solidFill>
                  <a:schemeClr val="dk1"/>
                </a:solidFill>
                <a:cs typeface="Calibri Light"/>
              </a:rPr>
              <a:t>Software eco-system</a:t>
            </a:r>
          </a:p>
          <a:p>
            <a:pPr marL="546100" indent="-342900">
              <a:buFont typeface="Arial"/>
              <a:buChar char="•"/>
            </a:pPr>
            <a:r>
              <a:rPr lang="it" sz="2000">
                <a:solidFill>
                  <a:schemeClr val="dk1"/>
                </a:solidFill>
                <a:cs typeface="Calibri Light"/>
              </a:rPr>
              <a:t>LLVM compiler + SPIKE updated more than once to follow specs update</a:t>
            </a:r>
          </a:p>
          <a:p>
            <a:pPr marL="546100" indent="-342900">
              <a:buFont typeface="Arial"/>
              <a:buChar char="•"/>
            </a:pPr>
            <a:r>
              <a:rPr lang="it" sz="2000">
                <a:solidFill>
                  <a:schemeClr val="dk1"/>
                </a:solidFill>
                <a:cs typeface="Calibri Light"/>
              </a:rPr>
              <a:t>Vector intrinsics support  - Still in evolution from RISC-V community!</a:t>
            </a:r>
          </a:p>
          <a:p>
            <a:pPr marL="546100" indent="-342900">
              <a:buFont typeface="Arial"/>
              <a:buChar char="•"/>
            </a:pPr>
            <a:r>
              <a:rPr lang="it" sz="2000">
                <a:solidFill>
                  <a:schemeClr val="dk1"/>
                </a:solidFill>
                <a:cs typeface="Calibri Light"/>
              </a:rPr>
              <a:t>Verilator (open-source) to simulate the system</a:t>
            </a:r>
          </a:p>
          <a:p>
            <a:pPr marL="546100" indent="-342900">
              <a:buFont typeface="Arial"/>
              <a:buChar char="•"/>
            </a:pPr>
            <a:r>
              <a:rPr lang="it" sz="2000">
                <a:solidFill>
                  <a:schemeClr val="dk1"/>
                </a:solidFill>
                <a:cs typeface="Calibri Light"/>
              </a:rPr>
              <a:t>Initial support for auto-vectorization</a:t>
            </a:r>
          </a:p>
          <a:p>
            <a:pPr marL="546100" indent="-342900">
              <a:buFont typeface="Arial"/>
              <a:buChar char="•"/>
            </a:pPr>
            <a:endParaRPr lang="it" sz="2000">
              <a:solidFill>
                <a:schemeClr val="dk1"/>
              </a:solidFill>
              <a:cs typeface="Calibri Light"/>
            </a:endParaRPr>
          </a:p>
          <a:p>
            <a:pPr marL="546100" indent="-342900">
              <a:buFont typeface="Arial"/>
              <a:buChar char="•"/>
            </a:pPr>
            <a:endParaRPr lang="it" sz="2000">
              <a:solidFill>
                <a:schemeClr val="dk1"/>
              </a:solidFill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410397131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1" name="Google Shape;4361;p83"/>
          <p:cNvSpPr txBox="1">
            <a:spLocks noGrp="1"/>
          </p:cNvSpPr>
          <p:nvPr>
            <p:ph type="sldNum" idx="12"/>
          </p:nvPr>
        </p:nvSpPr>
        <p:spPr>
          <a:xfrm>
            <a:off x="11054843" y="6304327"/>
            <a:ext cx="355600" cy="468400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/>
          <a:p>
            <a:pPr>
              <a:buClr>
                <a:srgbClr val="000000"/>
              </a:buClr>
            </a:pPr>
            <a:fld id="{00000000-1234-1234-1234-123412341234}" type="slidenum">
              <a:rPr lang="it"/>
              <a:pPr>
                <a:buClr>
                  <a:srgbClr val="000000"/>
                </a:buClr>
              </a:pPr>
              <a:t>84</a:t>
            </a:fld>
            <a:endParaRPr/>
          </a:p>
        </p:txBody>
      </p:sp>
      <p:sp>
        <p:nvSpPr>
          <p:cNvPr id="4364" name="Google Shape;4364;p83"/>
          <p:cNvSpPr/>
          <p:nvPr/>
        </p:nvSpPr>
        <p:spPr>
          <a:xfrm>
            <a:off x="6115467" y="2322667"/>
            <a:ext cx="1182000" cy="1237200"/>
          </a:xfrm>
          <a:prstGeom prst="verticalScroll">
            <a:avLst>
              <a:gd name="adj" fmla="val 1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it" sz="1600"/>
              <a:t>RTL</a:t>
            </a:r>
            <a:endParaRPr sz="1600"/>
          </a:p>
        </p:txBody>
      </p:sp>
      <p:cxnSp>
        <p:nvCxnSpPr>
          <p:cNvPr id="4365" name="Google Shape;4365;p83"/>
          <p:cNvCxnSpPr/>
          <p:nvPr/>
        </p:nvCxnSpPr>
        <p:spPr>
          <a:xfrm>
            <a:off x="6706467" y="3666037"/>
            <a:ext cx="0" cy="42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366" name="Google Shape;4366;p83"/>
          <p:cNvSpPr/>
          <p:nvPr/>
        </p:nvSpPr>
        <p:spPr>
          <a:xfrm>
            <a:off x="6191251" y="4212639"/>
            <a:ext cx="1030800" cy="687600"/>
          </a:xfrm>
          <a:prstGeom prst="flowChartAlternateProcess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it" sz="1600"/>
              <a:t>Sim</a:t>
            </a:r>
            <a:endParaRPr sz="1600"/>
          </a:p>
        </p:txBody>
      </p:sp>
      <p:sp>
        <p:nvSpPr>
          <p:cNvPr id="7" name="Google Shape;4374;p84">
            <a:extLst>
              <a:ext uri="{FF2B5EF4-FFF2-40B4-BE49-F238E27FC236}">
                <a16:creationId xmlns:a16="http://schemas.microsoft.com/office/drawing/2014/main" id="{CE487A59-4E1A-6C1B-6DFD-13EDA6D65E9F}"/>
              </a:ext>
            </a:extLst>
          </p:cNvPr>
          <p:cNvSpPr txBox="1"/>
          <p:nvPr/>
        </p:nvSpPr>
        <p:spPr>
          <a:xfrm>
            <a:off x="312636" y="963156"/>
            <a:ext cx="9504340" cy="48628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203200">
              <a:buClr>
                <a:schemeClr val="accent1"/>
              </a:buClr>
              <a:buSzPts val="1200"/>
            </a:pPr>
            <a:r>
              <a:rPr lang="it" sz="2000" b="1" err="1">
                <a:solidFill>
                  <a:schemeClr val="dk1"/>
                </a:solidFill>
                <a:latin typeface="Calibri Light"/>
                <a:cs typeface="Calibri Light"/>
              </a:rPr>
              <a:t>Benchmarks</a:t>
            </a:r>
            <a:endParaRPr lang="it" sz="2000" b="1">
              <a:solidFill>
                <a:schemeClr val="dk1"/>
              </a:solidFill>
              <a:latin typeface="Calibri Light"/>
              <a:cs typeface="Calibri Light"/>
            </a:endParaRPr>
          </a:p>
          <a:p>
            <a:pPr marL="546100" indent="-342900">
              <a:buClr>
                <a:schemeClr val="accent1"/>
              </a:buClr>
              <a:buSzPts val="1200"/>
              <a:buFont typeface="Arial"/>
              <a:buChar char="•"/>
            </a:pPr>
            <a:r>
              <a:rPr lang="it" sz="2000">
                <a:solidFill>
                  <a:schemeClr val="dk1"/>
                </a:solidFill>
                <a:latin typeface="Calibri Light"/>
                <a:cs typeface="Calibri Light"/>
              </a:rPr>
              <a:t>Linear Algebra, math: </a:t>
            </a:r>
            <a:r>
              <a:rPr lang="it" sz="2000" err="1">
                <a:solidFill>
                  <a:schemeClr val="dk1"/>
                </a:solidFill>
                <a:latin typeface="Calibri Light"/>
                <a:cs typeface="Calibri Light"/>
              </a:rPr>
              <a:t>fmatmul</a:t>
            </a:r>
            <a:r>
              <a:rPr lang="it" sz="2000">
                <a:solidFill>
                  <a:schemeClr val="dk1"/>
                </a:solidFill>
                <a:latin typeface="Calibri Light"/>
                <a:cs typeface="Calibri Light"/>
              </a:rPr>
              <a:t>, fconv2d, jacobi2d, </a:t>
            </a:r>
            <a:r>
              <a:rPr lang="it" sz="2000" err="1">
                <a:solidFill>
                  <a:schemeClr val="dk1"/>
                </a:solidFill>
                <a:latin typeface="Calibri Light"/>
                <a:cs typeface="Calibri Light"/>
              </a:rPr>
              <a:t>dotp</a:t>
            </a:r>
            <a:r>
              <a:rPr lang="it" sz="2000">
                <a:solidFill>
                  <a:schemeClr val="dk1"/>
                </a:solidFill>
                <a:latin typeface="Calibri Light"/>
                <a:cs typeface="Calibri Light"/>
              </a:rPr>
              <a:t>, exp, log, cos</a:t>
            </a:r>
          </a:p>
          <a:p>
            <a:pPr marL="546100" indent="-342900">
              <a:buClr>
                <a:schemeClr val="accent1"/>
              </a:buClr>
              <a:buSzPts val="1200"/>
              <a:buFont typeface="Arial"/>
              <a:buChar char="•"/>
            </a:pPr>
            <a:r>
              <a:rPr lang="it" sz="2000">
                <a:solidFill>
                  <a:schemeClr val="dk1"/>
                </a:solidFill>
                <a:latin typeface="Calibri Light"/>
                <a:cs typeface="Calibri Light"/>
              </a:rPr>
              <a:t>Routing Algorithm: </a:t>
            </a:r>
            <a:r>
              <a:rPr lang="it" sz="2000" err="1">
                <a:solidFill>
                  <a:schemeClr val="dk1"/>
                </a:solidFill>
                <a:latin typeface="Calibri Light"/>
                <a:cs typeface="Calibri Light"/>
              </a:rPr>
              <a:t>pathfinder</a:t>
            </a:r>
            <a:endParaRPr lang="it" sz="2000">
              <a:solidFill>
                <a:schemeClr val="dk1"/>
              </a:solidFill>
              <a:latin typeface="Calibri Light"/>
              <a:cs typeface="Calibri Light"/>
            </a:endParaRPr>
          </a:p>
          <a:p>
            <a:pPr marL="546100" indent="-342900">
              <a:buClr>
                <a:schemeClr val="accent1"/>
              </a:buClr>
              <a:buSzPts val="1200"/>
              <a:buFont typeface="Arial"/>
              <a:buChar char="•"/>
            </a:pPr>
            <a:r>
              <a:rPr lang="it" sz="2000">
                <a:solidFill>
                  <a:schemeClr val="dk1"/>
                </a:solidFill>
                <a:latin typeface="Calibri Light"/>
                <a:cs typeface="Calibri Light"/>
              </a:rPr>
              <a:t>DSP: </a:t>
            </a:r>
            <a:r>
              <a:rPr lang="it" sz="2000" err="1">
                <a:solidFill>
                  <a:schemeClr val="dk1"/>
                </a:solidFill>
                <a:latin typeface="Calibri Light"/>
                <a:cs typeface="Calibri Light"/>
              </a:rPr>
              <a:t>fft</a:t>
            </a:r>
            <a:r>
              <a:rPr lang="it" sz="2000">
                <a:solidFill>
                  <a:schemeClr val="dk1"/>
                </a:solidFill>
                <a:latin typeface="Calibri Light"/>
                <a:cs typeface="Calibri Light"/>
              </a:rPr>
              <a:t>, </a:t>
            </a:r>
            <a:r>
              <a:rPr lang="it" sz="2000" err="1">
                <a:solidFill>
                  <a:schemeClr val="dk1"/>
                </a:solidFill>
                <a:latin typeface="Calibri Light"/>
                <a:cs typeface="Calibri Light"/>
              </a:rPr>
              <a:t>dwt</a:t>
            </a:r>
            <a:endParaRPr lang="it" sz="2000">
              <a:solidFill>
                <a:schemeClr val="dk1"/>
              </a:solidFill>
              <a:latin typeface="Calibri Light"/>
              <a:cs typeface="Calibri Light"/>
            </a:endParaRPr>
          </a:p>
          <a:p>
            <a:pPr marL="546100" indent="-342900">
              <a:buClr>
                <a:srgbClr val="A8322C"/>
              </a:buClr>
              <a:buSzPts val="1200"/>
              <a:buFont typeface="Arial"/>
              <a:buChar char="•"/>
            </a:pPr>
            <a:r>
              <a:rPr lang="it" sz="2000">
                <a:solidFill>
                  <a:schemeClr val="dk1"/>
                </a:solidFill>
                <a:latin typeface="Calibri Light"/>
                <a:cs typeface="Calibri Light"/>
              </a:rPr>
              <a:t>ML: </a:t>
            </a:r>
            <a:r>
              <a:rPr lang="it" sz="2000" err="1">
                <a:solidFill>
                  <a:schemeClr val="dk1"/>
                </a:solidFill>
                <a:latin typeface="Calibri Light"/>
                <a:cs typeface="Calibri Light"/>
              </a:rPr>
              <a:t>softmax</a:t>
            </a:r>
            <a:r>
              <a:rPr lang="it" sz="2000">
                <a:solidFill>
                  <a:schemeClr val="dk1"/>
                </a:solidFill>
                <a:latin typeface="Calibri Light"/>
                <a:cs typeface="Calibri Light"/>
              </a:rPr>
              <a:t>, </a:t>
            </a:r>
            <a:r>
              <a:rPr lang="it" sz="2000" err="1">
                <a:solidFill>
                  <a:schemeClr val="dk1"/>
                </a:solidFill>
                <a:latin typeface="Calibri Light"/>
                <a:cs typeface="Calibri Light"/>
              </a:rPr>
              <a:t>roi_align</a:t>
            </a:r>
            <a:r>
              <a:rPr lang="it" sz="2000">
                <a:solidFill>
                  <a:schemeClr val="dk1"/>
                </a:solidFill>
                <a:latin typeface="Calibri Light"/>
                <a:cs typeface="Calibri Light"/>
              </a:rPr>
              <a:t>, dropout</a:t>
            </a:r>
          </a:p>
          <a:p>
            <a:pPr marL="546100" indent="-342900">
              <a:buClr>
                <a:srgbClr val="A8322C"/>
              </a:buClr>
              <a:buSzPts val="1200"/>
              <a:buFont typeface="Arial"/>
              <a:buChar char="•"/>
            </a:pPr>
            <a:r>
              <a:rPr lang="it" sz="2000">
                <a:solidFill>
                  <a:schemeClr val="dk1"/>
                </a:solidFill>
                <a:latin typeface="Calibri Light"/>
                <a:cs typeface="Calibri Light"/>
              </a:rPr>
              <a:t>AWB, spmv, ReLu, ... : not in the analysis</a:t>
            </a:r>
          </a:p>
          <a:p>
            <a:pPr marL="546100" indent="-342900">
              <a:buClr>
                <a:srgbClr val="A8322C"/>
              </a:buClr>
              <a:buSzPts val="1200"/>
              <a:buFont typeface="Arial"/>
              <a:buChar char="•"/>
            </a:pPr>
            <a:endParaRPr lang="it" sz="2000">
              <a:solidFill>
                <a:schemeClr val="dk1"/>
              </a:solidFill>
              <a:latin typeface="Calibri Light"/>
              <a:cs typeface="Calibri Light"/>
            </a:endParaRPr>
          </a:p>
          <a:p>
            <a:pPr marL="203200">
              <a:buSzPts val="1200"/>
            </a:pPr>
            <a:r>
              <a:rPr lang="it" sz="2000" b="1">
                <a:solidFill>
                  <a:schemeClr val="dk1"/>
                </a:solidFill>
                <a:latin typeface="Calibri Light"/>
                <a:cs typeface="Calibri Light"/>
              </a:rPr>
              <a:t>Throughput</a:t>
            </a:r>
          </a:p>
          <a:p>
            <a:pPr marL="546100" indent="-342900">
              <a:buSzPts val="1200"/>
              <a:buFont typeface="Arial"/>
              <a:buChar char="•"/>
            </a:pPr>
            <a:r>
              <a:rPr lang="it" sz="2000">
                <a:solidFill>
                  <a:schemeClr val="dk1"/>
                </a:solidFill>
                <a:latin typeface="Calibri Light"/>
                <a:cs typeface="Calibri Light"/>
              </a:rPr>
              <a:t>vs. </a:t>
            </a:r>
            <a:r>
              <a:rPr lang="it" sz="2000" err="1">
                <a:solidFill>
                  <a:schemeClr val="dk1"/>
                </a:solidFill>
                <a:latin typeface="Calibri Light"/>
                <a:cs typeface="Calibri Light"/>
              </a:rPr>
              <a:t>number</a:t>
            </a:r>
            <a:r>
              <a:rPr lang="it" sz="2000">
                <a:solidFill>
                  <a:schemeClr val="dk1"/>
                </a:solidFill>
                <a:latin typeface="Calibri Light"/>
                <a:cs typeface="Calibri Light"/>
              </a:rPr>
              <a:t> of lanes </a:t>
            </a:r>
            <a:br>
              <a:rPr lang="it" sz="2000">
                <a:latin typeface="Calibri Light"/>
                <a:cs typeface="Calibri Light"/>
              </a:rPr>
            </a:br>
            <a:r>
              <a:rPr lang="it" sz="2000">
                <a:solidFill>
                  <a:schemeClr val="dk1"/>
                </a:solidFill>
                <a:latin typeface="Calibri Light"/>
                <a:cs typeface="Calibri Light"/>
              </a:rPr>
              <a:t>(2, 4, 8, 16)</a:t>
            </a:r>
          </a:p>
          <a:p>
            <a:pPr marL="546100" indent="-342900">
              <a:buSzPts val="1200"/>
              <a:buFont typeface="Arial"/>
              <a:buChar char="•"/>
            </a:pPr>
            <a:r>
              <a:rPr lang="it" sz="2000">
                <a:solidFill>
                  <a:schemeClr val="dk1"/>
                </a:solidFill>
                <a:latin typeface="Calibri Light"/>
                <a:cs typeface="Calibri Light"/>
              </a:rPr>
              <a:t>vs. </a:t>
            </a:r>
            <a:r>
              <a:rPr lang="it" sz="2000" err="1">
                <a:solidFill>
                  <a:schemeClr val="dk1"/>
                </a:solidFill>
                <a:latin typeface="Calibri Light"/>
                <a:cs typeface="Calibri Light"/>
              </a:rPr>
              <a:t>vector</a:t>
            </a:r>
            <a:r>
              <a:rPr lang="it" sz="2000">
                <a:solidFill>
                  <a:schemeClr val="dk1"/>
                </a:solidFill>
                <a:latin typeface="Calibri Light"/>
                <a:cs typeface="Calibri Light"/>
              </a:rPr>
              <a:t> length </a:t>
            </a:r>
            <a:br>
              <a:rPr lang="it" sz="2000">
                <a:latin typeface="Calibri Light"/>
                <a:cs typeface="Calibri Light"/>
              </a:rPr>
            </a:br>
            <a:r>
              <a:rPr lang="it" sz="2000">
                <a:solidFill>
                  <a:schemeClr val="dk1"/>
                </a:solidFill>
                <a:latin typeface="Calibri Light"/>
                <a:cs typeface="Calibri Light"/>
              </a:rPr>
              <a:t>(4, 8, 16, 32, 64, 128 elements)</a:t>
            </a:r>
          </a:p>
          <a:p>
            <a:pPr marL="203200">
              <a:buSzPts val="1200"/>
            </a:pPr>
            <a:endParaRPr lang="it" sz="2000">
              <a:solidFill>
                <a:schemeClr val="dk1"/>
              </a:solidFill>
              <a:latin typeface="Calibri Light"/>
              <a:cs typeface="Calibri Light"/>
            </a:endParaRPr>
          </a:p>
          <a:p>
            <a:pPr marL="203200">
              <a:buSzPts val="1200"/>
            </a:pPr>
            <a:r>
              <a:rPr lang="it" sz="2000">
                <a:solidFill>
                  <a:schemeClr val="dk1"/>
                </a:solidFill>
                <a:latin typeface="Calibri Light"/>
                <a:cs typeface="Calibri Light"/>
              </a:rPr>
              <a:t>How scalar core and </a:t>
            </a:r>
            <a:r>
              <a:rPr lang="it" sz="2000" err="1">
                <a:solidFill>
                  <a:schemeClr val="dk1"/>
                </a:solidFill>
                <a:latin typeface="Calibri Light"/>
                <a:cs typeface="Calibri Light"/>
              </a:rPr>
              <a:t>memory</a:t>
            </a:r>
            <a:r>
              <a:rPr lang="it" sz="2000">
                <a:solidFill>
                  <a:schemeClr val="dk1"/>
                </a:solidFill>
                <a:latin typeface="Calibri Light"/>
                <a:cs typeface="Calibri Light"/>
              </a:rPr>
              <a:t> system</a:t>
            </a:r>
            <a:br>
              <a:rPr lang="it" sz="2000">
                <a:latin typeface="Calibri Light"/>
                <a:cs typeface="Calibri Light"/>
              </a:rPr>
            </a:br>
            <a:r>
              <a:rPr lang="it" sz="2000" err="1">
                <a:solidFill>
                  <a:schemeClr val="dk1"/>
                </a:solidFill>
                <a:latin typeface="Calibri Light"/>
                <a:cs typeface="Calibri Light"/>
              </a:rPr>
              <a:t>influence</a:t>
            </a:r>
            <a:r>
              <a:rPr lang="it" sz="2000">
                <a:solidFill>
                  <a:schemeClr val="dk1"/>
                </a:solidFill>
                <a:latin typeface="Calibri Light"/>
                <a:cs typeface="Calibri Light"/>
              </a:rPr>
              <a:t> performance? 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29C848C9-E3DB-F270-B113-5A334AF5F67A}"/>
              </a:ext>
            </a:extLst>
          </p:cNvPr>
          <p:cNvSpPr txBox="1">
            <a:spLocks/>
          </p:cNvSpPr>
          <p:nvPr/>
        </p:nvSpPr>
        <p:spPr>
          <a:xfrm>
            <a:off x="316503" y="180326"/>
            <a:ext cx="10667548" cy="65705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ctr" anchorCtr="0">
            <a:normAutofit/>
          </a:bodyPr>
          <a:lstStyle>
            <a:lvl1pPr lvl="0" algn="l" defTabSz="91438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3810" b="0" i="0" kern="1200" spc="-106" baseline="0">
                <a:ln w="15875" cmpd="sng">
                  <a:noFill/>
                  <a:round/>
                </a:ln>
                <a:solidFill>
                  <a:schemeClr val="accent3"/>
                </a:solidFill>
                <a:latin typeface="+mj-lt"/>
                <a:ea typeface="Roboto" panose="02000000000000000000" pitchFamily="2" charset="0"/>
                <a:cs typeface="Roboto" panose="02000000000000000000" pitchFamily="2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r>
              <a:rPr lang="en-US" sz="3800">
                <a:ea typeface="Roboto"/>
                <a:cs typeface="Roboto"/>
              </a:rPr>
              <a:t>Evaluation</a:t>
            </a:r>
            <a:endParaRPr lang="it-IT"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2" name="Google Shape;4372;p84"/>
          <p:cNvSpPr txBox="1">
            <a:spLocks noGrp="1"/>
          </p:cNvSpPr>
          <p:nvPr>
            <p:ph type="sldNum" idx="12"/>
          </p:nvPr>
        </p:nvSpPr>
        <p:spPr>
          <a:xfrm>
            <a:off x="11054843" y="6304327"/>
            <a:ext cx="355600" cy="468400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/>
          <a:p>
            <a:pPr>
              <a:buClr>
                <a:srgbClr val="000000"/>
              </a:buClr>
            </a:pPr>
            <a:fld id="{00000000-1234-1234-1234-123412341234}" type="slidenum">
              <a:rPr lang="it"/>
              <a:pPr>
                <a:buClr>
                  <a:srgbClr val="000000"/>
                </a:buClr>
              </a:pPr>
              <a:t>85</a:t>
            </a:fld>
            <a:endParaRPr/>
          </a:p>
        </p:txBody>
      </p:sp>
      <p:sp>
        <p:nvSpPr>
          <p:cNvPr id="4375" name="Google Shape;4375;p84"/>
          <p:cNvSpPr/>
          <p:nvPr/>
        </p:nvSpPr>
        <p:spPr>
          <a:xfrm>
            <a:off x="6115467" y="2322667"/>
            <a:ext cx="1182000" cy="1237200"/>
          </a:xfrm>
          <a:prstGeom prst="verticalScroll">
            <a:avLst>
              <a:gd name="adj" fmla="val 1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it" sz="1600"/>
              <a:t>RTL</a:t>
            </a:r>
            <a:endParaRPr sz="1600"/>
          </a:p>
        </p:txBody>
      </p:sp>
      <p:cxnSp>
        <p:nvCxnSpPr>
          <p:cNvPr id="4376" name="Google Shape;4376;p84"/>
          <p:cNvCxnSpPr/>
          <p:nvPr/>
        </p:nvCxnSpPr>
        <p:spPr>
          <a:xfrm>
            <a:off x="7297443" y="2941283"/>
            <a:ext cx="446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377" name="Google Shape;4377;p84"/>
          <p:cNvCxnSpPr/>
          <p:nvPr/>
        </p:nvCxnSpPr>
        <p:spPr>
          <a:xfrm>
            <a:off x="8921519" y="2941283"/>
            <a:ext cx="446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378" name="Google Shape;4378;p84"/>
          <p:cNvCxnSpPr/>
          <p:nvPr/>
        </p:nvCxnSpPr>
        <p:spPr>
          <a:xfrm>
            <a:off x="6706467" y="3666037"/>
            <a:ext cx="0" cy="42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379" name="Google Shape;4379;p84"/>
          <p:cNvSpPr txBox="1"/>
          <p:nvPr/>
        </p:nvSpPr>
        <p:spPr>
          <a:xfrm>
            <a:off x="6929683" y="2411866"/>
            <a:ext cx="1182000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1600">
                <a:latin typeface="Ubuntu Mono"/>
                <a:ea typeface="Ubuntu Mono"/>
                <a:cs typeface="Ubuntu Mono"/>
                <a:sym typeface="Ubuntu Mono"/>
              </a:rPr>
              <a:t>gf22</a:t>
            </a:r>
            <a:endParaRPr sz="1600"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4380" name="Google Shape;4380;p84"/>
          <p:cNvSpPr/>
          <p:nvPr/>
        </p:nvSpPr>
        <p:spPr>
          <a:xfrm>
            <a:off x="6191251" y="4212639"/>
            <a:ext cx="1030800" cy="687600"/>
          </a:xfrm>
          <a:prstGeom prst="flowChartAlternateProcess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it" sz="1600"/>
              <a:t>Sim</a:t>
            </a:r>
            <a:endParaRPr sz="1600"/>
          </a:p>
        </p:txBody>
      </p:sp>
      <p:sp>
        <p:nvSpPr>
          <p:cNvPr id="4381" name="Google Shape;4381;p84"/>
          <p:cNvSpPr/>
          <p:nvPr/>
        </p:nvSpPr>
        <p:spPr>
          <a:xfrm>
            <a:off x="7824481" y="2597313"/>
            <a:ext cx="1030800" cy="687600"/>
          </a:xfrm>
          <a:prstGeom prst="flowChartAlternateProcess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it" sz="1600"/>
              <a:t>Synth</a:t>
            </a:r>
            <a:endParaRPr sz="1600"/>
          </a:p>
        </p:txBody>
      </p:sp>
      <p:sp>
        <p:nvSpPr>
          <p:cNvPr id="4382" name="Google Shape;4382;p84"/>
          <p:cNvSpPr/>
          <p:nvPr/>
        </p:nvSpPr>
        <p:spPr>
          <a:xfrm>
            <a:off x="9487429" y="2597313"/>
            <a:ext cx="1030800" cy="687600"/>
          </a:xfrm>
          <a:prstGeom prst="flowChartAlternateProcess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it" sz="1600"/>
              <a:t>P&amp;R</a:t>
            </a:r>
            <a:endParaRPr sz="1600"/>
          </a:p>
        </p:txBody>
      </p:sp>
      <p:cxnSp>
        <p:nvCxnSpPr>
          <p:cNvPr id="4383" name="Google Shape;4383;p84"/>
          <p:cNvCxnSpPr/>
          <p:nvPr/>
        </p:nvCxnSpPr>
        <p:spPr>
          <a:xfrm>
            <a:off x="7297443" y="4556609"/>
            <a:ext cx="1270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triangle" w="med" len="med"/>
          </a:ln>
        </p:spPr>
      </p:cxnSp>
      <p:cxnSp>
        <p:nvCxnSpPr>
          <p:cNvPr id="4384" name="Google Shape;4384;p84"/>
          <p:cNvCxnSpPr/>
          <p:nvPr/>
        </p:nvCxnSpPr>
        <p:spPr>
          <a:xfrm>
            <a:off x="10002645" y="3421451"/>
            <a:ext cx="0" cy="650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triangle" w="med" len="med"/>
          </a:ln>
        </p:spPr>
      </p:cxnSp>
      <p:sp>
        <p:nvSpPr>
          <p:cNvPr id="4385" name="Google Shape;4385;p84"/>
          <p:cNvSpPr txBox="1"/>
          <p:nvPr/>
        </p:nvSpPr>
        <p:spPr>
          <a:xfrm>
            <a:off x="8522828" y="4264193"/>
            <a:ext cx="29596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it" sz="2400" b="1"/>
              <a:t>PPA metrics</a:t>
            </a:r>
            <a:endParaRPr sz="2400" b="1"/>
          </a:p>
        </p:txBody>
      </p:sp>
      <p:sp>
        <p:nvSpPr>
          <p:cNvPr id="3" name="Google Shape;4374;p84">
            <a:extLst>
              <a:ext uri="{FF2B5EF4-FFF2-40B4-BE49-F238E27FC236}">
                <a16:creationId xmlns:a16="http://schemas.microsoft.com/office/drawing/2014/main" id="{8E283D2F-627D-72E0-87F1-2817E0A7A59A}"/>
              </a:ext>
            </a:extLst>
          </p:cNvPr>
          <p:cNvSpPr txBox="1"/>
          <p:nvPr/>
        </p:nvSpPr>
        <p:spPr>
          <a:xfrm>
            <a:off x="312636" y="850267"/>
            <a:ext cx="9504340" cy="54783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203200">
              <a:buClr>
                <a:schemeClr val="accent1"/>
              </a:buClr>
              <a:buSzPts val="1200"/>
            </a:pPr>
            <a:r>
              <a:rPr lang="it" sz="2000" b="1" err="1">
                <a:solidFill>
                  <a:schemeClr val="dk1"/>
                </a:solidFill>
                <a:latin typeface="Calibri Light"/>
                <a:cs typeface="Calibri Light"/>
              </a:rPr>
              <a:t>Benchmarks</a:t>
            </a:r>
            <a:endParaRPr lang="it" sz="2000" b="1">
              <a:solidFill>
                <a:schemeClr val="dk1"/>
              </a:solidFill>
              <a:latin typeface="Calibri Light"/>
              <a:cs typeface="Calibri Light"/>
            </a:endParaRPr>
          </a:p>
          <a:p>
            <a:pPr marL="546100" indent="-342900">
              <a:buClr>
                <a:schemeClr val="accent1"/>
              </a:buClr>
              <a:buSzPts val="1200"/>
              <a:buFont typeface="Arial"/>
              <a:buChar char="•"/>
            </a:pPr>
            <a:r>
              <a:rPr lang="it" sz="2000">
                <a:solidFill>
                  <a:schemeClr val="dk1"/>
                </a:solidFill>
                <a:latin typeface="Calibri Light"/>
                <a:cs typeface="Calibri Light"/>
              </a:rPr>
              <a:t>LA: </a:t>
            </a:r>
            <a:r>
              <a:rPr lang="it" sz="2000" err="1">
                <a:solidFill>
                  <a:schemeClr val="dk1"/>
                </a:solidFill>
                <a:latin typeface="Calibri Light"/>
                <a:cs typeface="Calibri Light"/>
              </a:rPr>
              <a:t>fmatmul</a:t>
            </a:r>
            <a:r>
              <a:rPr lang="it" sz="2000">
                <a:solidFill>
                  <a:schemeClr val="dk1"/>
                </a:solidFill>
                <a:latin typeface="Calibri Light"/>
                <a:cs typeface="Calibri Light"/>
              </a:rPr>
              <a:t>, fconv2d, jacobi2d, </a:t>
            </a:r>
            <a:r>
              <a:rPr lang="it" sz="2000" err="1">
                <a:solidFill>
                  <a:schemeClr val="dk1"/>
                </a:solidFill>
                <a:latin typeface="Calibri Light"/>
                <a:cs typeface="Calibri Light"/>
              </a:rPr>
              <a:t>dotp</a:t>
            </a:r>
            <a:r>
              <a:rPr lang="it" sz="2000">
                <a:solidFill>
                  <a:schemeClr val="dk1"/>
                </a:solidFill>
                <a:latin typeface="Calibri Light"/>
                <a:cs typeface="Calibri Light"/>
              </a:rPr>
              <a:t>, </a:t>
            </a:r>
            <a:r>
              <a:rPr lang="it" sz="2000" err="1">
                <a:solidFill>
                  <a:schemeClr val="dk1"/>
                </a:solidFill>
                <a:latin typeface="Calibri Light"/>
                <a:cs typeface="Calibri Light"/>
              </a:rPr>
              <a:t>exp</a:t>
            </a:r>
            <a:endParaRPr lang="it" sz="2000">
              <a:solidFill>
                <a:schemeClr val="dk1"/>
              </a:solidFill>
              <a:latin typeface="Calibri Light"/>
              <a:cs typeface="Calibri Light"/>
            </a:endParaRPr>
          </a:p>
          <a:p>
            <a:pPr marL="546100" indent="-342900">
              <a:buClr>
                <a:schemeClr val="accent1"/>
              </a:buClr>
              <a:buSzPts val="1200"/>
              <a:buFont typeface="Arial"/>
              <a:buChar char="•"/>
            </a:pPr>
            <a:r>
              <a:rPr lang="it" sz="2000">
                <a:solidFill>
                  <a:schemeClr val="dk1"/>
                </a:solidFill>
                <a:latin typeface="Calibri Light"/>
                <a:cs typeface="Calibri Light"/>
              </a:rPr>
              <a:t>RA: </a:t>
            </a:r>
            <a:r>
              <a:rPr lang="it" sz="2000" err="1">
                <a:solidFill>
                  <a:schemeClr val="dk1"/>
                </a:solidFill>
                <a:latin typeface="Calibri Light"/>
                <a:cs typeface="Calibri Light"/>
              </a:rPr>
              <a:t>pathfinder</a:t>
            </a:r>
            <a:endParaRPr lang="it" sz="2000">
              <a:solidFill>
                <a:schemeClr val="dk1"/>
              </a:solidFill>
              <a:latin typeface="Calibri Light"/>
              <a:cs typeface="Calibri Light"/>
            </a:endParaRPr>
          </a:p>
          <a:p>
            <a:pPr marL="546100" indent="-342900">
              <a:buClr>
                <a:schemeClr val="accent1"/>
              </a:buClr>
              <a:buSzPts val="1200"/>
              <a:buFont typeface="Arial"/>
              <a:buChar char="•"/>
            </a:pPr>
            <a:r>
              <a:rPr lang="it" sz="2000">
                <a:solidFill>
                  <a:schemeClr val="dk1"/>
                </a:solidFill>
                <a:latin typeface="Calibri Light"/>
                <a:cs typeface="Calibri Light"/>
              </a:rPr>
              <a:t>DSP: </a:t>
            </a:r>
            <a:r>
              <a:rPr lang="it" sz="2000" err="1">
                <a:solidFill>
                  <a:schemeClr val="dk1"/>
                </a:solidFill>
                <a:latin typeface="Calibri Light"/>
                <a:cs typeface="Calibri Light"/>
              </a:rPr>
              <a:t>fft</a:t>
            </a:r>
            <a:r>
              <a:rPr lang="it" sz="2000">
                <a:solidFill>
                  <a:schemeClr val="dk1"/>
                </a:solidFill>
                <a:latin typeface="Calibri Light"/>
                <a:cs typeface="Calibri Light"/>
              </a:rPr>
              <a:t>, </a:t>
            </a:r>
            <a:r>
              <a:rPr lang="it" sz="2000" err="1">
                <a:solidFill>
                  <a:schemeClr val="dk1"/>
                </a:solidFill>
                <a:latin typeface="Calibri Light"/>
                <a:cs typeface="Calibri Light"/>
              </a:rPr>
              <a:t>dwt</a:t>
            </a:r>
            <a:endParaRPr lang="it" sz="2000">
              <a:solidFill>
                <a:schemeClr val="dk1"/>
              </a:solidFill>
              <a:latin typeface="Calibri Light"/>
              <a:cs typeface="Calibri Light"/>
            </a:endParaRPr>
          </a:p>
          <a:p>
            <a:pPr marL="546100" indent="-342900">
              <a:buClr>
                <a:srgbClr val="A8322C"/>
              </a:buClr>
              <a:buSzPts val="1200"/>
              <a:buFont typeface="Arial"/>
              <a:buChar char="•"/>
            </a:pPr>
            <a:r>
              <a:rPr lang="it" sz="2000">
                <a:solidFill>
                  <a:schemeClr val="dk1"/>
                </a:solidFill>
                <a:latin typeface="Calibri Light"/>
                <a:cs typeface="Calibri Light"/>
              </a:rPr>
              <a:t>ML: </a:t>
            </a:r>
            <a:r>
              <a:rPr lang="it" sz="2000" err="1">
                <a:solidFill>
                  <a:schemeClr val="dk1"/>
                </a:solidFill>
                <a:latin typeface="Calibri Light"/>
                <a:cs typeface="Calibri Light"/>
              </a:rPr>
              <a:t>softmax</a:t>
            </a:r>
            <a:r>
              <a:rPr lang="it" sz="2000">
                <a:solidFill>
                  <a:schemeClr val="dk1"/>
                </a:solidFill>
                <a:latin typeface="Calibri Light"/>
                <a:cs typeface="Calibri Light"/>
              </a:rPr>
              <a:t>, </a:t>
            </a:r>
            <a:r>
              <a:rPr lang="it" sz="2000" err="1">
                <a:solidFill>
                  <a:schemeClr val="dk1"/>
                </a:solidFill>
                <a:latin typeface="Calibri Light"/>
                <a:cs typeface="Calibri Light"/>
              </a:rPr>
              <a:t>roi_align</a:t>
            </a:r>
            <a:r>
              <a:rPr lang="it" sz="2000">
                <a:solidFill>
                  <a:schemeClr val="dk1"/>
                </a:solidFill>
                <a:latin typeface="Calibri Light"/>
                <a:cs typeface="Calibri Light"/>
              </a:rPr>
              <a:t>, dropout</a:t>
            </a:r>
          </a:p>
          <a:p>
            <a:pPr marL="546100" indent="-342900">
              <a:buClr>
                <a:srgbClr val="A8322C"/>
              </a:buClr>
              <a:buSzPts val="1200"/>
              <a:buFont typeface="Arial"/>
              <a:buChar char="•"/>
            </a:pPr>
            <a:endParaRPr lang="it" sz="2000">
              <a:solidFill>
                <a:schemeClr val="dk1"/>
              </a:solidFill>
              <a:latin typeface="Calibri Light"/>
              <a:cs typeface="Calibri Light"/>
            </a:endParaRPr>
          </a:p>
          <a:p>
            <a:pPr marL="203200">
              <a:buSzPts val="1200"/>
            </a:pPr>
            <a:r>
              <a:rPr lang="it" sz="2000" b="1">
                <a:solidFill>
                  <a:schemeClr val="dk1"/>
                </a:solidFill>
                <a:latin typeface="Calibri Light"/>
                <a:cs typeface="Calibri Light"/>
              </a:rPr>
              <a:t>Throughput </a:t>
            </a:r>
          </a:p>
          <a:p>
            <a:pPr marL="546100" indent="-342900">
              <a:buSzPts val="1200"/>
              <a:buFont typeface="Arial"/>
              <a:buChar char="•"/>
            </a:pPr>
            <a:r>
              <a:rPr lang="it" sz="2000">
                <a:solidFill>
                  <a:schemeClr val="dk1"/>
                </a:solidFill>
                <a:latin typeface="Calibri Light"/>
                <a:cs typeface="Calibri Light"/>
              </a:rPr>
              <a:t>vs. </a:t>
            </a:r>
            <a:r>
              <a:rPr lang="it" sz="2000" err="1">
                <a:solidFill>
                  <a:schemeClr val="dk1"/>
                </a:solidFill>
                <a:latin typeface="Calibri Light"/>
                <a:cs typeface="Calibri Light"/>
              </a:rPr>
              <a:t>number</a:t>
            </a:r>
            <a:r>
              <a:rPr lang="it" sz="2000">
                <a:solidFill>
                  <a:schemeClr val="dk1"/>
                </a:solidFill>
                <a:latin typeface="Calibri Light"/>
                <a:cs typeface="Calibri Light"/>
              </a:rPr>
              <a:t> of </a:t>
            </a:r>
            <a:r>
              <a:rPr lang="it" sz="2000" err="1">
                <a:solidFill>
                  <a:schemeClr val="dk1"/>
                </a:solidFill>
                <a:latin typeface="Calibri Light"/>
                <a:cs typeface="Calibri Light"/>
              </a:rPr>
              <a:t>lanes</a:t>
            </a:r>
            <a:endParaRPr lang="it" sz="2000">
              <a:solidFill>
                <a:schemeClr val="dk1"/>
              </a:solidFill>
              <a:latin typeface="Calibri Light"/>
              <a:cs typeface="Calibri Light"/>
            </a:endParaRPr>
          </a:p>
          <a:p>
            <a:pPr marL="546100" indent="-342900">
              <a:buSzPts val="1200"/>
              <a:buFont typeface="Arial"/>
              <a:buChar char="•"/>
            </a:pPr>
            <a:r>
              <a:rPr lang="it" sz="2000">
                <a:solidFill>
                  <a:schemeClr val="dk1"/>
                </a:solidFill>
                <a:latin typeface="Calibri Light"/>
                <a:cs typeface="Calibri Light"/>
              </a:rPr>
              <a:t>vs. </a:t>
            </a:r>
            <a:r>
              <a:rPr lang="it" sz="2000" err="1">
                <a:solidFill>
                  <a:schemeClr val="dk1"/>
                </a:solidFill>
                <a:latin typeface="Calibri Light"/>
                <a:cs typeface="Calibri Light"/>
              </a:rPr>
              <a:t>vector</a:t>
            </a:r>
            <a:r>
              <a:rPr lang="it" sz="2000">
                <a:solidFill>
                  <a:schemeClr val="dk1"/>
                </a:solidFill>
                <a:latin typeface="Calibri Light"/>
                <a:cs typeface="Calibri Light"/>
              </a:rPr>
              <a:t> </a:t>
            </a:r>
            <a:r>
              <a:rPr lang="it" sz="2000" err="1">
                <a:solidFill>
                  <a:schemeClr val="dk1"/>
                </a:solidFill>
                <a:latin typeface="Calibri Light"/>
                <a:cs typeface="Calibri Light"/>
              </a:rPr>
              <a:t>length</a:t>
            </a:r>
            <a:endParaRPr lang="it" sz="2000">
              <a:solidFill>
                <a:schemeClr val="dk1"/>
              </a:solidFill>
              <a:latin typeface="Calibri Light"/>
              <a:cs typeface="Calibri Light"/>
            </a:endParaRPr>
          </a:p>
          <a:p>
            <a:pPr marL="203200">
              <a:buSzPts val="1200"/>
            </a:pPr>
            <a:endParaRPr lang="it" sz="2000">
              <a:solidFill>
                <a:schemeClr val="dk1"/>
              </a:solidFill>
              <a:latin typeface="Calibri Light"/>
              <a:cs typeface="Calibri Light"/>
            </a:endParaRPr>
          </a:p>
          <a:p>
            <a:pPr marL="203200">
              <a:buSzPts val="1200"/>
            </a:pPr>
            <a:r>
              <a:rPr lang="it" sz="2000">
                <a:solidFill>
                  <a:schemeClr val="dk1"/>
                </a:solidFill>
                <a:latin typeface="Calibri Light"/>
                <a:cs typeface="Calibri Light"/>
              </a:rPr>
              <a:t>How scalar core and </a:t>
            </a:r>
            <a:r>
              <a:rPr lang="it" sz="2000" err="1">
                <a:solidFill>
                  <a:schemeClr val="dk1"/>
                </a:solidFill>
                <a:latin typeface="Calibri Light"/>
                <a:cs typeface="Calibri Light"/>
              </a:rPr>
              <a:t>memory</a:t>
            </a:r>
            <a:r>
              <a:rPr lang="it" sz="2000">
                <a:solidFill>
                  <a:schemeClr val="dk1"/>
                </a:solidFill>
                <a:latin typeface="Calibri Light"/>
                <a:cs typeface="Calibri Light"/>
              </a:rPr>
              <a:t> system</a:t>
            </a:r>
            <a:br>
              <a:rPr lang="it" sz="2000">
                <a:latin typeface="Calibri Light"/>
                <a:cs typeface="Calibri Light"/>
              </a:rPr>
            </a:br>
            <a:r>
              <a:rPr lang="it" sz="2000" err="1">
                <a:solidFill>
                  <a:schemeClr val="dk1"/>
                </a:solidFill>
                <a:latin typeface="Calibri Light"/>
                <a:cs typeface="Calibri Light"/>
              </a:rPr>
              <a:t>influence</a:t>
            </a:r>
            <a:r>
              <a:rPr lang="it" sz="2000">
                <a:solidFill>
                  <a:schemeClr val="dk1"/>
                </a:solidFill>
                <a:latin typeface="Calibri Light"/>
                <a:cs typeface="Calibri Light"/>
              </a:rPr>
              <a:t> performance? </a:t>
            </a:r>
          </a:p>
          <a:p>
            <a:pPr marL="203200">
              <a:buSzPts val="1200"/>
            </a:pPr>
            <a:endParaRPr lang="it" sz="2000">
              <a:solidFill>
                <a:schemeClr val="dk1"/>
              </a:solidFill>
              <a:latin typeface="Calibri Light"/>
              <a:cs typeface="Calibri Light"/>
            </a:endParaRPr>
          </a:p>
          <a:p>
            <a:pPr marL="203200">
              <a:buSzPts val="1200"/>
            </a:pPr>
            <a:r>
              <a:rPr lang="it" sz="2000" b="1" err="1">
                <a:solidFill>
                  <a:schemeClr val="dk1"/>
                </a:solidFill>
                <a:latin typeface="Calibri Light"/>
                <a:cs typeface="Calibri Light"/>
              </a:rPr>
              <a:t>Physical</a:t>
            </a:r>
            <a:r>
              <a:rPr lang="it" sz="2000" b="1">
                <a:solidFill>
                  <a:schemeClr val="dk1"/>
                </a:solidFill>
                <a:latin typeface="Calibri Light"/>
                <a:cs typeface="Calibri Light"/>
              </a:rPr>
              <a:t> </a:t>
            </a:r>
            <a:r>
              <a:rPr lang="it" sz="2000" b="1" err="1">
                <a:solidFill>
                  <a:schemeClr val="dk1"/>
                </a:solidFill>
                <a:latin typeface="Calibri Light"/>
                <a:cs typeface="Calibri Light"/>
              </a:rPr>
              <a:t>implementation</a:t>
            </a:r>
            <a:endParaRPr lang="it" sz="2000" b="1">
              <a:solidFill>
                <a:schemeClr val="dk1"/>
              </a:solidFill>
              <a:latin typeface="Calibri Light"/>
              <a:cs typeface="Calibri Light"/>
            </a:endParaRPr>
          </a:p>
          <a:p>
            <a:pPr marL="546100" indent="-342900">
              <a:buSzPts val="1200"/>
              <a:buFont typeface="Arial"/>
              <a:buChar char="•"/>
            </a:pPr>
            <a:r>
              <a:rPr lang="it" sz="2000">
                <a:solidFill>
                  <a:schemeClr val="dk1"/>
                </a:solidFill>
                <a:latin typeface="Calibri Light"/>
                <a:cs typeface="Calibri Light"/>
              </a:rPr>
              <a:t>PPA </a:t>
            </a:r>
            <a:r>
              <a:rPr lang="it" sz="2000" err="1">
                <a:solidFill>
                  <a:schemeClr val="dk1"/>
                </a:solidFill>
                <a:latin typeface="Calibri Light"/>
                <a:cs typeface="Calibri Light"/>
              </a:rPr>
              <a:t>metrics</a:t>
            </a:r>
            <a:endParaRPr lang="it" sz="2000">
              <a:solidFill>
                <a:schemeClr val="dk1"/>
              </a:solidFill>
              <a:latin typeface="Calibri Light"/>
              <a:cs typeface="Calibri Light"/>
            </a:endParaRPr>
          </a:p>
          <a:p>
            <a:pPr marL="546100" indent="-342900">
              <a:buSzPts val="1200"/>
              <a:buFont typeface="Arial"/>
              <a:buChar char="•"/>
            </a:pPr>
            <a:r>
              <a:rPr lang="it" sz="2000" err="1">
                <a:solidFill>
                  <a:schemeClr val="dk1"/>
                </a:solidFill>
                <a:latin typeface="Calibri Light"/>
                <a:cs typeface="Calibri Light"/>
              </a:rPr>
              <a:t>Efficiency</a:t>
            </a:r>
            <a:r>
              <a:rPr lang="it" sz="2000">
                <a:solidFill>
                  <a:schemeClr val="dk1"/>
                </a:solidFill>
                <a:latin typeface="Calibri Light"/>
                <a:cs typeface="Calibri Light"/>
              </a:rPr>
              <a:t> study</a:t>
            </a:r>
          </a:p>
          <a:p>
            <a:pPr marL="546100" indent="-342900">
              <a:buSzPts val="1200"/>
              <a:buFont typeface="Arial"/>
              <a:buChar char="•"/>
            </a:pPr>
            <a:r>
              <a:rPr lang="it" sz="2000">
                <a:solidFill>
                  <a:schemeClr val="dk1"/>
                </a:solidFill>
                <a:latin typeface="Calibri Light"/>
                <a:cs typeface="Calibri Light"/>
              </a:rPr>
              <a:t>Scaling </a:t>
            </a:r>
            <a:r>
              <a:rPr lang="it" sz="2000" err="1">
                <a:solidFill>
                  <a:schemeClr val="dk1"/>
                </a:solidFill>
                <a:latin typeface="Calibri Light"/>
                <a:cs typeface="Calibri Light"/>
              </a:rPr>
              <a:t>analysis</a:t>
            </a:r>
            <a:endParaRPr lang="it" sz="2000">
              <a:solidFill>
                <a:schemeClr val="dk1"/>
              </a:solidFill>
              <a:latin typeface="Calibri Light"/>
              <a:cs typeface="Calibri Light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6070122-8A4F-D803-4134-56A7FDDD85E8}"/>
              </a:ext>
            </a:extLst>
          </p:cNvPr>
          <p:cNvSpPr txBox="1">
            <a:spLocks/>
          </p:cNvSpPr>
          <p:nvPr/>
        </p:nvSpPr>
        <p:spPr>
          <a:xfrm>
            <a:off x="316503" y="180326"/>
            <a:ext cx="10667548" cy="65705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ctr" anchorCtr="0">
            <a:normAutofit/>
          </a:bodyPr>
          <a:lstStyle>
            <a:lvl1pPr lvl="0" algn="l" defTabSz="91438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3810" b="0" i="0" kern="1200" spc="-106" baseline="0">
                <a:ln w="15875" cmpd="sng">
                  <a:noFill/>
                  <a:round/>
                </a:ln>
                <a:solidFill>
                  <a:schemeClr val="accent3"/>
                </a:solidFill>
                <a:latin typeface="+mj-lt"/>
                <a:ea typeface="Roboto" panose="02000000000000000000" pitchFamily="2" charset="0"/>
                <a:cs typeface="Roboto" panose="02000000000000000000" pitchFamily="2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r>
              <a:rPr lang="en-US" sz="3800">
                <a:ea typeface="Roboto"/>
                <a:cs typeface="Roboto"/>
              </a:rPr>
              <a:t>Evaluation</a:t>
            </a:r>
            <a:endParaRPr lang="it-IT"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7E870-4BEC-6B28-9120-FE08C8A94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503" y="180326"/>
            <a:ext cx="10667548" cy="657050"/>
          </a:xfrm>
        </p:spPr>
        <p:txBody>
          <a:bodyPr vert="horz" lIns="0" tIns="0" rIns="0" bIns="0" rtlCol="0" anchor="ctr">
            <a:normAutofit/>
          </a:bodyPr>
          <a:lstStyle/>
          <a:p>
            <a:r>
              <a:rPr lang="en-US" sz="3800">
                <a:ea typeface="Roboto"/>
                <a:cs typeface="Roboto"/>
              </a:rPr>
              <a:t>System performance – A focus on matmul</a:t>
            </a:r>
            <a:endParaRPr lang="en-US"/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61320FB5-118D-28BB-200B-7EB3CA416352}"/>
              </a:ext>
            </a:extLst>
          </p:cNvPr>
          <p:cNvSpPr>
            <a:spLocks noGrp="1"/>
          </p:cNvSpPr>
          <p:nvPr/>
        </p:nvSpPr>
        <p:spPr>
          <a:xfrm>
            <a:off x="316504" y="990573"/>
            <a:ext cx="6857709" cy="5524351"/>
          </a:xfrm>
          <a:prstGeom prst="rect">
            <a:avLst/>
          </a:prstGeom>
        </p:spPr>
        <p:txBody>
          <a:bodyPr vert="horz" lIns="0" tIns="46800" rIns="0" bIns="45720" rtlCol="0" anchor="t">
            <a:normAutofit/>
          </a:bodyPr>
          <a:lstStyle>
            <a:lvl1pPr marL="288004" indent="-288004" algn="l" defTabSz="72000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SzPct val="90000"/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504000" indent="-216004" algn="l" defTabSz="72000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2pPr>
            <a:lvl3pPr marL="720000" indent="-216004" algn="l" defTabSz="864017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3pPr>
            <a:lvl4pPr marL="936000" indent="-216004" algn="l" defTabSz="864017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4pPr>
            <a:lvl5pPr marL="1152000" indent="-216004" algn="l" defTabSz="864017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1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5pPr>
            <a:lvl6pPr marL="2376046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8054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40062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72070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tx1"/>
              </a:buClr>
              <a:buNone/>
            </a:pPr>
            <a:endParaRPr lang="en-US" sz="25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00450D-ECC8-2B43-FA34-FCC8F7896DC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0385676" y="6473766"/>
            <a:ext cx="598375" cy="308395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spcAft>
                <a:spcPts val="600"/>
              </a:spcAft>
            </a:pPr>
            <a:fld id="{6EE1B353-4058-44C7-8B8C-7EA0B6664E22}" type="slidenum">
              <a:rPr lang="LID4096" smtClean="0"/>
              <a:pPr>
                <a:spcAft>
                  <a:spcPts val="600"/>
                </a:spcAft>
              </a:pPr>
              <a:t>86</a:t>
            </a:fld>
            <a:endParaRPr lang="LID4096"/>
          </a:p>
        </p:txBody>
      </p:sp>
      <p:pic>
        <p:nvPicPr>
          <p:cNvPr id="5" name="Google Shape;445;p42">
            <a:extLst>
              <a:ext uri="{FF2B5EF4-FFF2-40B4-BE49-F238E27FC236}">
                <a16:creationId xmlns:a16="http://schemas.microsoft.com/office/drawing/2014/main" id="{565F9142-03B5-C3A2-417D-550118BB9932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65531" y="990573"/>
            <a:ext cx="6541364" cy="49060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83067261-F938-F075-455D-2561F1A12818}"/>
              </a:ext>
            </a:extLst>
          </p:cNvPr>
          <p:cNvSpPr>
            <a:spLocks noGrp="1"/>
          </p:cNvSpPr>
          <p:nvPr/>
        </p:nvSpPr>
        <p:spPr>
          <a:xfrm>
            <a:off x="316504" y="990573"/>
            <a:ext cx="5333710" cy="5524351"/>
          </a:xfrm>
          <a:prstGeom prst="rect">
            <a:avLst/>
          </a:prstGeom>
        </p:spPr>
        <p:txBody>
          <a:bodyPr vert="horz" lIns="0" tIns="46800" rIns="0" bIns="45720" rtlCol="0" anchor="t">
            <a:normAutofit/>
          </a:bodyPr>
          <a:lstStyle>
            <a:lvl1pPr marL="288004" indent="-288004" algn="l" defTabSz="72000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SzPct val="90000"/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504000" indent="-216004" algn="l" defTabSz="72000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2pPr>
            <a:lvl3pPr marL="720000" indent="-216004" algn="l" defTabSz="864017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3pPr>
            <a:lvl4pPr marL="936000" indent="-216004" algn="l" defTabSz="864017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4pPr>
            <a:lvl5pPr marL="1152000" indent="-216004" algn="l" defTabSz="864017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1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5pPr>
            <a:lvl6pPr marL="2376046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8054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40062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72070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30555" indent="-342900">
              <a:buClr>
                <a:srgbClr val="000000"/>
              </a:buClr>
            </a:pPr>
            <a:r>
              <a:rPr lang="en-US" sz="2500">
                <a:latin typeface="+mj-lt"/>
              </a:rPr>
              <a:t>Up to </a:t>
            </a:r>
            <a:r>
              <a:rPr lang="en-US" sz="2500" b="1">
                <a:latin typeface="+mj-lt"/>
              </a:rPr>
              <a:t>32 DP-FLOP/cycle </a:t>
            </a:r>
          </a:p>
          <a:p>
            <a:pPr marL="846551" lvl="1" indent="-342900">
              <a:buClr>
                <a:srgbClr val="000000"/>
              </a:buClr>
            </a:pPr>
            <a:r>
              <a:rPr lang="en-US" sz="2400">
                <a:latin typeface="+mj-lt"/>
              </a:rPr>
              <a:t>With 16 Lanes</a:t>
            </a:r>
          </a:p>
          <a:p>
            <a:pPr marL="846551" lvl="1" indent="-342900">
              <a:buClr>
                <a:srgbClr val="000000"/>
              </a:buClr>
            </a:pPr>
            <a:endParaRPr lang="en-US" sz="2400">
              <a:latin typeface="+mj-lt"/>
            </a:endParaRPr>
          </a:p>
          <a:p>
            <a:pPr marL="630555" indent="-342900">
              <a:buClr>
                <a:srgbClr val="000000"/>
              </a:buClr>
            </a:pPr>
            <a:r>
              <a:rPr lang="en-US" sz="2800">
                <a:latin typeface="+mj-lt"/>
              </a:rPr>
              <a:t>FP-</a:t>
            </a:r>
            <a:r>
              <a:rPr lang="en-US" sz="2800" err="1">
                <a:latin typeface="+mj-lt"/>
              </a:rPr>
              <a:t>matmul</a:t>
            </a:r>
            <a:endParaRPr lang="en-US" sz="2800">
              <a:latin typeface="+mj-lt"/>
            </a:endParaRPr>
          </a:p>
          <a:p>
            <a:pPr marL="846551" lvl="1" indent="-342900">
              <a:buClr>
                <a:srgbClr val="000000"/>
              </a:buClr>
            </a:pPr>
            <a:r>
              <a:rPr lang="en-US" sz="2400">
                <a:latin typeface="+mj-lt"/>
              </a:rPr>
              <a:t>A[N][N] * B[N][N]</a:t>
            </a:r>
          </a:p>
          <a:p>
            <a:pPr marL="630555" indent="-342900">
              <a:buClr>
                <a:srgbClr val="000000"/>
              </a:buClr>
            </a:pPr>
            <a:endParaRPr lang="en-US" sz="2500">
              <a:latin typeface="+mj-lt"/>
            </a:endParaRPr>
          </a:p>
          <a:p>
            <a:pPr marL="287655" indent="-287655">
              <a:buClr>
                <a:schemeClr val="tx1"/>
              </a:buClr>
            </a:pPr>
            <a:endParaRPr lang="en-US" sz="2540"/>
          </a:p>
          <a:p>
            <a:pPr marL="503555" lvl="1" indent="-215900">
              <a:buClr>
                <a:schemeClr val="tx1"/>
              </a:buClr>
            </a:pPr>
            <a:endParaRPr lang="en-US" sz="2540"/>
          </a:p>
          <a:p>
            <a:pPr marL="503555" lvl="1" indent="-215900">
              <a:buClr>
                <a:schemeClr val="tx1"/>
              </a:buClr>
            </a:pPr>
            <a:endParaRPr lang="en-US" sz="2540"/>
          </a:p>
        </p:txBody>
      </p:sp>
    </p:spTree>
    <p:extLst>
      <p:ext uri="{BB962C8B-B14F-4D97-AF65-F5344CB8AC3E}">
        <p14:creationId xmlns:p14="http://schemas.microsoft.com/office/powerpoint/2010/main" val="46044462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7E870-4BEC-6B28-9120-FE08C8A94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503" y="180326"/>
            <a:ext cx="10667548" cy="657050"/>
          </a:xfrm>
        </p:spPr>
        <p:txBody>
          <a:bodyPr vert="horz" lIns="0" tIns="0" rIns="0" bIns="0" rtlCol="0" anchor="ctr">
            <a:normAutofit/>
          </a:bodyPr>
          <a:lstStyle/>
          <a:p>
            <a:r>
              <a:rPr lang="en-US" sz="3800">
                <a:ea typeface="Roboto"/>
                <a:cs typeface="Roboto"/>
              </a:rPr>
              <a:t>System performance</a:t>
            </a:r>
            <a:r>
              <a:rPr lang="en-US" sz="3800">
                <a:ea typeface="+mj-lt"/>
                <a:cs typeface="+mj-lt"/>
              </a:rPr>
              <a:t> – A focus on matmul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61320FB5-118D-28BB-200B-7EB3CA416352}"/>
              </a:ext>
            </a:extLst>
          </p:cNvPr>
          <p:cNvSpPr>
            <a:spLocks noGrp="1"/>
          </p:cNvSpPr>
          <p:nvPr/>
        </p:nvSpPr>
        <p:spPr>
          <a:xfrm>
            <a:off x="316504" y="990573"/>
            <a:ext cx="6857709" cy="5524351"/>
          </a:xfrm>
          <a:prstGeom prst="rect">
            <a:avLst/>
          </a:prstGeom>
        </p:spPr>
        <p:txBody>
          <a:bodyPr vert="horz" lIns="0" tIns="46800" rIns="0" bIns="45720" rtlCol="0" anchor="t">
            <a:normAutofit/>
          </a:bodyPr>
          <a:lstStyle>
            <a:lvl1pPr marL="288004" indent="-288004" algn="l" defTabSz="72000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SzPct val="90000"/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504000" indent="-216004" algn="l" defTabSz="72000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2pPr>
            <a:lvl3pPr marL="720000" indent="-216004" algn="l" defTabSz="864017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3pPr>
            <a:lvl4pPr marL="936000" indent="-216004" algn="l" defTabSz="864017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4pPr>
            <a:lvl5pPr marL="1152000" indent="-216004" algn="l" defTabSz="864017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1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5pPr>
            <a:lvl6pPr marL="2376046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8054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40062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72070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tx1"/>
              </a:buClr>
              <a:buNone/>
            </a:pPr>
            <a:endParaRPr lang="en-US" sz="25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00450D-ECC8-2B43-FA34-FCC8F7896DC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0385676" y="6473766"/>
            <a:ext cx="598375" cy="308395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spcAft>
                <a:spcPts val="600"/>
              </a:spcAft>
            </a:pPr>
            <a:fld id="{6EE1B353-4058-44C7-8B8C-7EA0B6664E22}" type="slidenum">
              <a:rPr lang="LID4096" smtClean="0"/>
              <a:pPr>
                <a:spcAft>
                  <a:spcPts val="600"/>
                </a:spcAft>
              </a:pPr>
              <a:t>87</a:t>
            </a:fld>
            <a:endParaRPr lang="LID4096"/>
          </a:p>
        </p:txBody>
      </p:sp>
      <p:pic>
        <p:nvPicPr>
          <p:cNvPr id="5" name="Google Shape;445;p42">
            <a:extLst>
              <a:ext uri="{FF2B5EF4-FFF2-40B4-BE49-F238E27FC236}">
                <a16:creationId xmlns:a16="http://schemas.microsoft.com/office/drawing/2014/main" id="{565F9142-03B5-C3A2-417D-550118BB9932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65531" y="990573"/>
            <a:ext cx="6541364" cy="49060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83067261-F938-F075-455D-2561F1A12818}"/>
              </a:ext>
            </a:extLst>
          </p:cNvPr>
          <p:cNvSpPr>
            <a:spLocks noGrp="1"/>
          </p:cNvSpPr>
          <p:nvPr/>
        </p:nvSpPr>
        <p:spPr>
          <a:xfrm>
            <a:off x="316504" y="990573"/>
            <a:ext cx="5333710" cy="5524351"/>
          </a:xfrm>
          <a:prstGeom prst="rect">
            <a:avLst/>
          </a:prstGeom>
        </p:spPr>
        <p:txBody>
          <a:bodyPr vert="horz" lIns="0" tIns="46800" rIns="0" bIns="45720" rtlCol="0" anchor="t">
            <a:normAutofit/>
          </a:bodyPr>
          <a:lstStyle>
            <a:lvl1pPr marL="288004" indent="-288004" algn="l" defTabSz="72000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SzPct val="90000"/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504000" indent="-216004" algn="l" defTabSz="72000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2pPr>
            <a:lvl3pPr marL="720000" indent="-216004" algn="l" defTabSz="864017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3pPr>
            <a:lvl4pPr marL="936000" indent="-216004" algn="l" defTabSz="864017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4pPr>
            <a:lvl5pPr marL="1152000" indent="-216004" algn="l" defTabSz="864017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1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5pPr>
            <a:lvl6pPr marL="2376046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8054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40062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72070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30555" indent="-342900">
              <a:buClr>
                <a:srgbClr val="000000"/>
              </a:buClr>
            </a:pPr>
            <a:r>
              <a:rPr lang="en-US" sz="2500">
                <a:latin typeface="+mj-lt"/>
              </a:rPr>
              <a:t>Up to </a:t>
            </a:r>
            <a:r>
              <a:rPr lang="en-US" sz="2500" b="1">
                <a:latin typeface="+mj-lt"/>
              </a:rPr>
              <a:t>32 DP-FLOP/cycle </a:t>
            </a:r>
          </a:p>
          <a:p>
            <a:pPr marL="846551" lvl="1" indent="-342900">
              <a:buClr>
                <a:srgbClr val="000000"/>
              </a:buClr>
            </a:pPr>
            <a:r>
              <a:rPr lang="en-US" sz="2400">
                <a:latin typeface="+mj-lt"/>
              </a:rPr>
              <a:t>With 16 Lanes</a:t>
            </a:r>
          </a:p>
          <a:p>
            <a:pPr marL="846551" lvl="1" indent="-342900">
              <a:buClr>
                <a:srgbClr val="000000"/>
              </a:buClr>
            </a:pPr>
            <a:endParaRPr lang="en-US" sz="2400">
              <a:latin typeface="+mj-lt"/>
            </a:endParaRPr>
          </a:p>
          <a:p>
            <a:pPr marL="630555" indent="-342900">
              <a:buClr>
                <a:srgbClr val="000000"/>
              </a:buClr>
            </a:pPr>
            <a:r>
              <a:rPr lang="en-US" sz="2800">
                <a:latin typeface="+mj-lt"/>
              </a:rPr>
              <a:t>FP-</a:t>
            </a:r>
            <a:r>
              <a:rPr lang="en-US" sz="2800" err="1">
                <a:latin typeface="+mj-lt"/>
              </a:rPr>
              <a:t>matmul</a:t>
            </a:r>
            <a:endParaRPr lang="en-US" sz="2800">
              <a:latin typeface="+mj-lt"/>
            </a:endParaRPr>
          </a:p>
          <a:p>
            <a:pPr marL="846551" lvl="1" indent="-342900">
              <a:buClr>
                <a:srgbClr val="000000"/>
              </a:buClr>
            </a:pPr>
            <a:r>
              <a:rPr lang="en-US" sz="2400">
                <a:latin typeface="+mj-lt"/>
              </a:rPr>
              <a:t>A[N][N] * B[N][N]</a:t>
            </a:r>
          </a:p>
          <a:p>
            <a:pPr marL="846551" lvl="1" indent="-342900">
              <a:buClr>
                <a:srgbClr val="000000"/>
              </a:buClr>
            </a:pPr>
            <a:r>
              <a:rPr lang="en-US" sz="2400">
                <a:latin typeface="+mj-lt"/>
              </a:rPr>
              <a:t>X-axis: Matrix Size N</a:t>
            </a:r>
          </a:p>
          <a:p>
            <a:pPr marL="630555" indent="-342900">
              <a:buClr>
                <a:srgbClr val="000000"/>
              </a:buClr>
            </a:pPr>
            <a:endParaRPr lang="en-US" sz="2500">
              <a:latin typeface="+mj-lt"/>
            </a:endParaRPr>
          </a:p>
          <a:p>
            <a:pPr marL="287655" indent="-287655">
              <a:buClr>
                <a:schemeClr val="tx1"/>
              </a:buClr>
            </a:pPr>
            <a:endParaRPr lang="en-US" sz="2540"/>
          </a:p>
          <a:p>
            <a:pPr marL="503555" lvl="1" indent="-215900">
              <a:buClr>
                <a:schemeClr val="tx1"/>
              </a:buClr>
            </a:pPr>
            <a:endParaRPr lang="en-US" sz="2540"/>
          </a:p>
          <a:p>
            <a:pPr marL="503555" lvl="1" indent="-215900">
              <a:buClr>
                <a:schemeClr val="tx1"/>
              </a:buClr>
            </a:pPr>
            <a:endParaRPr lang="en-US" sz="254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DDA7A08-1777-5CBE-8BF0-8E0B5D86FB70}"/>
              </a:ext>
            </a:extLst>
          </p:cNvPr>
          <p:cNvCxnSpPr/>
          <p:nvPr/>
        </p:nvCxnSpPr>
        <p:spPr>
          <a:xfrm>
            <a:off x="5526593" y="6008914"/>
            <a:ext cx="5457458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9F9F183-1429-9BCB-59BC-C592EFB3EBBA}"/>
              </a:ext>
            </a:extLst>
          </p:cNvPr>
          <p:cNvSpPr txBox="1"/>
          <p:nvPr/>
        </p:nvSpPr>
        <p:spPr>
          <a:xfrm>
            <a:off x="6189786" y="6121256"/>
            <a:ext cx="914400" cy="66090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720000"/>
            <a:r>
              <a:rPr lang="en-US" sz="2400">
                <a:solidFill>
                  <a:srgbClr val="FF0000"/>
                </a:solidFill>
                <a:latin typeface="+mj-lt"/>
                <a:cs typeface="Arial Narrow" panose="020B0604020202020204" pitchFamily="34" charset="0"/>
              </a:rPr>
              <a:t>Increasing arithmetic intensity!</a:t>
            </a:r>
            <a:endParaRPr lang="de-CH" sz="2400" b="0" i="0">
              <a:solidFill>
                <a:srgbClr val="FF0000"/>
              </a:solidFill>
              <a:latin typeface="+mj-lt"/>
              <a:cs typeface="Arial Narrow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162847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7E870-4BEC-6B28-9120-FE08C8A94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503" y="180326"/>
            <a:ext cx="10667548" cy="657050"/>
          </a:xfrm>
        </p:spPr>
        <p:txBody>
          <a:bodyPr vert="horz" lIns="0" tIns="0" rIns="0" bIns="0" rtlCol="0" anchor="ctr">
            <a:normAutofit/>
          </a:bodyPr>
          <a:lstStyle/>
          <a:p>
            <a:r>
              <a:rPr lang="en-US" sz="3800">
                <a:ea typeface="Roboto"/>
                <a:cs typeface="Roboto"/>
              </a:rPr>
              <a:t>System performance</a:t>
            </a:r>
            <a:r>
              <a:rPr lang="en-US" sz="3800">
                <a:ea typeface="+mj-lt"/>
                <a:cs typeface="+mj-lt"/>
              </a:rPr>
              <a:t> – A focus on matmul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61320FB5-118D-28BB-200B-7EB3CA416352}"/>
              </a:ext>
            </a:extLst>
          </p:cNvPr>
          <p:cNvSpPr>
            <a:spLocks noGrp="1"/>
          </p:cNvSpPr>
          <p:nvPr/>
        </p:nvSpPr>
        <p:spPr>
          <a:xfrm>
            <a:off x="316504" y="990573"/>
            <a:ext cx="6857709" cy="5524351"/>
          </a:xfrm>
          <a:prstGeom prst="rect">
            <a:avLst/>
          </a:prstGeom>
        </p:spPr>
        <p:txBody>
          <a:bodyPr vert="horz" lIns="0" tIns="46800" rIns="0" bIns="45720" rtlCol="0" anchor="t">
            <a:normAutofit/>
          </a:bodyPr>
          <a:lstStyle>
            <a:lvl1pPr marL="288004" indent="-288004" algn="l" defTabSz="72000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SzPct val="90000"/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504000" indent="-216004" algn="l" defTabSz="72000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2pPr>
            <a:lvl3pPr marL="720000" indent="-216004" algn="l" defTabSz="864017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3pPr>
            <a:lvl4pPr marL="936000" indent="-216004" algn="l" defTabSz="864017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4pPr>
            <a:lvl5pPr marL="1152000" indent="-216004" algn="l" defTabSz="864017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1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5pPr>
            <a:lvl6pPr marL="2376046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8054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40062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72070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tx1"/>
              </a:buClr>
              <a:buNone/>
            </a:pPr>
            <a:endParaRPr lang="en-US" sz="25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00450D-ECC8-2B43-FA34-FCC8F7896DC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0385676" y="6473766"/>
            <a:ext cx="598375" cy="308395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spcAft>
                <a:spcPts val="600"/>
              </a:spcAft>
            </a:pPr>
            <a:fld id="{6EE1B353-4058-44C7-8B8C-7EA0B6664E22}" type="slidenum">
              <a:rPr lang="LID4096" smtClean="0"/>
              <a:pPr>
                <a:spcAft>
                  <a:spcPts val="600"/>
                </a:spcAft>
              </a:pPr>
              <a:t>88</a:t>
            </a:fld>
            <a:endParaRPr lang="LID4096"/>
          </a:p>
        </p:txBody>
      </p:sp>
      <p:pic>
        <p:nvPicPr>
          <p:cNvPr id="5" name="Google Shape;445;p42">
            <a:extLst>
              <a:ext uri="{FF2B5EF4-FFF2-40B4-BE49-F238E27FC236}">
                <a16:creationId xmlns:a16="http://schemas.microsoft.com/office/drawing/2014/main" id="{565F9142-03B5-C3A2-417D-550118BB9932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65531" y="990573"/>
            <a:ext cx="6541364" cy="49060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83067261-F938-F075-455D-2561F1A12818}"/>
              </a:ext>
            </a:extLst>
          </p:cNvPr>
          <p:cNvSpPr>
            <a:spLocks noGrp="1"/>
          </p:cNvSpPr>
          <p:nvPr/>
        </p:nvSpPr>
        <p:spPr>
          <a:xfrm>
            <a:off x="316504" y="990573"/>
            <a:ext cx="5333710" cy="5524351"/>
          </a:xfrm>
          <a:prstGeom prst="rect">
            <a:avLst/>
          </a:prstGeom>
        </p:spPr>
        <p:txBody>
          <a:bodyPr vert="horz" lIns="0" tIns="46800" rIns="0" bIns="45720" rtlCol="0" anchor="t">
            <a:normAutofit/>
          </a:bodyPr>
          <a:lstStyle>
            <a:lvl1pPr marL="288004" indent="-288004" algn="l" defTabSz="72000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SzPct val="90000"/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504000" indent="-216004" algn="l" defTabSz="72000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2pPr>
            <a:lvl3pPr marL="720000" indent="-216004" algn="l" defTabSz="864017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3pPr>
            <a:lvl4pPr marL="936000" indent="-216004" algn="l" defTabSz="864017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4pPr>
            <a:lvl5pPr marL="1152000" indent="-216004" algn="l" defTabSz="864017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1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5pPr>
            <a:lvl6pPr marL="2376046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8054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40062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72070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30555" indent="-342900">
              <a:buClr>
                <a:srgbClr val="000000"/>
              </a:buClr>
            </a:pPr>
            <a:r>
              <a:rPr lang="en-US" sz="2500">
                <a:latin typeface="+mj-lt"/>
              </a:rPr>
              <a:t>Up to </a:t>
            </a:r>
            <a:r>
              <a:rPr lang="en-US" sz="2500" b="1">
                <a:latin typeface="+mj-lt"/>
              </a:rPr>
              <a:t>32 DP-FLOP/cycle </a:t>
            </a:r>
          </a:p>
          <a:p>
            <a:pPr marL="846551" lvl="1" indent="-342900">
              <a:buClr>
                <a:srgbClr val="000000"/>
              </a:buClr>
            </a:pPr>
            <a:r>
              <a:rPr lang="en-US" sz="2400">
                <a:latin typeface="+mj-lt"/>
              </a:rPr>
              <a:t>With 16 Lanes</a:t>
            </a:r>
          </a:p>
          <a:p>
            <a:pPr marL="846551" lvl="1" indent="-342900">
              <a:buClr>
                <a:srgbClr val="000000"/>
              </a:buClr>
            </a:pPr>
            <a:endParaRPr lang="en-US" sz="2400">
              <a:latin typeface="+mj-lt"/>
            </a:endParaRPr>
          </a:p>
          <a:p>
            <a:pPr marL="630555" indent="-342900">
              <a:buClr>
                <a:srgbClr val="000000"/>
              </a:buClr>
            </a:pPr>
            <a:r>
              <a:rPr lang="en-US" sz="2800">
                <a:latin typeface="+mj-lt"/>
              </a:rPr>
              <a:t>FP-</a:t>
            </a:r>
            <a:r>
              <a:rPr lang="en-US" sz="2800" err="1">
                <a:latin typeface="+mj-lt"/>
              </a:rPr>
              <a:t>matmul</a:t>
            </a:r>
            <a:endParaRPr lang="en-US" sz="2800">
              <a:latin typeface="+mj-lt"/>
            </a:endParaRPr>
          </a:p>
          <a:p>
            <a:pPr marL="846551" lvl="1" indent="-342900">
              <a:buClr>
                <a:srgbClr val="000000"/>
              </a:buClr>
            </a:pPr>
            <a:r>
              <a:rPr lang="en-US" sz="2400">
                <a:latin typeface="+mj-lt"/>
              </a:rPr>
              <a:t>A[N][N] * B[N][N]</a:t>
            </a:r>
          </a:p>
          <a:p>
            <a:pPr marL="846551" lvl="1" indent="-342900">
              <a:buClr>
                <a:srgbClr val="000000"/>
              </a:buClr>
            </a:pPr>
            <a:r>
              <a:rPr lang="en-US" sz="2400">
                <a:latin typeface="+mj-lt"/>
              </a:rPr>
              <a:t>X-axis: Matrix Size N</a:t>
            </a:r>
          </a:p>
          <a:p>
            <a:pPr marL="846551" lvl="1" indent="-342900">
              <a:buClr>
                <a:srgbClr val="000000"/>
              </a:buClr>
            </a:pPr>
            <a:r>
              <a:rPr lang="en-US" sz="2400">
                <a:latin typeface="+mj-lt"/>
              </a:rPr>
              <a:t>Always computation-bound</a:t>
            </a:r>
          </a:p>
          <a:p>
            <a:pPr marL="630555" indent="-342900">
              <a:buClr>
                <a:srgbClr val="000000"/>
              </a:buClr>
            </a:pPr>
            <a:endParaRPr lang="en-US" sz="2500">
              <a:latin typeface="+mj-lt"/>
            </a:endParaRPr>
          </a:p>
          <a:p>
            <a:pPr marL="287655" indent="-287655">
              <a:buClr>
                <a:schemeClr val="tx1"/>
              </a:buClr>
            </a:pPr>
            <a:endParaRPr lang="en-US" sz="2540"/>
          </a:p>
          <a:p>
            <a:pPr marL="503555" lvl="1" indent="-215900">
              <a:buClr>
                <a:schemeClr val="tx1"/>
              </a:buClr>
            </a:pPr>
            <a:endParaRPr lang="en-US" sz="2540"/>
          </a:p>
          <a:p>
            <a:pPr marL="503555" lvl="1" indent="-215900">
              <a:buClr>
                <a:schemeClr val="tx1"/>
              </a:buClr>
            </a:pPr>
            <a:endParaRPr lang="en-US" sz="254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DDA7A08-1777-5CBE-8BF0-8E0B5D86FB70}"/>
              </a:ext>
            </a:extLst>
          </p:cNvPr>
          <p:cNvCxnSpPr/>
          <p:nvPr/>
        </p:nvCxnSpPr>
        <p:spPr>
          <a:xfrm>
            <a:off x="5526593" y="6008914"/>
            <a:ext cx="5457458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9F9F183-1429-9BCB-59BC-C592EFB3EBBA}"/>
              </a:ext>
            </a:extLst>
          </p:cNvPr>
          <p:cNvSpPr txBox="1"/>
          <p:nvPr/>
        </p:nvSpPr>
        <p:spPr>
          <a:xfrm>
            <a:off x="6189786" y="6121256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720000"/>
            <a:r>
              <a:rPr lang="en-US" sz="2400">
                <a:solidFill>
                  <a:srgbClr val="FF0000"/>
                </a:solidFill>
                <a:latin typeface="+mj-lt"/>
                <a:cs typeface="Arial Narrow" panose="020B0604020202020204" pitchFamily="34" charset="0"/>
              </a:rPr>
              <a:t>Increasing arithmetic intensity!</a:t>
            </a:r>
            <a:endParaRPr lang="de-CH" sz="2400" b="0" i="0">
              <a:solidFill>
                <a:srgbClr val="FF0000"/>
              </a:solidFill>
              <a:latin typeface="+mj-lt"/>
              <a:cs typeface="Arial Narrow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558183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7E870-4BEC-6B28-9120-FE08C8A94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503" y="180326"/>
            <a:ext cx="10667548" cy="657050"/>
          </a:xfrm>
        </p:spPr>
        <p:txBody>
          <a:bodyPr vert="horz" lIns="0" tIns="0" rIns="0" bIns="0" rtlCol="0" anchor="ctr">
            <a:normAutofit/>
          </a:bodyPr>
          <a:lstStyle/>
          <a:p>
            <a:r>
              <a:rPr lang="en-US" sz="3800">
                <a:ea typeface="Roboto"/>
                <a:cs typeface="Roboto"/>
              </a:rPr>
              <a:t>System performance</a:t>
            </a:r>
            <a:r>
              <a:rPr lang="en-US" sz="3800">
                <a:ea typeface="+mj-lt"/>
                <a:cs typeface="+mj-lt"/>
              </a:rPr>
              <a:t> – A focus on matmul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61320FB5-118D-28BB-200B-7EB3CA416352}"/>
              </a:ext>
            </a:extLst>
          </p:cNvPr>
          <p:cNvSpPr>
            <a:spLocks noGrp="1"/>
          </p:cNvSpPr>
          <p:nvPr/>
        </p:nvSpPr>
        <p:spPr>
          <a:xfrm>
            <a:off x="316504" y="990573"/>
            <a:ext cx="6857709" cy="5524351"/>
          </a:xfrm>
          <a:prstGeom prst="rect">
            <a:avLst/>
          </a:prstGeom>
        </p:spPr>
        <p:txBody>
          <a:bodyPr vert="horz" lIns="0" tIns="46800" rIns="0" bIns="45720" rtlCol="0" anchor="t">
            <a:normAutofit/>
          </a:bodyPr>
          <a:lstStyle>
            <a:lvl1pPr marL="288004" indent="-288004" algn="l" defTabSz="72000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SzPct val="90000"/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504000" indent="-216004" algn="l" defTabSz="72000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2pPr>
            <a:lvl3pPr marL="720000" indent="-216004" algn="l" defTabSz="864017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3pPr>
            <a:lvl4pPr marL="936000" indent="-216004" algn="l" defTabSz="864017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4pPr>
            <a:lvl5pPr marL="1152000" indent="-216004" algn="l" defTabSz="864017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1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5pPr>
            <a:lvl6pPr marL="2376046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8054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40062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72070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tx1"/>
              </a:buClr>
              <a:buNone/>
            </a:pPr>
            <a:endParaRPr lang="en-US" sz="25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00450D-ECC8-2B43-FA34-FCC8F7896DC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0385676" y="6473766"/>
            <a:ext cx="598375" cy="308395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spcAft>
                <a:spcPts val="600"/>
              </a:spcAft>
            </a:pPr>
            <a:fld id="{6EE1B353-4058-44C7-8B8C-7EA0B6664E22}" type="slidenum">
              <a:rPr lang="LID4096" smtClean="0"/>
              <a:pPr>
                <a:spcAft>
                  <a:spcPts val="600"/>
                </a:spcAft>
              </a:pPr>
              <a:t>89</a:t>
            </a:fld>
            <a:endParaRPr lang="LID4096"/>
          </a:p>
        </p:txBody>
      </p:sp>
      <p:pic>
        <p:nvPicPr>
          <p:cNvPr id="5" name="Google Shape;445;p42">
            <a:extLst>
              <a:ext uri="{FF2B5EF4-FFF2-40B4-BE49-F238E27FC236}">
                <a16:creationId xmlns:a16="http://schemas.microsoft.com/office/drawing/2014/main" id="{565F9142-03B5-C3A2-417D-550118BB9932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65531" y="990573"/>
            <a:ext cx="6541364" cy="49060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83067261-F938-F075-455D-2561F1A12818}"/>
              </a:ext>
            </a:extLst>
          </p:cNvPr>
          <p:cNvSpPr>
            <a:spLocks noGrp="1"/>
          </p:cNvSpPr>
          <p:nvPr/>
        </p:nvSpPr>
        <p:spPr>
          <a:xfrm>
            <a:off x="316504" y="990573"/>
            <a:ext cx="5333710" cy="5524351"/>
          </a:xfrm>
          <a:prstGeom prst="rect">
            <a:avLst/>
          </a:prstGeom>
        </p:spPr>
        <p:txBody>
          <a:bodyPr vert="horz" lIns="0" tIns="46800" rIns="0" bIns="45720" rtlCol="0" anchor="t">
            <a:normAutofit/>
          </a:bodyPr>
          <a:lstStyle>
            <a:lvl1pPr marL="288004" indent="-288004" algn="l" defTabSz="72000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SzPct val="90000"/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504000" indent="-216004" algn="l" defTabSz="72000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2pPr>
            <a:lvl3pPr marL="720000" indent="-216004" algn="l" defTabSz="864017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3pPr>
            <a:lvl4pPr marL="936000" indent="-216004" algn="l" defTabSz="864017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4pPr>
            <a:lvl5pPr marL="1152000" indent="-216004" algn="l" defTabSz="864017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1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5pPr>
            <a:lvl6pPr marL="2376046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8054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40062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72070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30555" indent="-342900">
              <a:buClr>
                <a:srgbClr val="000000"/>
              </a:buClr>
            </a:pPr>
            <a:r>
              <a:rPr lang="en-US" sz="2500">
                <a:latin typeface="+mj-lt"/>
              </a:rPr>
              <a:t>Up to </a:t>
            </a:r>
            <a:r>
              <a:rPr lang="en-US" sz="2500" b="1">
                <a:latin typeface="+mj-lt"/>
              </a:rPr>
              <a:t>32 DP-FLOP/cycle </a:t>
            </a:r>
          </a:p>
          <a:p>
            <a:pPr marL="846551" lvl="1" indent="-342900">
              <a:buClr>
                <a:srgbClr val="000000"/>
              </a:buClr>
            </a:pPr>
            <a:r>
              <a:rPr lang="en-US" sz="2400">
                <a:latin typeface="+mj-lt"/>
              </a:rPr>
              <a:t>With 16 Lanes</a:t>
            </a:r>
          </a:p>
          <a:p>
            <a:pPr marL="846551" lvl="1" indent="-342900">
              <a:buClr>
                <a:srgbClr val="000000"/>
              </a:buClr>
            </a:pPr>
            <a:endParaRPr lang="en-US" sz="2400">
              <a:latin typeface="+mj-lt"/>
            </a:endParaRPr>
          </a:p>
          <a:p>
            <a:pPr marL="630555" indent="-342900">
              <a:buClr>
                <a:srgbClr val="000000"/>
              </a:buClr>
            </a:pPr>
            <a:r>
              <a:rPr lang="en-US" sz="2800">
                <a:latin typeface="+mj-lt"/>
              </a:rPr>
              <a:t>FP-</a:t>
            </a:r>
            <a:r>
              <a:rPr lang="en-US" sz="2800" err="1">
                <a:latin typeface="+mj-lt"/>
              </a:rPr>
              <a:t>matmul</a:t>
            </a:r>
            <a:endParaRPr lang="en-US" sz="2800">
              <a:latin typeface="+mj-lt"/>
            </a:endParaRPr>
          </a:p>
          <a:p>
            <a:pPr marL="846551" lvl="1" indent="-342900">
              <a:buClr>
                <a:srgbClr val="000000"/>
              </a:buClr>
            </a:pPr>
            <a:r>
              <a:rPr lang="en-US" sz="2400">
                <a:latin typeface="+mj-lt"/>
              </a:rPr>
              <a:t>A[N][N] * B[N][N]</a:t>
            </a:r>
          </a:p>
          <a:p>
            <a:pPr marL="846551" lvl="1" indent="-342900">
              <a:buClr>
                <a:srgbClr val="000000"/>
              </a:buClr>
            </a:pPr>
            <a:r>
              <a:rPr lang="en-US" sz="2400">
                <a:latin typeface="+mj-lt"/>
              </a:rPr>
              <a:t>X-axis: Matrix Size N</a:t>
            </a:r>
          </a:p>
          <a:p>
            <a:pPr marL="846551" lvl="1" indent="-342900">
              <a:buClr>
                <a:srgbClr val="000000"/>
              </a:buClr>
            </a:pPr>
            <a:r>
              <a:rPr lang="en-US" sz="2400">
                <a:latin typeface="+mj-lt"/>
              </a:rPr>
              <a:t>Always computation-bound</a:t>
            </a:r>
          </a:p>
          <a:p>
            <a:pPr marL="846551" lvl="1" indent="-342900">
              <a:buClr>
                <a:srgbClr val="000000"/>
              </a:buClr>
            </a:pPr>
            <a:endParaRPr lang="en-US" sz="2400">
              <a:latin typeface="+mj-lt"/>
            </a:endParaRPr>
          </a:p>
          <a:p>
            <a:pPr marL="630555" indent="-342900">
              <a:buClr>
                <a:srgbClr val="000000"/>
              </a:buClr>
            </a:pPr>
            <a:r>
              <a:rPr lang="en-US" sz="2800">
                <a:latin typeface="+mj-lt"/>
              </a:rPr>
              <a:t>Longer vector, </a:t>
            </a:r>
            <a:br>
              <a:rPr lang="en-US" sz="2800">
                <a:latin typeface="+mj-lt"/>
              </a:rPr>
            </a:br>
            <a:r>
              <a:rPr lang="en-US" sz="2800">
                <a:latin typeface="+mj-lt"/>
              </a:rPr>
              <a:t>better performance</a:t>
            </a:r>
          </a:p>
          <a:p>
            <a:pPr marL="846551" lvl="1" indent="-342900">
              <a:buClr>
                <a:srgbClr val="000000"/>
              </a:buClr>
            </a:pPr>
            <a:r>
              <a:rPr lang="en-US" sz="2100">
                <a:latin typeface="+mj-lt"/>
              </a:rPr>
              <a:t>Amortize setup time for V instruction</a:t>
            </a:r>
          </a:p>
          <a:p>
            <a:pPr marL="846551" lvl="1" indent="-342900">
              <a:buClr>
                <a:srgbClr val="000000"/>
              </a:buClr>
            </a:pPr>
            <a:r>
              <a:rPr lang="en-US" sz="2100">
                <a:latin typeface="+mj-lt"/>
              </a:rPr>
              <a:t>Amortize CVA6 non-idealities</a:t>
            </a:r>
          </a:p>
          <a:p>
            <a:pPr marL="287655" indent="-287655">
              <a:buClr>
                <a:schemeClr val="tx1"/>
              </a:buClr>
            </a:pPr>
            <a:endParaRPr lang="en-US" sz="2540"/>
          </a:p>
          <a:p>
            <a:pPr marL="503555" lvl="1" indent="-215900">
              <a:buClr>
                <a:schemeClr val="tx1"/>
              </a:buClr>
            </a:pPr>
            <a:endParaRPr lang="en-US" sz="2540"/>
          </a:p>
          <a:p>
            <a:pPr marL="503555" lvl="1" indent="-215900">
              <a:buClr>
                <a:schemeClr val="tx1"/>
              </a:buClr>
            </a:pPr>
            <a:endParaRPr lang="en-US" sz="254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D055C8C-B502-453A-1AED-F1AEB5818732}"/>
              </a:ext>
            </a:extLst>
          </p:cNvPr>
          <p:cNvSpPr/>
          <p:nvPr/>
        </p:nvSpPr>
        <p:spPr>
          <a:xfrm>
            <a:off x="10018207" y="3285811"/>
            <a:ext cx="367469" cy="401934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CH" b="1" i="0" cap="none" spc="0">
              <a:ln>
                <a:noFill/>
              </a:ln>
              <a:solidFill>
                <a:schemeClr val="bg2"/>
              </a:solidFill>
              <a:effectLst/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019BA77-A9C4-2926-70C7-0B1D699E95C8}"/>
              </a:ext>
            </a:extLst>
          </p:cNvPr>
          <p:cNvSpPr txBox="1"/>
          <p:nvPr/>
        </p:nvSpPr>
        <p:spPr>
          <a:xfrm>
            <a:off x="8948760" y="3752748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720000"/>
            <a:r>
              <a:rPr lang="en-US" sz="2400">
                <a:solidFill>
                  <a:srgbClr val="FF0000"/>
                </a:solidFill>
                <a:latin typeface="+mj-lt"/>
                <a:cs typeface="Arial Narrow" panose="020B0604020202020204" pitchFamily="34" charset="0"/>
              </a:rPr>
              <a:t>&gt;98.5% FPU Utilization</a:t>
            </a:r>
            <a:endParaRPr lang="de-CH" sz="2400" b="0" i="0">
              <a:solidFill>
                <a:srgbClr val="FF0000"/>
              </a:solidFill>
              <a:latin typeface="+mj-lt"/>
              <a:cs typeface="Arial Narrow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84265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F9BC5-5E28-7A56-95CC-2DD1CCF8E3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3800">
                <a:ea typeface="Roboto"/>
                <a:cs typeface="Roboto"/>
              </a:rPr>
              <a:t>EFCL Project Execution</a:t>
            </a:r>
            <a:endParaRPr lang="it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824A8F-2041-DF58-3B67-3949104280E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33867F2A-E750-44E7-A740-D3E09DF683AD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56" name="Content Placeholder 2">
            <a:extLst>
              <a:ext uri="{FF2B5EF4-FFF2-40B4-BE49-F238E27FC236}">
                <a16:creationId xmlns:a16="http://schemas.microsoft.com/office/drawing/2014/main" id="{590B1AB5-A2A9-2D41-78F1-AC0D933BAAE2}"/>
              </a:ext>
            </a:extLst>
          </p:cNvPr>
          <p:cNvSpPr txBox="1">
            <a:spLocks/>
          </p:cNvSpPr>
          <p:nvPr/>
        </p:nvSpPr>
        <p:spPr>
          <a:xfrm>
            <a:off x="1720758" y="5488769"/>
            <a:ext cx="1414765" cy="746491"/>
          </a:xfrm>
          <a:prstGeom prst="rect">
            <a:avLst/>
          </a:prstGeom>
        </p:spPr>
        <p:txBody>
          <a:bodyPr vert="horz" lIns="0" tIns="49528" rIns="0" bIns="48385" rtlCol="0" anchor="t">
            <a:noAutofit/>
          </a:bodyPr>
          <a:lstStyle>
            <a:lvl1pPr marL="288004" indent="-288004" algn="l" defTabSz="72000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SzPct val="90000"/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504000" indent="-216004" algn="l" defTabSz="72000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2pPr>
            <a:lvl3pPr marL="720000" indent="-216004" algn="l" defTabSz="864017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3pPr>
            <a:lvl4pPr marL="936000" indent="-216004" algn="l" defTabSz="864017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4pPr>
            <a:lvl5pPr marL="1152000" indent="-216004" algn="l" defTabSz="864017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1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5pPr>
            <a:lvl6pPr marL="2376046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8054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40062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72070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905">
              <a:cs typeface="Calibri Light"/>
            </a:endParaRPr>
          </a:p>
        </p:txBody>
      </p:sp>
      <p:sp>
        <p:nvSpPr>
          <p:cNvPr id="31" name="Segnaposto contenuto 2">
            <a:extLst>
              <a:ext uri="{FF2B5EF4-FFF2-40B4-BE49-F238E27FC236}">
                <a16:creationId xmlns:a16="http://schemas.microsoft.com/office/drawing/2014/main" id="{E7A305D3-1467-D49A-17E5-8309532F965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16504" y="990573"/>
            <a:ext cx="11118922" cy="5524351"/>
          </a:xfrm>
        </p:spPr>
        <p:txBody>
          <a:bodyPr vert="horz" lIns="0" tIns="46800" rIns="0" bIns="45720" rtlCol="0" anchor="t">
            <a:noAutofit/>
          </a:bodyPr>
          <a:lstStyle/>
          <a:p>
            <a:pPr marL="0" indent="0">
              <a:buNone/>
            </a:pPr>
            <a:r>
              <a:rPr lang="it-IT" sz="1400" dirty="0">
                <a:ea typeface="Roboto Light"/>
                <a:cs typeface="Roboto Light"/>
              </a:rPr>
              <a:t>Bi-</a:t>
            </a:r>
            <a:r>
              <a:rPr lang="it-IT" sz="1400" dirty="0" err="1">
                <a:ea typeface="Roboto Light"/>
                <a:cs typeface="Roboto Light"/>
              </a:rPr>
              <a:t>weekly</a:t>
            </a:r>
            <a:r>
              <a:rPr lang="it-IT" sz="1400" dirty="0">
                <a:ea typeface="Roboto Light"/>
                <a:cs typeface="Roboto Light"/>
              </a:rPr>
              <a:t> meetings</a:t>
            </a:r>
          </a:p>
          <a:p>
            <a:pPr marL="0" indent="0">
              <a:buNone/>
            </a:pPr>
            <a:r>
              <a:rPr lang="it-IT" sz="1400" dirty="0" err="1">
                <a:ea typeface="Roboto Light"/>
                <a:cs typeface="Roboto Light"/>
              </a:rPr>
              <a:t>Rationale</a:t>
            </a:r>
            <a:r>
              <a:rPr lang="it-IT" sz="1400" dirty="0">
                <a:ea typeface="Roboto Light"/>
                <a:cs typeface="Roboto Light"/>
              </a:rPr>
              <a:t> for </a:t>
            </a:r>
            <a:r>
              <a:rPr lang="it-IT" sz="1400" b="1" dirty="0">
                <a:ea typeface="Roboto Light"/>
                <a:cs typeface="Roboto Light"/>
              </a:rPr>
              <a:t>SW </a:t>
            </a:r>
            <a:r>
              <a:rPr lang="it-IT" sz="1400" b="1" dirty="0" err="1">
                <a:ea typeface="Roboto Light"/>
                <a:cs typeface="Roboto Light"/>
              </a:rPr>
              <a:t>selection</a:t>
            </a:r>
            <a:endParaRPr lang="it-IT" sz="1400" dirty="0" err="1">
              <a:ea typeface="Roboto Light"/>
              <a:cs typeface="Roboto Light"/>
            </a:endParaRPr>
          </a:p>
          <a:p>
            <a:pPr marL="304165" indent="-304165"/>
            <a:r>
              <a:rPr lang="it-IT" sz="1400" dirty="0" err="1">
                <a:ea typeface="Roboto Light"/>
                <a:cs typeface="Roboto Light"/>
              </a:rPr>
              <a:t>Discussed</a:t>
            </a:r>
            <a:r>
              <a:rPr lang="it-IT" sz="1400" b="1" dirty="0">
                <a:ea typeface="Roboto Light"/>
                <a:cs typeface="Roboto Light"/>
              </a:rPr>
              <a:t> </a:t>
            </a:r>
            <a:r>
              <a:rPr lang="it-IT" sz="1400" dirty="0">
                <a:ea typeface="Roboto Light"/>
                <a:cs typeface="Roboto Light"/>
              </a:rPr>
              <a:t>with</a:t>
            </a:r>
            <a:r>
              <a:rPr lang="it-IT" sz="1400" b="1" dirty="0">
                <a:ea typeface="Roboto Light"/>
                <a:cs typeface="Roboto Light"/>
              </a:rPr>
              <a:t> companies, </a:t>
            </a:r>
            <a:r>
              <a:rPr lang="it-IT" sz="1400" b="1" dirty="0" err="1">
                <a:ea typeface="Roboto Light"/>
                <a:cs typeface="Roboto Light"/>
              </a:rPr>
              <a:t>as</a:t>
            </a:r>
            <a:r>
              <a:rPr lang="it-IT" sz="1400" b="1" dirty="0">
                <a:ea typeface="Roboto Light"/>
                <a:cs typeface="Roboto Light"/>
              </a:rPr>
              <a:t> </a:t>
            </a:r>
            <a:r>
              <a:rPr lang="it-IT" sz="1400" b="1" dirty="0" err="1">
                <a:ea typeface="Roboto Light"/>
                <a:cs typeface="Roboto Light"/>
              </a:rPr>
              <a:t>representative</a:t>
            </a:r>
            <a:r>
              <a:rPr lang="it-IT" sz="1400" dirty="0">
                <a:ea typeface="Roboto Light"/>
                <a:cs typeface="Roboto Light"/>
              </a:rPr>
              <a:t> of the target </a:t>
            </a:r>
            <a:r>
              <a:rPr lang="it-IT" sz="1400" dirty="0" err="1">
                <a:ea typeface="Roboto Light"/>
                <a:cs typeface="Roboto Light"/>
              </a:rPr>
              <a:t>computation</a:t>
            </a:r>
            <a:endParaRPr lang="it-IT" sz="1400" dirty="0">
              <a:ea typeface="Roboto Light"/>
              <a:cs typeface="Roboto Light"/>
            </a:endParaRPr>
          </a:p>
          <a:p>
            <a:pPr marL="304165" indent="-304165"/>
            <a:r>
              <a:rPr lang="it-IT" sz="1400" b="1" dirty="0">
                <a:ea typeface="Roboto Light"/>
                <a:cs typeface="Roboto Light"/>
              </a:rPr>
              <a:t>Not </a:t>
            </a:r>
            <a:r>
              <a:rPr lang="it-IT" sz="1400" b="1" dirty="0" err="1">
                <a:ea typeface="Roboto Light"/>
                <a:cs typeface="Roboto Light"/>
              </a:rPr>
              <a:t>too</a:t>
            </a:r>
            <a:r>
              <a:rPr lang="it-IT" sz="1400" b="1" dirty="0">
                <a:ea typeface="Roboto Light"/>
                <a:cs typeface="Roboto Light"/>
              </a:rPr>
              <a:t> </a:t>
            </a:r>
            <a:r>
              <a:rPr lang="it-IT" sz="1400" b="1" dirty="0" err="1">
                <a:ea typeface="Roboto Light"/>
                <a:cs typeface="Roboto Light"/>
              </a:rPr>
              <a:t>complex</a:t>
            </a:r>
            <a:r>
              <a:rPr lang="it-IT" sz="1400" b="1" dirty="0">
                <a:ea typeface="Roboto Light"/>
                <a:cs typeface="Roboto Light"/>
              </a:rPr>
              <a:t> </a:t>
            </a:r>
            <a:r>
              <a:rPr lang="it-IT" sz="1400" dirty="0">
                <a:ea typeface="Roboto Light"/>
                <a:cs typeface="Roboto Light"/>
              </a:rPr>
              <a:t>to </a:t>
            </a:r>
            <a:r>
              <a:rPr lang="it-IT" sz="1400" dirty="0" err="1">
                <a:ea typeface="Roboto Light"/>
                <a:cs typeface="Roboto Light"/>
              </a:rPr>
              <a:t>ease</a:t>
            </a:r>
            <a:r>
              <a:rPr lang="it-IT" sz="1400" dirty="0">
                <a:ea typeface="Roboto Light"/>
                <a:cs typeface="Roboto Light"/>
              </a:rPr>
              <a:t> </a:t>
            </a:r>
            <a:r>
              <a:rPr lang="it-IT" sz="1400" dirty="0" err="1">
                <a:ea typeface="Roboto Light"/>
                <a:cs typeface="Roboto Light"/>
              </a:rPr>
              <a:t>vectorization</a:t>
            </a:r>
            <a:r>
              <a:rPr lang="it-IT" sz="1400" dirty="0">
                <a:ea typeface="Roboto Light"/>
                <a:cs typeface="Roboto Light"/>
              </a:rPr>
              <a:t>, </a:t>
            </a:r>
            <a:r>
              <a:rPr lang="it-IT" sz="1400" dirty="0" err="1">
                <a:ea typeface="Roboto Light"/>
                <a:cs typeface="Roboto Light"/>
              </a:rPr>
              <a:t>analysis</a:t>
            </a:r>
            <a:r>
              <a:rPr lang="it-IT" sz="1400" dirty="0">
                <a:ea typeface="Roboto Light"/>
                <a:cs typeface="Roboto Light"/>
              </a:rPr>
              <a:t>, and insights</a:t>
            </a:r>
          </a:p>
          <a:p>
            <a:pPr marL="304165" indent="-304165"/>
            <a:r>
              <a:rPr lang="it-IT" sz="1400" b="1" dirty="0">
                <a:ea typeface="Roboto Light"/>
                <a:cs typeface="Roboto Light"/>
              </a:rPr>
              <a:t>From </a:t>
            </a:r>
            <a:r>
              <a:rPr lang="it-IT" sz="1400" b="1" dirty="0" err="1">
                <a:ea typeface="Roboto Light"/>
                <a:cs typeface="Roboto Light"/>
              </a:rPr>
              <a:t>RiVEC</a:t>
            </a:r>
            <a:r>
              <a:rPr lang="it-IT" sz="1400" b="1" dirty="0">
                <a:ea typeface="Roboto Light"/>
                <a:cs typeface="Roboto Light"/>
              </a:rPr>
              <a:t> RVV</a:t>
            </a:r>
            <a:r>
              <a:rPr lang="it-IT" sz="1400" dirty="0">
                <a:ea typeface="Roboto Light"/>
                <a:cs typeface="Roboto Light"/>
              </a:rPr>
              <a:t> benchmark suite </a:t>
            </a:r>
            <a:r>
              <a:rPr lang="it-IT" sz="1400" dirty="0" err="1">
                <a:ea typeface="Roboto Light"/>
                <a:cs typeface="Roboto Light"/>
              </a:rPr>
              <a:t>too</a:t>
            </a:r>
            <a:r>
              <a:rPr lang="it-IT" sz="1400" dirty="0">
                <a:ea typeface="Roboto Light"/>
                <a:cs typeface="Roboto Light"/>
              </a:rPr>
              <a:t>, to </a:t>
            </a:r>
            <a:r>
              <a:rPr lang="it-IT" sz="1400" dirty="0" err="1">
                <a:ea typeface="Roboto Light"/>
                <a:cs typeface="Roboto Light"/>
              </a:rPr>
              <a:t>have</a:t>
            </a:r>
            <a:r>
              <a:rPr lang="it-IT" sz="1400" dirty="0">
                <a:ea typeface="Roboto Light"/>
                <a:cs typeface="Roboto Light"/>
              </a:rPr>
              <a:t> </a:t>
            </a:r>
            <a:r>
              <a:rPr lang="it-IT" sz="1400" b="1" dirty="0">
                <a:ea typeface="Roboto Light"/>
                <a:cs typeface="Roboto Light"/>
              </a:rPr>
              <a:t>comparable </a:t>
            </a:r>
            <a:r>
              <a:rPr lang="it-IT" sz="1400" b="1" dirty="0" err="1">
                <a:ea typeface="Roboto Light"/>
                <a:cs typeface="Roboto Light"/>
              </a:rPr>
              <a:t>results</a:t>
            </a:r>
          </a:p>
          <a:p>
            <a:pPr marL="304165" indent="-304165"/>
            <a:r>
              <a:rPr lang="it-IT" sz="1400" b="1" dirty="0">
                <a:ea typeface="Roboto Light"/>
                <a:cs typeface="Roboto Light"/>
              </a:rPr>
              <a:t>Stress </a:t>
            </a:r>
            <a:r>
              <a:rPr lang="it-IT" sz="1400" dirty="0" err="1">
                <a:ea typeface="Roboto Light"/>
                <a:cs typeface="Roboto Light"/>
              </a:rPr>
              <a:t>different</a:t>
            </a:r>
            <a:r>
              <a:rPr lang="it-IT" sz="1400" dirty="0">
                <a:ea typeface="Roboto Light"/>
                <a:cs typeface="Roboto Light"/>
              </a:rPr>
              <a:t> </a:t>
            </a:r>
            <a:r>
              <a:rPr lang="it-IT" sz="1400" b="1" dirty="0" err="1">
                <a:ea typeface="Roboto Light"/>
                <a:cs typeface="Roboto Light"/>
              </a:rPr>
              <a:t>datapath</a:t>
            </a:r>
            <a:r>
              <a:rPr lang="it-IT" sz="1400" b="1" dirty="0">
                <a:ea typeface="Roboto Light"/>
                <a:cs typeface="Roboto Light"/>
              </a:rPr>
              <a:t> </a:t>
            </a:r>
            <a:r>
              <a:rPr lang="it-IT" sz="1400" b="1" dirty="0" err="1">
                <a:ea typeface="Roboto Light"/>
                <a:cs typeface="Roboto Light"/>
              </a:rPr>
              <a:t>units</a:t>
            </a:r>
            <a:r>
              <a:rPr lang="it-IT" sz="1400" b="1" dirty="0">
                <a:ea typeface="Roboto Light"/>
                <a:cs typeface="Roboto Light"/>
              </a:rPr>
              <a:t> of Ara</a:t>
            </a:r>
          </a:p>
          <a:p>
            <a:pPr marL="304165" indent="-304165"/>
            <a:endParaRPr lang="it-IT" sz="1400">
              <a:ea typeface="Roboto Light"/>
              <a:cs typeface="Roboto Light"/>
            </a:endParaRPr>
          </a:p>
          <a:p>
            <a:pPr marL="0" indent="0">
              <a:buNone/>
            </a:pPr>
            <a:r>
              <a:rPr lang="it-IT" sz="1400" b="1" dirty="0">
                <a:ea typeface="Roboto Light"/>
                <a:cs typeface="Roboto Light"/>
              </a:rPr>
              <a:t>Project</a:t>
            </a:r>
            <a:r>
              <a:rPr lang="it-IT" sz="1400" dirty="0">
                <a:ea typeface="Roboto Light"/>
                <a:cs typeface="Roboto Light"/>
              </a:rPr>
              <a:t> </a:t>
            </a:r>
            <a:r>
              <a:rPr lang="it-IT" sz="1400" b="1" dirty="0" err="1">
                <a:ea typeface="Roboto Light"/>
                <a:cs typeface="Roboto Light"/>
              </a:rPr>
              <a:t>WPs</a:t>
            </a:r>
            <a:r>
              <a:rPr lang="it-IT" sz="1400" dirty="0">
                <a:ea typeface="Roboto Light"/>
                <a:cs typeface="Roboto Light"/>
              </a:rPr>
              <a:t> </a:t>
            </a:r>
            <a:r>
              <a:rPr lang="it-IT" sz="1400" dirty="0" err="1">
                <a:ea typeface="Roboto Light"/>
                <a:cs typeface="Roboto Light"/>
              </a:rPr>
              <a:t>were</a:t>
            </a:r>
            <a:r>
              <a:rPr lang="it-IT" sz="1400" dirty="0">
                <a:ea typeface="Roboto Light"/>
                <a:cs typeface="Roboto Light"/>
              </a:rPr>
              <a:t> </a:t>
            </a:r>
            <a:r>
              <a:rPr lang="it-IT" sz="1400" dirty="0" err="1">
                <a:ea typeface="Roboto Light"/>
                <a:cs typeface="Roboto Light"/>
              </a:rPr>
              <a:t>mainly</a:t>
            </a:r>
            <a:r>
              <a:rPr lang="it-IT" sz="1400" dirty="0">
                <a:ea typeface="Roboto Light"/>
                <a:cs typeface="Roboto Light"/>
              </a:rPr>
              <a:t> </a:t>
            </a:r>
            <a:r>
              <a:rPr lang="it-IT" sz="1400" b="1" dirty="0" err="1">
                <a:ea typeface="Roboto Light"/>
                <a:cs typeface="Roboto Light"/>
              </a:rPr>
              <a:t>overlapped</a:t>
            </a:r>
            <a:r>
              <a:rPr lang="it-IT" sz="1400" dirty="0">
                <a:ea typeface="Roboto Light"/>
                <a:cs typeface="Roboto Light"/>
              </a:rPr>
              <a:t>:</a:t>
            </a:r>
          </a:p>
          <a:p>
            <a:pPr marL="304165" indent="-304165"/>
            <a:r>
              <a:rPr lang="it-IT" sz="1400" b="1" dirty="0" err="1">
                <a:ea typeface="Roboto Light"/>
                <a:cs typeface="Roboto Light"/>
              </a:rPr>
              <a:t>Specs</a:t>
            </a:r>
            <a:r>
              <a:rPr lang="it-IT" sz="1400" b="1" dirty="0">
                <a:ea typeface="Roboto Light"/>
                <a:cs typeface="Roboto Light"/>
              </a:rPr>
              <a:t> update </a:t>
            </a:r>
            <a:r>
              <a:rPr lang="it-IT" sz="1400" dirty="0">
                <a:ea typeface="Roboto Light"/>
                <a:cs typeface="Roboto Light"/>
              </a:rPr>
              <a:t>(to 0.9, </a:t>
            </a:r>
            <a:r>
              <a:rPr lang="it-IT" sz="1400" dirty="0" err="1">
                <a:ea typeface="Roboto Light"/>
                <a:cs typeface="Roboto Light"/>
              </a:rPr>
              <a:t>then</a:t>
            </a:r>
            <a:r>
              <a:rPr lang="it-IT" sz="1400" dirty="0">
                <a:ea typeface="Roboto Light"/>
                <a:cs typeface="Roboto Light"/>
              </a:rPr>
              <a:t> to 1.0) and new features </a:t>
            </a:r>
            <a:r>
              <a:rPr lang="it-IT" sz="1400" b="1" dirty="0" err="1">
                <a:ea typeface="Roboto Light"/>
                <a:cs typeface="Roboto Light"/>
              </a:rPr>
              <a:t>require</a:t>
            </a:r>
            <a:r>
              <a:rPr lang="it-IT" sz="1400" dirty="0">
                <a:ea typeface="Roboto Light"/>
                <a:cs typeface="Roboto Light"/>
              </a:rPr>
              <a:t> </a:t>
            </a:r>
            <a:r>
              <a:rPr lang="it-IT" sz="1400" b="1" dirty="0" err="1">
                <a:ea typeface="Roboto Light"/>
                <a:cs typeface="Roboto Light"/>
              </a:rPr>
              <a:t>iterations</a:t>
            </a:r>
            <a:r>
              <a:rPr lang="it-IT" sz="1400" dirty="0">
                <a:ea typeface="Roboto Light"/>
                <a:cs typeface="Roboto Light"/>
              </a:rPr>
              <a:t> on the </a:t>
            </a:r>
            <a:r>
              <a:rPr lang="it-IT" sz="1400" dirty="0" err="1">
                <a:ea typeface="Roboto Light"/>
                <a:cs typeface="Roboto Light"/>
              </a:rPr>
              <a:t>physical</a:t>
            </a:r>
            <a:r>
              <a:rPr lang="it-IT" sz="1400" dirty="0">
                <a:ea typeface="Roboto Light"/>
                <a:cs typeface="Roboto Light"/>
              </a:rPr>
              <a:t> </a:t>
            </a:r>
            <a:r>
              <a:rPr lang="it-IT" sz="1400" b="1" dirty="0" err="1">
                <a:ea typeface="Roboto Light"/>
                <a:cs typeface="Roboto Light"/>
              </a:rPr>
              <a:t>implementation</a:t>
            </a:r>
          </a:p>
          <a:p>
            <a:pPr marL="304165" indent="-304165"/>
            <a:r>
              <a:rPr lang="it-IT" sz="1400" b="1" dirty="0" err="1">
                <a:ea typeface="Roboto Light"/>
                <a:cs typeface="Roboto Light"/>
              </a:rPr>
              <a:t>Benchmarks</a:t>
            </a:r>
            <a:r>
              <a:rPr lang="it-IT" sz="1400" dirty="0">
                <a:ea typeface="Roboto Light"/>
                <a:cs typeface="Roboto Light"/>
              </a:rPr>
              <a:t> </a:t>
            </a:r>
            <a:r>
              <a:rPr lang="it-IT" sz="1400" dirty="0" err="1">
                <a:ea typeface="Roboto Light"/>
                <a:cs typeface="Roboto Light"/>
              </a:rPr>
              <a:t>required</a:t>
            </a:r>
            <a:r>
              <a:rPr lang="it-IT" sz="1400" dirty="0">
                <a:ea typeface="Roboto Light"/>
                <a:cs typeface="Roboto Light"/>
              </a:rPr>
              <a:t> </a:t>
            </a:r>
            <a:r>
              <a:rPr lang="it-IT" sz="1400" b="1" dirty="0">
                <a:ea typeface="Roboto Light"/>
                <a:cs typeface="Roboto Light"/>
              </a:rPr>
              <a:t>HW </a:t>
            </a:r>
            <a:r>
              <a:rPr lang="it-IT" sz="1400" b="1" dirty="0" err="1">
                <a:ea typeface="Roboto Light"/>
                <a:cs typeface="Roboto Light"/>
              </a:rPr>
              <a:t>fixes</a:t>
            </a:r>
            <a:r>
              <a:rPr lang="it-IT" sz="1400" b="1" dirty="0">
                <a:ea typeface="Roboto Light"/>
                <a:cs typeface="Roboto Light"/>
              </a:rPr>
              <a:t> </a:t>
            </a:r>
            <a:r>
              <a:rPr lang="it-IT" sz="1400" dirty="0">
                <a:ea typeface="Roboto Light"/>
                <a:cs typeface="Roboto Light"/>
              </a:rPr>
              <a:t>and </a:t>
            </a:r>
            <a:r>
              <a:rPr lang="it-IT" sz="1400" b="1" dirty="0" err="1">
                <a:ea typeface="Roboto Light"/>
                <a:cs typeface="Roboto Light"/>
              </a:rPr>
              <a:t>modifications</a:t>
            </a:r>
            <a:r>
              <a:rPr lang="it-IT" sz="1400" dirty="0">
                <a:ea typeface="Roboto Light"/>
                <a:cs typeface="Roboto Light"/>
              </a:rPr>
              <a:t>, </a:t>
            </a:r>
            <a:r>
              <a:rPr lang="it-IT" sz="1400" dirty="0" err="1">
                <a:ea typeface="Roboto Light"/>
                <a:cs typeface="Roboto Light"/>
              </a:rPr>
              <a:t>which</a:t>
            </a:r>
            <a:r>
              <a:rPr lang="it-IT" sz="1400" dirty="0">
                <a:ea typeface="Roboto Light"/>
                <a:cs typeface="Roboto Light"/>
              </a:rPr>
              <a:t> </a:t>
            </a:r>
            <a:r>
              <a:rPr lang="it-IT" sz="1400" b="1" dirty="0" err="1">
                <a:ea typeface="Roboto Light"/>
                <a:cs typeface="Roboto Light"/>
              </a:rPr>
              <a:t>require</a:t>
            </a:r>
            <a:r>
              <a:rPr lang="it-IT" sz="1400" dirty="0">
                <a:ea typeface="Roboto Light"/>
                <a:cs typeface="Roboto Light"/>
              </a:rPr>
              <a:t> new </a:t>
            </a:r>
            <a:r>
              <a:rPr lang="it-IT" sz="1400" b="1" dirty="0" err="1">
                <a:ea typeface="Roboto Light"/>
                <a:cs typeface="Roboto Light"/>
              </a:rPr>
              <a:t>iterations</a:t>
            </a:r>
            <a:r>
              <a:rPr lang="it-IT" sz="1400" dirty="0">
                <a:ea typeface="Roboto Light"/>
                <a:cs typeface="Roboto Light"/>
              </a:rPr>
              <a:t> on the </a:t>
            </a:r>
            <a:r>
              <a:rPr lang="it-IT" sz="1400" dirty="0" err="1">
                <a:ea typeface="Roboto Light"/>
                <a:cs typeface="Roboto Light"/>
              </a:rPr>
              <a:t>implementation</a:t>
            </a:r>
            <a:endParaRPr lang="it-IT" sz="1400" b="1" dirty="0" err="1">
              <a:ea typeface="Roboto Light"/>
              <a:cs typeface="Roboto Light"/>
            </a:endParaRPr>
          </a:p>
          <a:p>
            <a:pPr marL="304165" indent="-304165"/>
            <a:r>
              <a:rPr lang="it-IT" sz="1400" b="1" dirty="0" err="1">
                <a:ea typeface="Roboto Light"/>
                <a:cs typeface="Roboto Light"/>
              </a:rPr>
              <a:t>Verification</a:t>
            </a:r>
            <a:r>
              <a:rPr lang="it-IT" sz="1400" dirty="0">
                <a:ea typeface="Roboto Light"/>
                <a:cs typeface="Roboto Light"/>
              </a:rPr>
              <a:t> </a:t>
            </a:r>
            <a:r>
              <a:rPr lang="it-IT" sz="1400" dirty="0" err="1">
                <a:ea typeface="Roboto Light"/>
                <a:cs typeface="Roboto Light"/>
              </a:rPr>
              <a:t>done</a:t>
            </a:r>
            <a:r>
              <a:rPr lang="it-IT" sz="1400" dirty="0">
                <a:ea typeface="Roboto Light"/>
                <a:cs typeface="Roboto Light"/>
              </a:rPr>
              <a:t> </a:t>
            </a:r>
            <a:r>
              <a:rPr lang="it-IT" sz="1400" b="1" dirty="0" err="1">
                <a:ea typeface="Roboto Light"/>
                <a:cs typeface="Roboto Light"/>
              </a:rPr>
              <a:t>throughout</a:t>
            </a:r>
            <a:r>
              <a:rPr lang="it-IT" sz="1400" b="1" dirty="0">
                <a:ea typeface="Roboto Light"/>
                <a:cs typeface="Roboto Light"/>
              </a:rPr>
              <a:t> the project</a:t>
            </a:r>
            <a:r>
              <a:rPr lang="it-IT" sz="1400" dirty="0">
                <a:ea typeface="Roboto Light"/>
                <a:cs typeface="Roboto Light"/>
              </a:rPr>
              <a:t>, </a:t>
            </a:r>
            <a:r>
              <a:rPr lang="it-IT" sz="1400" dirty="0" err="1">
                <a:ea typeface="Roboto Light"/>
                <a:cs typeface="Roboto Light"/>
              </a:rPr>
              <a:t>when</a:t>
            </a:r>
            <a:r>
              <a:rPr lang="it-IT" sz="1400" dirty="0">
                <a:ea typeface="Roboto Light"/>
                <a:cs typeface="Roboto Light"/>
              </a:rPr>
              <a:t> </a:t>
            </a:r>
            <a:r>
              <a:rPr lang="it-IT" sz="1400" dirty="0" err="1">
                <a:ea typeface="Roboto Light"/>
                <a:cs typeface="Roboto Light"/>
              </a:rPr>
              <a:t>adding</a:t>
            </a:r>
            <a:r>
              <a:rPr lang="it-IT" sz="1400" dirty="0">
                <a:ea typeface="Roboto Light"/>
                <a:cs typeface="Roboto Light"/>
              </a:rPr>
              <a:t> new </a:t>
            </a:r>
            <a:r>
              <a:rPr lang="it-IT" sz="1400" dirty="0" err="1">
                <a:ea typeface="Roboto Light"/>
                <a:cs typeface="Roboto Light"/>
              </a:rPr>
              <a:t>instructions</a:t>
            </a:r>
            <a:r>
              <a:rPr lang="it-IT" sz="1400" dirty="0">
                <a:ea typeface="Roboto Light"/>
                <a:cs typeface="Roboto Light"/>
              </a:rPr>
              <a:t>, new </a:t>
            </a:r>
            <a:r>
              <a:rPr lang="it-IT" sz="1400" dirty="0" err="1">
                <a:ea typeface="Roboto Light"/>
                <a:cs typeface="Roboto Light"/>
              </a:rPr>
              <a:t>benchmarks</a:t>
            </a:r>
          </a:p>
          <a:p>
            <a:pPr marL="304165" indent="-304165"/>
            <a:endParaRPr lang="it-IT" sz="1400">
              <a:ea typeface="Roboto Light"/>
              <a:cs typeface="Roboto Light"/>
            </a:endParaRPr>
          </a:p>
          <a:p>
            <a:pPr marL="0" indent="0">
              <a:buNone/>
            </a:pPr>
            <a:r>
              <a:rPr lang="it-IT" sz="1400" dirty="0">
                <a:ea typeface="Roboto Light"/>
                <a:cs typeface="Roboto Light"/>
              </a:rPr>
              <a:t>The </a:t>
            </a:r>
            <a:r>
              <a:rPr lang="it-IT" sz="1400" b="1" dirty="0">
                <a:ea typeface="Roboto Light"/>
                <a:cs typeface="Roboto Light"/>
              </a:rPr>
              <a:t>software </a:t>
            </a:r>
            <a:r>
              <a:rPr lang="it-IT" sz="1400" b="1" dirty="0" err="1">
                <a:ea typeface="Roboto Light"/>
                <a:cs typeface="Roboto Light"/>
              </a:rPr>
              <a:t>ecosystem</a:t>
            </a:r>
            <a:r>
              <a:rPr lang="it-IT" sz="1400" b="1" dirty="0">
                <a:ea typeface="Roboto Light"/>
                <a:cs typeface="Roboto Light"/>
              </a:rPr>
              <a:t> </a:t>
            </a:r>
            <a:r>
              <a:rPr lang="it-IT" sz="1400" dirty="0" err="1">
                <a:ea typeface="Roboto Light"/>
                <a:cs typeface="Roboto Light"/>
              </a:rPr>
              <a:t>evolved</a:t>
            </a:r>
            <a:r>
              <a:rPr lang="it-IT" sz="1400" dirty="0">
                <a:ea typeface="Roboto Light"/>
                <a:cs typeface="Roboto Light"/>
              </a:rPr>
              <a:t> </a:t>
            </a:r>
            <a:r>
              <a:rPr lang="it-IT" sz="1400" dirty="0" err="1">
                <a:ea typeface="Roboto Light"/>
                <a:cs typeface="Roboto Light"/>
              </a:rPr>
              <a:t>throughout</a:t>
            </a:r>
            <a:r>
              <a:rPr lang="it-IT" sz="1400" dirty="0">
                <a:ea typeface="Roboto Light"/>
                <a:cs typeface="Roboto Light"/>
              </a:rPr>
              <a:t> the project (</a:t>
            </a:r>
            <a:r>
              <a:rPr lang="it-IT" sz="1400" dirty="0" err="1">
                <a:ea typeface="Roboto Light"/>
                <a:cs typeface="Roboto Light"/>
              </a:rPr>
              <a:t>compilers</a:t>
            </a:r>
            <a:r>
              <a:rPr lang="it-IT" sz="1400" dirty="0">
                <a:ea typeface="Roboto Light"/>
                <a:cs typeface="Roboto Light"/>
              </a:rPr>
              <a:t>, simulator, V </a:t>
            </a:r>
            <a:r>
              <a:rPr lang="it-IT" sz="1400" dirty="0" err="1">
                <a:ea typeface="Roboto Light"/>
                <a:cs typeface="Roboto Light"/>
              </a:rPr>
              <a:t>intrinsics</a:t>
            </a:r>
            <a:r>
              <a:rPr lang="it-IT" sz="1400" dirty="0">
                <a:ea typeface="Roboto Light"/>
                <a:cs typeface="Roboto Light"/>
              </a:rPr>
              <a:t>, ...)</a:t>
            </a:r>
          </a:p>
          <a:p>
            <a:pPr marL="304165" indent="-304165"/>
            <a:r>
              <a:rPr lang="it-IT" sz="1400" b="1" dirty="0">
                <a:ea typeface="Roboto Light"/>
                <a:cs typeface="Roboto Light"/>
              </a:rPr>
              <a:t>Updates </a:t>
            </a:r>
            <a:r>
              <a:rPr lang="it-IT" sz="1400" b="1" dirty="0" err="1">
                <a:ea typeface="Roboto Light"/>
                <a:cs typeface="Roboto Light"/>
              </a:rPr>
              <a:t>needed</a:t>
            </a:r>
            <a:r>
              <a:rPr lang="it-IT" sz="1400" b="1" dirty="0">
                <a:ea typeface="Roboto Light"/>
                <a:cs typeface="Roboto Light"/>
              </a:rPr>
              <a:t> </a:t>
            </a:r>
            <a:r>
              <a:rPr lang="it-IT" sz="1400" dirty="0">
                <a:ea typeface="Roboto Light"/>
                <a:cs typeface="Roboto Light"/>
              </a:rPr>
              <a:t>to </a:t>
            </a:r>
            <a:r>
              <a:rPr lang="it-IT" sz="1400" dirty="0" err="1">
                <a:ea typeface="Roboto Light"/>
                <a:cs typeface="Roboto Light"/>
              </a:rPr>
              <a:t>guarantee</a:t>
            </a:r>
            <a:r>
              <a:rPr lang="it-IT" sz="1400" dirty="0">
                <a:ea typeface="Roboto Light"/>
                <a:cs typeface="Roboto Light"/>
              </a:rPr>
              <a:t> a high-</a:t>
            </a:r>
            <a:r>
              <a:rPr lang="it-IT" sz="1400" dirty="0" err="1">
                <a:ea typeface="Roboto Light"/>
                <a:cs typeface="Roboto Light"/>
              </a:rPr>
              <a:t>quality</a:t>
            </a:r>
            <a:r>
              <a:rPr lang="it-IT" sz="1400" dirty="0">
                <a:ea typeface="Roboto Light"/>
                <a:cs typeface="Roboto Light"/>
              </a:rPr>
              <a:t> open-source </a:t>
            </a:r>
            <a:r>
              <a:rPr lang="it-IT" sz="1400" dirty="0" err="1">
                <a:ea typeface="Roboto Light"/>
                <a:cs typeface="Roboto Light"/>
              </a:rPr>
              <a:t>distribution</a:t>
            </a:r>
          </a:p>
        </p:txBody>
      </p:sp>
    </p:spTree>
    <p:extLst>
      <p:ext uri="{BB962C8B-B14F-4D97-AF65-F5344CB8AC3E}">
        <p14:creationId xmlns:p14="http://schemas.microsoft.com/office/powerpoint/2010/main" val="141533394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7E870-4BEC-6B28-9120-FE08C8A94C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0" tIns="0" rIns="0" bIns="0" rtlCol="0" anchor="ctr">
            <a:normAutofit/>
          </a:bodyPr>
          <a:lstStyle/>
          <a:p>
            <a:r>
              <a:rPr lang="en-US" sz="3800">
                <a:ea typeface="Roboto"/>
                <a:cs typeface="Roboto"/>
              </a:rPr>
              <a:t>Issue-rate limitation</a:t>
            </a:r>
            <a:endParaRPr lang="en-US"/>
          </a:p>
        </p:txBody>
      </p:sp>
      <p:sp>
        <p:nvSpPr>
          <p:cNvPr id="12" name="Segnaposto contenuto 11">
            <a:extLst>
              <a:ext uri="{FF2B5EF4-FFF2-40B4-BE49-F238E27FC236}">
                <a16:creationId xmlns:a16="http://schemas.microsoft.com/office/drawing/2014/main" id="{B40626F9-703F-B82F-11B8-971B8672DB0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16500" y="990573"/>
            <a:ext cx="5606942" cy="5524351"/>
          </a:xfrm>
        </p:spPr>
        <p:txBody>
          <a:bodyPr vert="horz" lIns="0" tIns="46800" rIns="0" bIns="45720" rtlCol="0" anchor="t">
            <a:noAutofit/>
          </a:bodyPr>
          <a:lstStyle/>
          <a:p>
            <a:pPr marL="304165" indent="-304165">
              <a:spcBef>
                <a:spcPts val="1200"/>
              </a:spcBef>
            </a:pPr>
            <a:r>
              <a:rPr lang="en-US" sz="2500">
                <a:ea typeface="+mn-lt"/>
                <a:cs typeface="+mn-lt"/>
              </a:rPr>
              <a:t>There is another intrinsic </a:t>
            </a:r>
            <a:br>
              <a:rPr lang="en-US" sz="2500">
                <a:ea typeface="+mn-lt"/>
                <a:cs typeface="+mn-lt"/>
              </a:rPr>
            </a:br>
            <a:r>
              <a:rPr lang="en-US" sz="2500">
                <a:ea typeface="+mn-lt"/>
                <a:cs typeface="+mn-lt"/>
              </a:rPr>
              <a:t>limitation to performance</a:t>
            </a:r>
          </a:p>
          <a:p>
            <a:pPr marL="304165" indent="-304165">
              <a:spcBef>
                <a:spcPts val="1200"/>
              </a:spcBef>
            </a:pPr>
            <a:r>
              <a:rPr lang="en-US" sz="2500">
                <a:ea typeface="+mn-lt"/>
                <a:cs typeface="+mn-lt"/>
              </a:rPr>
              <a:t>Issue-rate limitation:</a:t>
            </a:r>
          </a:p>
          <a:p>
            <a:pPr marL="630555" indent="-342900">
              <a:spcBef>
                <a:spcPts val="1200"/>
              </a:spcBef>
            </a:pPr>
            <a:r>
              <a:rPr lang="en-US" sz="2500">
                <a:latin typeface="Arial"/>
                <a:cs typeface="Arial"/>
              </a:rPr>
              <a:t>4-element vector</a:t>
            </a:r>
          </a:p>
          <a:p>
            <a:pPr marL="630555" indent="-342900">
              <a:spcBef>
                <a:spcPts val="1200"/>
              </a:spcBef>
            </a:pPr>
            <a:r>
              <a:rPr lang="en-US" sz="2500">
                <a:latin typeface="Arial"/>
                <a:cs typeface="Arial"/>
              </a:rPr>
              <a:t>4-lane Ara (4 FPUs)</a:t>
            </a:r>
          </a:p>
          <a:p>
            <a:pPr marL="630555" indent="-342900">
              <a:spcBef>
                <a:spcPts val="1200"/>
              </a:spcBef>
            </a:pPr>
            <a:r>
              <a:rPr lang="en-US" sz="2500">
                <a:latin typeface="Arial"/>
                <a:cs typeface="Arial"/>
              </a:rPr>
              <a:t>Max Throughput = 1 </a:t>
            </a:r>
            <a:r>
              <a:rPr lang="en-US" sz="2000">
                <a:latin typeface="Arial"/>
                <a:cs typeface="Arial"/>
              </a:rPr>
              <a:t>vfmacc</a:t>
            </a:r>
            <a:r>
              <a:rPr lang="en-US" sz="2500">
                <a:latin typeface="Arial"/>
                <a:cs typeface="Arial"/>
              </a:rPr>
              <a:t>/cycle</a:t>
            </a:r>
          </a:p>
          <a:p>
            <a:pPr marL="630555" indent="-342900">
              <a:spcBef>
                <a:spcPts val="1200"/>
              </a:spcBef>
            </a:pPr>
            <a:r>
              <a:rPr lang="en-US" sz="2500">
                <a:latin typeface="Arial"/>
                <a:ea typeface="Roboto Light"/>
                <a:cs typeface="Arial"/>
              </a:rPr>
              <a:t>To reach full performance, Ara would need 1 </a:t>
            </a:r>
            <a:r>
              <a:rPr lang="en-US" sz="2500">
                <a:latin typeface="Ubuntu Mono"/>
                <a:ea typeface="Roboto Light"/>
                <a:cs typeface="Arial"/>
              </a:rPr>
              <a:t>vfmacc </a:t>
            </a:r>
            <a:r>
              <a:rPr lang="en-US" sz="2500">
                <a:latin typeface="Arial"/>
                <a:ea typeface="Roboto Light"/>
                <a:cs typeface="Arial"/>
              </a:rPr>
              <a:t>per cycle!</a:t>
            </a:r>
          </a:p>
          <a:p>
            <a:pPr marL="630555" indent="-342900">
              <a:spcBef>
                <a:spcPts val="1200"/>
              </a:spcBef>
            </a:pPr>
            <a:endParaRPr lang="en-US" sz="2500">
              <a:solidFill>
                <a:srgbClr val="000000"/>
              </a:solidFill>
              <a:latin typeface="Arial"/>
              <a:ea typeface="Roboto Light"/>
              <a:cs typeface="Arial"/>
            </a:endParaRPr>
          </a:p>
          <a:p>
            <a:pPr marL="287655" indent="0" algn="ctr">
              <a:spcBef>
                <a:spcPts val="1200"/>
              </a:spcBef>
              <a:buNone/>
            </a:pPr>
            <a:r>
              <a:rPr lang="en-US" sz="2500" b="1">
                <a:solidFill>
                  <a:schemeClr val="accent1"/>
                </a:solidFill>
                <a:latin typeface="Calibri"/>
                <a:ea typeface="Roboto Light"/>
                <a:cs typeface="Arial"/>
              </a:rPr>
              <a:t>BUT, in the best case: </a:t>
            </a:r>
            <a:br>
              <a:rPr lang="en-US" sz="2500" b="1">
                <a:solidFill>
                  <a:schemeClr val="accent1"/>
                </a:solidFill>
                <a:latin typeface="Calibri"/>
                <a:ea typeface="Roboto Light"/>
                <a:cs typeface="Arial"/>
              </a:rPr>
            </a:br>
            <a:r>
              <a:rPr lang="en-US" sz="2500" b="1">
                <a:solidFill>
                  <a:schemeClr val="accent1"/>
                </a:solidFill>
                <a:latin typeface="Calibri"/>
                <a:ea typeface="Roboto Light"/>
                <a:cs typeface="Arial"/>
              </a:rPr>
              <a:t>1 </a:t>
            </a:r>
            <a:r>
              <a:rPr lang="en-US" sz="2000">
                <a:solidFill>
                  <a:schemeClr val="accent5">
                    <a:lumMod val="60000"/>
                    <a:lumOff val="40000"/>
                  </a:schemeClr>
                </a:solidFill>
                <a:latin typeface="Ubuntu Mono"/>
                <a:ea typeface="Roboto Light"/>
                <a:cs typeface="Arial"/>
              </a:rPr>
              <a:t>vfmacc </a:t>
            </a:r>
            <a:r>
              <a:rPr lang="en-US" sz="2000" b="1">
                <a:solidFill>
                  <a:schemeClr val="accent1"/>
                </a:solidFill>
                <a:latin typeface="Calibri"/>
                <a:ea typeface="Roboto Light"/>
                <a:cs typeface="Arial"/>
              </a:rPr>
              <a:t>every 3 cycles</a:t>
            </a:r>
            <a:endParaRPr lang="en-US" sz="2000" b="1">
              <a:solidFill>
                <a:schemeClr val="accent1"/>
              </a:solidFill>
              <a:latin typeface="Calibri"/>
              <a:cs typeface="Arial"/>
            </a:endParaRPr>
          </a:p>
        </p:txBody>
      </p:sp>
      <p:sp>
        <p:nvSpPr>
          <p:cNvPr id="13" name="Segnaposto contenuto 12">
            <a:extLst>
              <a:ext uri="{FF2B5EF4-FFF2-40B4-BE49-F238E27FC236}">
                <a16:creationId xmlns:a16="http://schemas.microsoft.com/office/drawing/2014/main" id="{AFA5883F-06C8-49A1-07EA-9FBCFD2F388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 vert="horz" lIns="468000" tIns="252000" rIns="0" bIns="45720" rtlCol="0" anchor="t">
            <a:noAutofit/>
          </a:bodyPr>
          <a:lstStyle/>
          <a:p>
            <a:r>
              <a:rPr lang="it-IT" sz="1900">
                <a:solidFill>
                  <a:schemeClr val="bg1"/>
                </a:solidFill>
                <a:latin typeface="Consolas"/>
                <a:ea typeface="Roboto Light"/>
                <a:cs typeface="Roboto Light"/>
              </a:rPr>
              <a:t>// Loop kernel is a sequence of:</a:t>
            </a:r>
          </a:p>
          <a:p>
            <a:r>
              <a:rPr lang="it-IT" sz="1900">
                <a:solidFill>
                  <a:schemeClr val="bg1"/>
                </a:solidFill>
                <a:latin typeface="Consolas"/>
                <a:ea typeface="Roboto Light"/>
                <a:cs typeface="Roboto Light"/>
              </a:rPr>
              <a:t>  // bump pointer</a:t>
            </a:r>
            <a:endParaRPr lang="en-US" sz="1900">
              <a:solidFill>
                <a:schemeClr val="bg1"/>
              </a:solidFill>
              <a:latin typeface="Consolas"/>
              <a:ea typeface="Roboto Light"/>
              <a:cs typeface="Roboto Light"/>
            </a:endParaRPr>
          </a:p>
          <a:p>
            <a:r>
              <a:rPr lang="it-IT" sz="1900">
                <a:solidFill>
                  <a:schemeClr val="accent5">
                    <a:lumMod val="20000"/>
                    <a:lumOff val="80000"/>
                  </a:schemeClr>
                </a:solidFill>
                <a:latin typeface="Consolas"/>
                <a:ea typeface="Roboto Light"/>
                <a:cs typeface="Roboto Light"/>
              </a:rPr>
              <a:t>  add</a:t>
            </a:r>
            <a:r>
              <a:rPr lang="it-IT" sz="1900">
                <a:solidFill>
                  <a:srgbClr val="FFFFFF"/>
                </a:solidFill>
                <a:latin typeface="Consolas"/>
                <a:ea typeface="Roboto Light"/>
                <a:cs typeface="Roboto Light"/>
              </a:rPr>
              <a:t> addr, 8</a:t>
            </a:r>
            <a:endParaRPr lang="it-IT"/>
          </a:p>
          <a:p>
            <a:r>
              <a:rPr lang="it-IT" sz="1900">
                <a:solidFill>
                  <a:schemeClr val="bg1"/>
                </a:solidFill>
                <a:latin typeface="Consolas"/>
                <a:ea typeface="Roboto Light"/>
                <a:cs typeface="Roboto Light"/>
              </a:rPr>
              <a:t>  // load scalar from mtx A</a:t>
            </a:r>
            <a:endParaRPr lang="it-IT">
              <a:solidFill>
                <a:schemeClr val="bg1"/>
              </a:solidFill>
            </a:endParaRPr>
          </a:p>
          <a:p>
            <a:r>
              <a:rPr lang="it-IT" sz="1900">
                <a:solidFill>
                  <a:schemeClr val="accent5">
                    <a:lumMod val="20000"/>
                    <a:lumOff val="80000"/>
                  </a:schemeClr>
                </a:solidFill>
                <a:latin typeface="Consolas"/>
                <a:ea typeface="Roboto Light"/>
                <a:cs typeface="Roboto Light"/>
              </a:rPr>
              <a:t>  ld</a:t>
            </a:r>
            <a:r>
              <a:rPr lang="it-IT" sz="1900">
                <a:latin typeface="Consolas"/>
                <a:ea typeface="Roboto Light"/>
                <a:cs typeface="Roboto Light"/>
              </a:rPr>
              <a:t> x, @addr</a:t>
            </a:r>
          </a:p>
          <a:p>
            <a:r>
              <a:rPr lang="it-IT" sz="1900">
                <a:solidFill>
                  <a:schemeClr val="bg1"/>
                </a:solidFill>
                <a:latin typeface="Consolas"/>
                <a:ea typeface="Roboto Light"/>
                <a:cs typeface="Roboto Light"/>
              </a:rPr>
              <a:t>  // issue vfmacc</a:t>
            </a:r>
          </a:p>
          <a:p>
            <a:r>
              <a:rPr lang="it-IT" sz="1900">
                <a:solidFill>
                  <a:schemeClr val="accent5">
                    <a:lumMod val="20000"/>
                    <a:lumOff val="80000"/>
                  </a:schemeClr>
                </a:solidFill>
                <a:latin typeface="Consolas"/>
                <a:ea typeface="Roboto Light"/>
                <a:cs typeface="Roboto Light"/>
              </a:rPr>
              <a:t>  vfmacc</a:t>
            </a:r>
            <a:r>
              <a:rPr lang="it-IT" sz="1900">
                <a:latin typeface="Consolas"/>
                <a:ea typeface="Roboto Light"/>
                <a:cs typeface="Roboto Light"/>
              </a:rPr>
              <a:t> v0, v1, x</a:t>
            </a:r>
            <a:br>
              <a:rPr lang="it-IT" sz="1900">
                <a:latin typeface="Consolas"/>
                <a:ea typeface="Roboto Light"/>
                <a:cs typeface="Roboto Light"/>
              </a:rPr>
            </a:br>
            <a:endParaRPr lang="it-IT" sz="1900">
              <a:latin typeface="Consolas"/>
              <a:ea typeface="Roboto Light"/>
              <a:cs typeface="Roboto Ligh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00450D-ECC8-2B43-FA34-FCC8F7896DC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pPr>
              <a:spcAft>
                <a:spcPts val="600"/>
              </a:spcAft>
            </a:pPr>
            <a:fld id="{6EE1B353-4058-44C7-8B8C-7EA0B6664E22}" type="slidenum">
              <a:rPr lang="LID4096" smtClean="0"/>
              <a:pPr>
                <a:spcAft>
                  <a:spcPts val="600"/>
                </a:spcAft>
              </a:pPr>
              <a:t>90</a:t>
            </a:fld>
            <a:endParaRPr lang="LID4096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83067261-F938-F075-455D-2561F1A12818}"/>
              </a:ext>
            </a:extLst>
          </p:cNvPr>
          <p:cNvSpPr>
            <a:spLocks noGrp="1"/>
          </p:cNvSpPr>
          <p:nvPr/>
        </p:nvSpPr>
        <p:spPr>
          <a:xfrm>
            <a:off x="258995" y="1738196"/>
            <a:ext cx="5391219" cy="5524351"/>
          </a:xfrm>
          <a:prstGeom prst="rect">
            <a:avLst/>
          </a:prstGeom>
        </p:spPr>
        <p:txBody>
          <a:bodyPr vert="horz" lIns="0" tIns="46800" rIns="0" bIns="45720" rtlCol="0" anchor="t">
            <a:normAutofit/>
          </a:bodyPr>
          <a:lstStyle>
            <a:lvl1pPr marL="288004" indent="-288004" algn="l" defTabSz="72000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SzPct val="90000"/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504000" indent="-216004" algn="l" defTabSz="72000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2pPr>
            <a:lvl3pPr marL="720000" indent="-216004" algn="l" defTabSz="864017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3pPr>
            <a:lvl4pPr marL="936000" indent="-216004" algn="l" defTabSz="864017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4pPr>
            <a:lvl5pPr marL="1152000" indent="-216004" algn="l" defTabSz="864017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1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5pPr>
            <a:lvl6pPr marL="2376046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8054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40062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72070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7655" indent="0">
              <a:buClr>
                <a:srgbClr val="000000"/>
              </a:buClr>
              <a:buNone/>
            </a:pPr>
            <a:endParaRPr lang="en-US" sz="2500">
              <a:latin typeface="Calibri"/>
            </a:endParaRPr>
          </a:p>
          <a:p>
            <a:pPr marL="503555" lvl="1" indent="-215900">
              <a:buClr>
                <a:schemeClr val="tx1"/>
              </a:buClr>
            </a:pPr>
            <a:endParaRPr lang="en-US" sz="2540"/>
          </a:p>
          <a:p>
            <a:pPr marL="503555" lvl="1" indent="-215900">
              <a:buClr>
                <a:schemeClr val="tx1"/>
              </a:buClr>
            </a:pPr>
            <a:endParaRPr lang="en-US" sz="2540"/>
          </a:p>
        </p:txBody>
      </p:sp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D5F9C5D2-7BC1-ED0A-D29D-9D2914FD68A5}"/>
              </a:ext>
            </a:extLst>
          </p:cNvPr>
          <p:cNvCxnSpPr/>
          <p:nvPr/>
        </p:nvCxnSpPr>
        <p:spPr>
          <a:xfrm flipV="1">
            <a:off x="5063706" y="3411747"/>
            <a:ext cx="1561380" cy="210484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87193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7E870-4BEC-6B28-9120-FE08C8A94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503" y="180326"/>
            <a:ext cx="10667548" cy="657050"/>
          </a:xfrm>
        </p:spPr>
        <p:txBody>
          <a:bodyPr vert="horz" lIns="0" tIns="0" rIns="0" bIns="0" rtlCol="0" anchor="ctr">
            <a:normAutofit/>
          </a:bodyPr>
          <a:lstStyle/>
          <a:p>
            <a:r>
              <a:rPr lang="en-US" sz="3800">
                <a:ea typeface="Roboto"/>
                <a:cs typeface="Roboto"/>
              </a:rPr>
              <a:t>System performance</a:t>
            </a:r>
            <a:r>
              <a:rPr lang="en-US" sz="3800">
                <a:ea typeface="+mj-lt"/>
                <a:cs typeface="+mj-lt"/>
              </a:rPr>
              <a:t> – A focus on matmul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61320FB5-118D-28BB-200B-7EB3CA416352}"/>
              </a:ext>
            </a:extLst>
          </p:cNvPr>
          <p:cNvSpPr>
            <a:spLocks noGrp="1"/>
          </p:cNvSpPr>
          <p:nvPr/>
        </p:nvSpPr>
        <p:spPr>
          <a:xfrm>
            <a:off x="316504" y="990573"/>
            <a:ext cx="6857709" cy="5524351"/>
          </a:xfrm>
          <a:prstGeom prst="rect">
            <a:avLst/>
          </a:prstGeom>
        </p:spPr>
        <p:txBody>
          <a:bodyPr vert="horz" lIns="0" tIns="46800" rIns="0" bIns="45720" rtlCol="0" anchor="t">
            <a:normAutofit/>
          </a:bodyPr>
          <a:lstStyle>
            <a:lvl1pPr marL="288004" indent="-288004" algn="l" defTabSz="72000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SzPct val="90000"/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504000" indent="-216004" algn="l" defTabSz="72000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2pPr>
            <a:lvl3pPr marL="720000" indent="-216004" algn="l" defTabSz="864017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3pPr>
            <a:lvl4pPr marL="936000" indent="-216004" algn="l" defTabSz="864017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4pPr>
            <a:lvl5pPr marL="1152000" indent="-216004" algn="l" defTabSz="864017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1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5pPr>
            <a:lvl6pPr marL="2376046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8054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40062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72070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tx1"/>
              </a:buClr>
              <a:buNone/>
            </a:pPr>
            <a:endParaRPr lang="en-US" sz="25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00450D-ECC8-2B43-FA34-FCC8F7896DC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0385676" y="6473766"/>
            <a:ext cx="598375" cy="308395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spcAft>
                <a:spcPts val="600"/>
              </a:spcAft>
            </a:pPr>
            <a:fld id="{6EE1B353-4058-44C7-8B8C-7EA0B6664E22}" type="slidenum">
              <a:rPr lang="LID4096" smtClean="0"/>
              <a:pPr>
                <a:spcAft>
                  <a:spcPts val="600"/>
                </a:spcAft>
              </a:pPr>
              <a:t>91</a:t>
            </a:fld>
            <a:endParaRPr lang="LID4096"/>
          </a:p>
        </p:txBody>
      </p:sp>
      <p:pic>
        <p:nvPicPr>
          <p:cNvPr id="5" name="Google Shape;445;p42">
            <a:extLst>
              <a:ext uri="{FF2B5EF4-FFF2-40B4-BE49-F238E27FC236}">
                <a16:creationId xmlns:a16="http://schemas.microsoft.com/office/drawing/2014/main" id="{565F9142-03B5-C3A2-417D-550118BB9932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65531" y="990573"/>
            <a:ext cx="6541364" cy="49060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83067261-F938-F075-455D-2561F1A12818}"/>
              </a:ext>
            </a:extLst>
          </p:cNvPr>
          <p:cNvSpPr>
            <a:spLocks noGrp="1"/>
          </p:cNvSpPr>
          <p:nvPr/>
        </p:nvSpPr>
        <p:spPr>
          <a:xfrm>
            <a:off x="316504" y="990573"/>
            <a:ext cx="4284163" cy="5524351"/>
          </a:xfrm>
          <a:prstGeom prst="rect">
            <a:avLst/>
          </a:prstGeom>
        </p:spPr>
        <p:txBody>
          <a:bodyPr vert="horz" lIns="0" tIns="46800" rIns="0" bIns="45720" rtlCol="0" anchor="t">
            <a:normAutofit/>
          </a:bodyPr>
          <a:lstStyle>
            <a:lvl1pPr marL="288004" indent="-288004" algn="l" defTabSz="72000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SzPct val="90000"/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504000" indent="-216004" algn="l" defTabSz="72000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2pPr>
            <a:lvl3pPr marL="720000" indent="-216004" algn="l" defTabSz="864017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3pPr>
            <a:lvl4pPr marL="936000" indent="-216004" algn="l" defTabSz="864017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4pPr>
            <a:lvl5pPr marL="1152000" indent="-216004" algn="l" defTabSz="864017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1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5pPr>
            <a:lvl6pPr marL="2376046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8054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40062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72070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7655" indent="0">
              <a:buNone/>
            </a:pPr>
            <a:r>
              <a:rPr lang="en-US" sz="2500">
                <a:latin typeface="Calibri"/>
                <a:ea typeface="Roboto Light"/>
                <a:cs typeface="Roboto Light"/>
              </a:rPr>
              <a:t>Issue-rate limitation hits short/medium-vectors</a:t>
            </a:r>
            <a:endParaRPr lang="it-IT"/>
          </a:p>
          <a:p>
            <a:pPr marL="287655" indent="0">
              <a:buNone/>
            </a:pPr>
            <a:endParaRPr lang="en-US" sz="2500">
              <a:latin typeface="Calibri"/>
            </a:endParaRPr>
          </a:p>
          <a:p>
            <a:pPr marL="287655" indent="0">
              <a:buNone/>
            </a:pPr>
            <a:r>
              <a:rPr lang="en-US" sz="2500">
                <a:latin typeface="Calibri"/>
                <a:ea typeface="Roboto Light"/>
                <a:cs typeface="Roboto Light"/>
              </a:rPr>
              <a:t>Longer vectors hide CVA6's non-ideal issue-rate latency</a:t>
            </a:r>
            <a:endParaRPr lang="en-US" sz="2500">
              <a:latin typeface="Calibri"/>
            </a:endParaRPr>
          </a:p>
          <a:p>
            <a:pPr marL="287655" indent="0">
              <a:buNone/>
            </a:pPr>
            <a:endParaRPr lang="en-US" sz="2500">
              <a:latin typeface="Calibri"/>
            </a:endParaRPr>
          </a:p>
          <a:p>
            <a:pPr marL="287655" indent="0">
              <a:buNone/>
            </a:pPr>
            <a:r>
              <a:rPr lang="en-US" sz="2500">
                <a:latin typeface="Calibri"/>
                <a:ea typeface="Roboto Light"/>
                <a:cs typeface="Roboto Light"/>
              </a:rPr>
              <a:t>i.e., with longer vectors, Ara does not starve</a:t>
            </a:r>
            <a:endParaRPr lang="en-US" sz="2500">
              <a:latin typeface="Calibri"/>
            </a:endParaRPr>
          </a:p>
          <a:p>
            <a:pPr marL="287655" indent="0">
              <a:buNone/>
            </a:pPr>
            <a:endParaRPr lang="en-US" sz="2500">
              <a:latin typeface="Calibri"/>
            </a:endParaRPr>
          </a:p>
          <a:p>
            <a:pPr marL="503555" lvl="1" indent="-215900">
              <a:buClr>
                <a:schemeClr val="tx1"/>
              </a:buClr>
            </a:pPr>
            <a:endParaRPr lang="en-US" sz="2540"/>
          </a:p>
          <a:p>
            <a:pPr marL="503555" lvl="1" indent="-215900">
              <a:buClr>
                <a:schemeClr val="tx1"/>
              </a:buClr>
            </a:pPr>
            <a:endParaRPr lang="en-US" sz="2540"/>
          </a:p>
        </p:txBody>
      </p:sp>
      <p:cxnSp>
        <p:nvCxnSpPr>
          <p:cNvPr id="8" name="Google Shape;4443;p88">
            <a:extLst>
              <a:ext uri="{FF2B5EF4-FFF2-40B4-BE49-F238E27FC236}">
                <a16:creationId xmlns:a16="http://schemas.microsoft.com/office/drawing/2014/main" id="{D00ECADE-1B7C-3908-410B-FDD38521EB24}"/>
              </a:ext>
            </a:extLst>
          </p:cNvPr>
          <p:cNvCxnSpPr/>
          <p:nvPr/>
        </p:nvCxnSpPr>
        <p:spPr>
          <a:xfrm flipV="1">
            <a:off x="5526801" y="1580384"/>
            <a:ext cx="4032681" cy="3684255"/>
          </a:xfrm>
          <a:prstGeom prst="straightConnector1">
            <a:avLst/>
          </a:prstGeom>
          <a:noFill/>
          <a:ln w="28575" cap="flat" cmpd="sng">
            <a:solidFill>
              <a:srgbClr val="FF00FF"/>
            </a:solidFill>
            <a:prstDash val="dash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99208799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7E870-4BEC-6B28-9120-FE08C8A94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503" y="180326"/>
            <a:ext cx="10667548" cy="657050"/>
          </a:xfrm>
        </p:spPr>
        <p:txBody>
          <a:bodyPr vert="horz" lIns="0" tIns="0" rIns="0" bIns="0" rtlCol="0" anchor="ctr">
            <a:normAutofit/>
          </a:bodyPr>
          <a:lstStyle/>
          <a:p>
            <a:r>
              <a:rPr lang="en-US" sz="3800">
                <a:ea typeface="Roboto"/>
                <a:cs typeface="Roboto"/>
              </a:rPr>
              <a:t>System performance</a:t>
            </a:r>
            <a:r>
              <a:rPr lang="en-US" sz="3800">
                <a:ea typeface="+mj-lt"/>
                <a:cs typeface="+mj-lt"/>
              </a:rPr>
              <a:t> – A focus on matmul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61320FB5-118D-28BB-200B-7EB3CA416352}"/>
              </a:ext>
            </a:extLst>
          </p:cNvPr>
          <p:cNvSpPr>
            <a:spLocks noGrp="1"/>
          </p:cNvSpPr>
          <p:nvPr/>
        </p:nvSpPr>
        <p:spPr>
          <a:xfrm>
            <a:off x="316504" y="990573"/>
            <a:ext cx="6857709" cy="5524351"/>
          </a:xfrm>
          <a:prstGeom prst="rect">
            <a:avLst/>
          </a:prstGeom>
        </p:spPr>
        <p:txBody>
          <a:bodyPr vert="horz" lIns="0" tIns="46800" rIns="0" bIns="45720" rtlCol="0" anchor="t">
            <a:normAutofit/>
          </a:bodyPr>
          <a:lstStyle>
            <a:lvl1pPr marL="288004" indent="-288004" algn="l" defTabSz="72000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SzPct val="90000"/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504000" indent="-216004" algn="l" defTabSz="72000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2pPr>
            <a:lvl3pPr marL="720000" indent="-216004" algn="l" defTabSz="864017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3pPr>
            <a:lvl4pPr marL="936000" indent="-216004" algn="l" defTabSz="864017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4pPr>
            <a:lvl5pPr marL="1152000" indent="-216004" algn="l" defTabSz="864017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1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5pPr>
            <a:lvl6pPr marL="2376046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8054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40062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72070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tx1"/>
              </a:buClr>
              <a:buNone/>
            </a:pPr>
            <a:endParaRPr lang="en-US" sz="25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00450D-ECC8-2B43-FA34-FCC8F7896DC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0385676" y="6473766"/>
            <a:ext cx="598375" cy="308395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spcAft>
                <a:spcPts val="600"/>
              </a:spcAft>
            </a:pPr>
            <a:fld id="{6EE1B353-4058-44C7-8B8C-7EA0B6664E22}" type="slidenum">
              <a:rPr lang="LID4096" smtClean="0"/>
              <a:pPr>
                <a:spcAft>
                  <a:spcPts val="600"/>
                </a:spcAft>
              </a:pPr>
              <a:t>92</a:t>
            </a:fld>
            <a:endParaRPr lang="LID4096"/>
          </a:p>
        </p:txBody>
      </p:sp>
      <p:pic>
        <p:nvPicPr>
          <p:cNvPr id="5" name="Google Shape;445;p42">
            <a:extLst>
              <a:ext uri="{FF2B5EF4-FFF2-40B4-BE49-F238E27FC236}">
                <a16:creationId xmlns:a16="http://schemas.microsoft.com/office/drawing/2014/main" id="{565F9142-03B5-C3A2-417D-550118BB9932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65531" y="990573"/>
            <a:ext cx="6541364" cy="49060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83067261-F938-F075-455D-2561F1A12818}"/>
              </a:ext>
            </a:extLst>
          </p:cNvPr>
          <p:cNvSpPr>
            <a:spLocks noGrp="1"/>
          </p:cNvSpPr>
          <p:nvPr/>
        </p:nvSpPr>
        <p:spPr>
          <a:xfrm>
            <a:off x="316504" y="990573"/>
            <a:ext cx="5333710" cy="5524351"/>
          </a:xfrm>
          <a:prstGeom prst="rect">
            <a:avLst/>
          </a:prstGeom>
        </p:spPr>
        <p:txBody>
          <a:bodyPr vert="horz" lIns="0" tIns="46800" rIns="0" bIns="45720" rtlCol="0" anchor="t">
            <a:normAutofit/>
          </a:bodyPr>
          <a:lstStyle>
            <a:lvl1pPr marL="288004" indent="-288004" algn="l" defTabSz="72000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SzPct val="90000"/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504000" indent="-216004" algn="l" defTabSz="72000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2pPr>
            <a:lvl3pPr marL="720000" indent="-216004" algn="l" defTabSz="864017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3pPr>
            <a:lvl4pPr marL="936000" indent="-216004" algn="l" defTabSz="864017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4pPr>
            <a:lvl5pPr marL="1152000" indent="-216004" algn="l" defTabSz="864017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1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5pPr>
            <a:lvl6pPr marL="2376046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8054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40062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72070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30555" indent="-342900">
              <a:buClr>
                <a:srgbClr val="000000"/>
              </a:buClr>
            </a:pPr>
            <a:endParaRPr lang="en-US" sz="2500">
              <a:latin typeface="Calibri"/>
            </a:endParaRPr>
          </a:p>
          <a:p>
            <a:pPr marL="287655" indent="-287655">
              <a:buClr>
                <a:schemeClr val="tx1"/>
              </a:buClr>
            </a:pPr>
            <a:endParaRPr lang="en-US" sz="2540"/>
          </a:p>
          <a:p>
            <a:pPr marL="503555" lvl="1" indent="-215900">
              <a:buClr>
                <a:schemeClr val="tx1"/>
              </a:buClr>
            </a:pPr>
            <a:endParaRPr lang="en-US" sz="2540"/>
          </a:p>
          <a:p>
            <a:pPr marL="503555" lvl="1" indent="-215900">
              <a:buClr>
                <a:schemeClr val="tx1"/>
              </a:buClr>
            </a:pPr>
            <a:endParaRPr lang="en-US" sz="2540"/>
          </a:p>
        </p:txBody>
      </p:sp>
      <p:cxnSp>
        <p:nvCxnSpPr>
          <p:cNvPr id="8" name="Google Shape;4443;p88">
            <a:extLst>
              <a:ext uri="{FF2B5EF4-FFF2-40B4-BE49-F238E27FC236}">
                <a16:creationId xmlns:a16="http://schemas.microsoft.com/office/drawing/2014/main" id="{D00ECADE-1B7C-3908-410B-FDD38521EB24}"/>
              </a:ext>
            </a:extLst>
          </p:cNvPr>
          <p:cNvCxnSpPr/>
          <p:nvPr/>
        </p:nvCxnSpPr>
        <p:spPr>
          <a:xfrm flipV="1">
            <a:off x="5526801" y="1580384"/>
            <a:ext cx="4032681" cy="3684255"/>
          </a:xfrm>
          <a:prstGeom prst="straightConnector1">
            <a:avLst/>
          </a:prstGeom>
          <a:noFill/>
          <a:ln w="28575" cap="flat" cmpd="sng">
            <a:solidFill>
              <a:srgbClr val="FF00FF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6" name="Google Shape;4443;p88">
            <a:extLst>
              <a:ext uri="{FF2B5EF4-FFF2-40B4-BE49-F238E27FC236}">
                <a16:creationId xmlns:a16="http://schemas.microsoft.com/office/drawing/2014/main" id="{971F7F9B-88DC-8139-0F81-97A0BD48455D}"/>
              </a:ext>
            </a:extLst>
          </p:cNvPr>
          <p:cNvCxnSpPr>
            <a:cxnSpLocks/>
          </p:cNvCxnSpPr>
          <p:nvPr/>
        </p:nvCxnSpPr>
        <p:spPr>
          <a:xfrm flipV="1">
            <a:off x="5785593" y="1594761"/>
            <a:ext cx="4032681" cy="3684255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B36D082E-23B6-CF9B-FD09-F268A176774B}"/>
              </a:ext>
            </a:extLst>
          </p:cNvPr>
          <p:cNvSpPr>
            <a:spLocks noGrp="1"/>
          </p:cNvSpPr>
          <p:nvPr/>
        </p:nvSpPr>
        <p:spPr>
          <a:xfrm>
            <a:off x="316504" y="990573"/>
            <a:ext cx="4284163" cy="5524351"/>
          </a:xfrm>
          <a:prstGeom prst="rect">
            <a:avLst/>
          </a:prstGeom>
        </p:spPr>
        <p:txBody>
          <a:bodyPr vert="horz" lIns="0" tIns="46800" rIns="0" bIns="45720" rtlCol="0" anchor="t">
            <a:normAutofit/>
          </a:bodyPr>
          <a:lstStyle>
            <a:lvl1pPr marL="288004" indent="-288004" algn="l" defTabSz="72000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SzPct val="90000"/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504000" indent="-216004" algn="l" defTabSz="72000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2pPr>
            <a:lvl3pPr marL="720000" indent="-216004" algn="l" defTabSz="864017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3pPr>
            <a:lvl4pPr marL="936000" indent="-216004" algn="l" defTabSz="864017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4pPr>
            <a:lvl5pPr marL="1152000" indent="-216004" algn="l" defTabSz="864017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1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5pPr>
            <a:lvl6pPr marL="2376046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8054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40062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72070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7655" indent="0">
              <a:buNone/>
            </a:pPr>
            <a:r>
              <a:rPr lang="en-US" sz="2500">
                <a:solidFill>
                  <a:schemeClr val="accent4"/>
                </a:solidFill>
                <a:latin typeface="Calibri"/>
                <a:ea typeface="Roboto Light"/>
                <a:cs typeface="Roboto Light"/>
              </a:rPr>
              <a:t>RVV 0.5</a:t>
            </a:r>
            <a:r>
              <a:rPr lang="en-US" sz="2500">
                <a:latin typeface="Calibri"/>
                <a:ea typeface="Roboto Light"/>
                <a:cs typeface="Roboto Light"/>
              </a:rPr>
              <a:t>:</a:t>
            </a:r>
            <a:endParaRPr lang="en-US" sz="2500">
              <a:latin typeface="Calibri"/>
            </a:endParaRPr>
          </a:p>
          <a:p>
            <a:pPr marL="630555" indent="-342900"/>
            <a:r>
              <a:rPr lang="en-US" sz="2500">
                <a:latin typeface="Calibri"/>
                <a:ea typeface="Roboto Light"/>
                <a:cs typeface="Roboto Light"/>
              </a:rPr>
              <a:t>2 instructions for vector-scalar operation</a:t>
            </a:r>
            <a:endParaRPr lang="en-US" sz="2500">
              <a:latin typeface="Calibri"/>
            </a:endParaRPr>
          </a:p>
          <a:p>
            <a:pPr marL="630555" indent="-342900"/>
            <a:r>
              <a:rPr lang="en-US" sz="2500">
                <a:solidFill>
                  <a:schemeClr val="accent4"/>
                </a:solidFill>
                <a:latin typeface="Calibri"/>
                <a:ea typeface="Roboto Light"/>
                <a:cs typeface="Roboto Light"/>
              </a:rPr>
              <a:t>Issue-rate</a:t>
            </a:r>
            <a:r>
              <a:rPr lang="en-US" sz="2500">
                <a:latin typeface="Calibri"/>
                <a:ea typeface="Roboto Light"/>
                <a:cs typeface="Roboto Light"/>
              </a:rPr>
              <a:t>: 1/5 cycles</a:t>
            </a:r>
            <a:endParaRPr lang="en-US" sz="2500">
              <a:latin typeface="Calibri"/>
            </a:endParaRPr>
          </a:p>
          <a:p>
            <a:pPr marL="287655" indent="0">
              <a:buNone/>
            </a:pPr>
            <a:endParaRPr lang="en-US" sz="2500">
              <a:latin typeface="Calibri"/>
            </a:endParaRPr>
          </a:p>
          <a:p>
            <a:pPr marL="287655" indent="0">
              <a:buNone/>
            </a:pPr>
            <a:r>
              <a:rPr lang="en-US" sz="2500">
                <a:solidFill>
                  <a:schemeClr val="accent5">
                    <a:lumMod val="60000"/>
                    <a:lumOff val="40000"/>
                  </a:schemeClr>
                </a:solidFill>
                <a:latin typeface="Calibri"/>
                <a:ea typeface="Roboto Light"/>
                <a:cs typeface="Roboto Light"/>
              </a:rPr>
              <a:t>RVV 1.0</a:t>
            </a:r>
            <a:r>
              <a:rPr lang="en-US" sz="2500">
                <a:latin typeface="Calibri"/>
                <a:ea typeface="Roboto Light"/>
                <a:cs typeface="Roboto Light"/>
              </a:rPr>
              <a:t>:</a:t>
            </a:r>
            <a:endParaRPr lang="en-US" sz="2500">
              <a:latin typeface="Calibri"/>
            </a:endParaRPr>
          </a:p>
          <a:p>
            <a:pPr marL="630555" indent="-342900"/>
            <a:r>
              <a:rPr lang="en-US" sz="2500">
                <a:latin typeface="Arial"/>
                <a:ea typeface="Roboto Light"/>
                <a:cs typeface="Arial"/>
              </a:rPr>
              <a:t>1 instruction for vector-scalar operation</a:t>
            </a:r>
          </a:p>
          <a:p>
            <a:pPr marL="630555" indent="-342900"/>
            <a:r>
              <a:rPr lang="en-US" sz="2500">
                <a:solidFill>
                  <a:schemeClr val="accent5">
                    <a:lumMod val="60000"/>
                    <a:lumOff val="40000"/>
                  </a:schemeClr>
                </a:solidFill>
                <a:ea typeface="+mn-lt"/>
                <a:cs typeface="+mn-lt"/>
              </a:rPr>
              <a:t>Issue-rate</a:t>
            </a:r>
            <a:r>
              <a:rPr lang="en-US" sz="2500">
                <a:ea typeface="+mn-lt"/>
                <a:cs typeface="+mn-lt"/>
              </a:rPr>
              <a:t>: 1/4 cycles</a:t>
            </a:r>
            <a:endParaRPr lang="en-US" sz="2500">
              <a:latin typeface="Calibri"/>
            </a:endParaRPr>
          </a:p>
          <a:p>
            <a:pPr marL="287655" indent="0">
              <a:buNone/>
            </a:pPr>
            <a:endParaRPr lang="en-US" sz="2500">
              <a:latin typeface="Calibri"/>
            </a:endParaRPr>
          </a:p>
          <a:p>
            <a:pPr marL="287655" indent="0">
              <a:buNone/>
            </a:pPr>
            <a:endParaRPr lang="en-US" sz="2500">
              <a:latin typeface="Calibri"/>
            </a:endParaRPr>
          </a:p>
          <a:p>
            <a:pPr marL="503555" lvl="1" indent="-215900">
              <a:buClr>
                <a:schemeClr val="tx1"/>
              </a:buClr>
            </a:pPr>
            <a:endParaRPr lang="en-US" sz="2540"/>
          </a:p>
          <a:p>
            <a:pPr marL="503555" lvl="1" indent="-215900">
              <a:buClr>
                <a:schemeClr val="tx1"/>
              </a:buClr>
            </a:pPr>
            <a:endParaRPr lang="en-US" sz="2540"/>
          </a:p>
        </p:txBody>
      </p:sp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14775E3E-9A56-BA24-BC77-31A0D14A647D}"/>
              </a:ext>
            </a:extLst>
          </p:cNvPr>
          <p:cNvCxnSpPr/>
          <p:nvPr/>
        </p:nvCxnSpPr>
        <p:spPr>
          <a:xfrm flipH="1" flipV="1">
            <a:off x="8896710" y="2175295"/>
            <a:ext cx="264543" cy="575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25078C69-90CF-2CB6-DD1D-EE2B6AEF90CB}"/>
              </a:ext>
            </a:extLst>
          </p:cNvPr>
          <p:cNvCxnSpPr>
            <a:cxnSpLocks/>
          </p:cNvCxnSpPr>
          <p:nvPr/>
        </p:nvCxnSpPr>
        <p:spPr>
          <a:xfrm flipH="1" flipV="1">
            <a:off x="7804030" y="3167332"/>
            <a:ext cx="264543" cy="575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F56D2656-1AE7-0265-090C-B04C6B128C7B}"/>
              </a:ext>
            </a:extLst>
          </p:cNvPr>
          <p:cNvCxnSpPr>
            <a:cxnSpLocks/>
          </p:cNvCxnSpPr>
          <p:nvPr/>
        </p:nvCxnSpPr>
        <p:spPr>
          <a:xfrm flipH="1" flipV="1">
            <a:off x="6783238" y="4073106"/>
            <a:ext cx="264543" cy="575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ttore 2 15">
            <a:extLst>
              <a:ext uri="{FF2B5EF4-FFF2-40B4-BE49-F238E27FC236}">
                <a16:creationId xmlns:a16="http://schemas.microsoft.com/office/drawing/2014/main" id="{604C7397-2B71-499E-5FFB-B9185030FD58}"/>
              </a:ext>
            </a:extLst>
          </p:cNvPr>
          <p:cNvCxnSpPr>
            <a:cxnSpLocks/>
          </p:cNvCxnSpPr>
          <p:nvPr/>
        </p:nvCxnSpPr>
        <p:spPr>
          <a:xfrm flipH="1" flipV="1">
            <a:off x="5834333" y="4964502"/>
            <a:ext cx="264543" cy="575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718695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34B60B56-6F45-BDB1-13FE-BBB2EBD38A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503" y="180326"/>
            <a:ext cx="10667548" cy="657050"/>
          </a:xfrm>
        </p:spPr>
        <p:txBody>
          <a:bodyPr vert="horz" lIns="0" tIns="0" rIns="0" bIns="0" rtlCol="0" anchor="ctr">
            <a:normAutofit/>
          </a:bodyPr>
          <a:lstStyle/>
          <a:p>
            <a:r>
              <a:rPr lang="en-US"/>
              <a:t>Software</a:t>
            </a:r>
          </a:p>
        </p:txBody>
      </p:sp>
      <p:sp>
        <p:nvSpPr>
          <p:cNvPr id="4372" name="Google Shape;4372;p84"/>
          <p:cNvSpPr txBox="1">
            <a:spLocks noGrp="1"/>
          </p:cNvSpPr>
          <p:nvPr>
            <p:ph type="sldNum" sz="quarter" idx="12"/>
          </p:nvPr>
        </p:nvSpPr>
        <p:spPr>
          <a:xfrm>
            <a:off x="10385676" y="6473766"/>
            <a:ext cx="598375" cy="308395"/>
          </a:xfrm>
        </p:spPr>
        <p:txBody>
          <a:bodyPr spcFirstLastPara="1" vert="horz" lIns="0" tIns="0" rIns="0" bIns="0" rtlCol="0" anchor="b" anchorCtr="0">
            <a:normAutofit/>
          </a:bodyPr>
          <a:lstStyle/>
          <a:p>
            <a:pPr>
              <a:spcAft>
                <a:spcPts val="600"/>
              </a:spcAft>
              <a:buClr>
                <a:srgbClr val="000000"/>
              </a:buClr>
            </a:pPr>
            <a:fld id="{00000000-1234-1234-1234-123412341234}" type="slidenum">
              <a:rPr lang="it"/>
              <a:pPr>
                <a:spcAft>
                  <a:spcPts val="600"/>
                </a:spcAft>
                <a:buClr>
                  <a:srgbClr val="000000"/>
                </a:buClr>
              </a:pPr>
              <a:t>93</a:t>
            </a:fld>
            <a:endParaRPr lang="it-IT"/>
          </a:p>
        </p:txBody>
      </p:sp>
      <p:sp>
        <p:nvSpPr>
          <p:cNvPr id="4374" name="Google Shape;4374;p84"/>
          <p:cNvSpPr txBox="1"/>
          <p:nvPr/>
        </p:nvSpPr>
        <p:spPr>
          <a:xfrm>
            <a:off x="415647" y="928160"/>
            <a:ext cx="50076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203200">
              <a:buClr>
                <a:schemeClr val="accent1"/>
              </a:buClr>
              <a:buSzPts val="1200"/>
            </a:pPr>
            <a:endParaRPr lang="it" sz="2400">
              <a:solidFill>
                <a:schemeClr val="dk1"/>
              </a:solidFill>
              <a:latin typeface="Ubuntu Mono"/>
            </a:endParaRPr>
          </a:p>
        </p:txBody>
      </p:sp>
      <p:sp>
        <p:nvSpPr>
          <p:cNvPr id="7" name="Google Shape;4374;p84">
            <a:extLst>
              <a:ext uri="{FF2B5EF4-FFF2-40B4-BE49-F238E27FC236}">
                <a16:creationId xmlns:a16="http://schemas.microsoft.com/office/drawing/2014/main" id="{575DB369-DFD2-1BBF-1B7B-0DCED9FFF6AD}"/>
              </a:ext>
            </a:extLst>
          </p:cNvPr>
          <p:cNvSpPr txBox="1"/>
          <p:nvPr/>
        </p:nvSpPr>
        <p:spPr>
          <a:xfrm>
            <a:off x="453747" y="1019600"/>
            <a:ext cx="50076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203200">
              <a:buClr>
                <a:schemeClr val="accent1"/>
              </a:buClr>
              <a:buSzPts val="1200"/>
            </a:pPr>
            <a:endParaRPr lang="it" sz="2400">
              <a:solidFill>
                <a:schemeClr val="dk1"/>
              </a:solidFill>
              <a:latin typeface="Ubuntu Mono"/>
            </a:endParaRPr>
          </a:p>
        </p:txBody>
      </p:sp>
      <p:graphicFrame>
        <p:nvGraphicFramePr>
          <p:cNvPr id="6" name="Tabella 5">
            <a:extLst>
              <a:ext uri="{FF2B5EF4-FFF2-40B4-BE49-F238E27FC236}">
                <a16:creationId xmlns:a16="http://schemas.microsoft.com/office/drawing/2014/main" id="{5022C430-FE07-1306-1D33-5C662AA9CB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1030659"/>
              </p:ext>
            </p:extLst>
          </p:nvPr>
        </p:nvGraphicFramePr>
        <p:xfrm>
          <a:off x="1263017" y="815516"/>
          <a:ext cx="9094381" cy="5524356"/>
        </p:xfrm>
        <a:graphic>
          <a:graphicData uri="http://schemas.openxmlformats.org/drawingml/2006/table">
            <a:tbl>
              <a:tblPr firstRow="1" bandRow="1">
                <a:noFill/>
                <a:tableStyleId>{5C22544A-7EE6-4342-B048-85BDC9FD1C3A}</a:tableStyleId>
              </a:tblPr>
              <a:tblGrid>
                <a:gridCol w="969648">
                  <a:extLst>
                    <a:ext uri="{9D8B030D-6E8A-4147-A177-3AD203B41FA5}">
                      <a16:colId xmlns:a16="http://schemas.microsoft.com/office/drawing/2014/main" val="767900160"/>
                    </a:ext>
                  </a:extLst>
                </a:gridCol>
                <a:gridCol w="1296468">
                  <a:extLst>
                    <a:ext uri="{9D8B030D-6E8A-4147-A177-3AD203B41FA5}">
                      <a16:colId xmlns:a16="http://schemas.microsoft.com/office/drawing/2014/main" val="1990627745"/>
                    </a:ext>
                  </a:extLst>
                </a:gridCol>
                <a:gridCol w="774813">
                  <a:extLst>
                    <a:ext uri="{9D8B030D-6E8A-4147-A177-3AD203B41FA5}">
                      <a16:colId xmlns:a16="http://schemas.microsoft.com/office/drawing/2014/main" val="3250703384"/>
                    </a:ext>
                  </a:extLst>
                </a:gridCol>
                <a:gridCol w="916854">
                  <a:extLst>
                    <a:ext uri="{9D8B030D-6E8A-4147-A177-3AD203B41FA5}">
                      <a16:colId xmlns:a16="http://schemas.microsoft.com/office/drawing/2014/main" val="3930608347"/>
                    </a:ext>
                  </a:extLst>
                </a:gridCol>
                <a:gridCol w="725791">
                  <a:extLst>
                    <a:ext uri="{9D8B030D-6E8A-4147-A177-3AD203B41FA5}">
                      <a16:colId xmlns:a16="http://schemas.microsoft.com/office/drawing/2014/main" val="3579717313"/>
                    </a:ext>
                  </a:extLst>
                </a:gridCol>
                <a:gridCol w="622717">
                  <a:extLst>
                    <a:ext uri="{9D8B030D-6E8A-4147-A177-3AD203B41FA5}">
                      <a16:colId xmlns:a16="http://schemas.microsoft.com/office/drawing/2014/main" val="3358469484"/>
                    </a:ext>
                  </a:extLst>
                </a:gridCol>
                <a:gridCol w="690595">
                  <a:extLst>
                    <a:ext uri="{9D8B030D-6E8A-4147-A177-3AD203B41FA5}">
                      <a16:colId xmlns:a16="http://schemas.microsoft.com/office/drawing/2014/main" val="4037885252"/>
                    </a:ext>
                  </a:extLst>
                </a:gridCol>
                <a:gridCol w="866575">
                  <a:extLst>
                    <a:ext uri="{9D8B030D-6E8A-4147-A177-3AD203B41FA5}">
                      <a16:colId xmlns:a16="http://schemas.microsoft.com/office/drawing/2014/main" val="3937650948"/>
                    </a:ext>
                  </a:extLst>
                </a:gridCol>
                <a:gridCol w="999816">
                  <a:extLst>
                    <a:ext uri="{9D8B030D-6E8A-4147-A177-3AD203B41FA5}">
                      <a16:colId xmlns:a16="http://schemas.microsoft.com/office/drawing/2014/main" val="1660354936"/>
                    </a:ext>
                  </a:extLst>
                </a:gridCol>
                <a:gridCol w="1231104">
                  <a:extLst>
                    <a:ext uri="{9D8B030D-6E8A-4147-A177-3AD203B41FA5}">
                      <a16:colId xmlns:a16="http://schemas.microsoft.com/office/drawing/2014/main" val="3127114573"/>
                    </a:ext>
                  </a:extLst>
                </a:gridCol>
              </a:tblGrid>
              <a:tr h="535783">
                <a:tc>
                  <a:txBody>
                    <a:bodyPr/>
                    <a:lstStyle/>
                    <a:p>
                      <a:pPr rtl="0" fontAlgn="b"/>
                      <a:r>
                        <a:rPr lang="it-IT" sz="12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Kernel</a:t>
                      </a:r>
                    </a:p>
                  </a:txBody>
                  <a:tcPr marL="144806" marR="22626" marT="72403" marB="72403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it-IT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Domain</a:t>
                      </a:r>
                    </a:p>
                  </a:txBody>
                  <a:tcPr marL="144806" marR="22626" marT="72403" marB="72403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it-IT" sz="12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Format</a:t>
                      </a:r>
                    </a:p>
                  </a:txBody>
                  <a:tcPr marL="144806" marR="22626" marT="72403" marB="72403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it-IT" sz="12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Compute </a:t>
                      </a:r>
                      <a:r>
                        <a:rPr lang="it-IT" sz="1200" b="1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bound</a:t>
                      </a:r>
                    </a:p>
                  </a:txBody>
                  <a:tcPr marL="144806" marR="22626" marT="72403" marB="72403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it-IT" sz="12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Mask</a:t>
                      </a:r>
                      <a:endParaRPr lang="it-IT" sz="1200" b="1" err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144806" marR="22626" marT="72403" marB="72403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it-IT" sz="12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Slide</a:t>
                      </a:r>
                    </a:p>
                  </a:txBody>
                  <a:tcPr marL="144806" marR="22626" marT="72403" marB="72403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it-IT" sz="12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Stride </a:t>
                      </a:r>
                      <a:r>
                        <a:rPr lang="it-IT" sz="1200" b="1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Mem</a:t>
                      </a:r>
                    </a:p>
                  </a:txBody>
                  <a:tcPr marL="144806" marR="22626" marT="72403" marB="72403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it-IT" sz="1200" b="1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Idx</a:t>
                      </a:r>
                      <a:r>
                        <a:rPr lang="it-IT" sz="12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it-IT" sz="1200" b="1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Mem</a:t>
                      </a:r>
                    </a:p>
                  </a:txBody>
                  <a:tcPr marL="144806" marR="22626" marT="72403" marB="72403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it-IT" sz="1200" b="1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Reduction</a:t>
                      </a:r>
                    </a:p>
                  </a:txBody>
                  <a:tcPr marL="144806" marR="22626" marT="72403" marB="72403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it-IT" sz="12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Max Perf </a:t>
                      </a:r>
                      <a:br>
                        <a:rPr lang="it-IT" sz="12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</a:br>
                      <a:r>
                        <a:rPr lang="it-IT" sz="12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[DP-FLOP/cycle]</a:t>
                      </a:r>
                    </a:p>
                  </a:txBody>
                  <a:tcPr marL="144806" marR="22626" marT="72403" marB="72403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8120874"/>
                  </a:ext>
                </a:extLst>
              </a:tr>
              <a:tr h="535783">
                <a:tc>
                  <a:txBody>
                    <a:bodyPr/>
                    <a:lstStyle/>
                    <a:p>
                      <a:pPr rtl="0" fontAlgn="b"/>
                      <a:r>
                        <a:rPr lang="it-IT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matmul</a:t>
                      </a:r>
                      <a:endParaRPr lang="it-IT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4806" marR="22626" marT="72403" marB="72403" anchor="b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it-IT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Linear Algebra, ML</a:t>
                      </a:r>
                      <a:endParaRPr lang="it-IT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4806" marR="22626" marT="72403" marB="72403" anchor="b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it-IT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FP64, int64</a:t>
                      </a:r>
                      <a:endParaRPr lang="it-IT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4806" marR="22626" marT="72403" marB="72403" anchor="b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it-IT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Y</a:t>
                      </a:r>
                      <a:endParaRPr lang="it-IT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4806" marR="22626" marT="72403" marB="72403" anchor="b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it-IT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N</a:t>
                      </a:r>
                      <a:endParaRPr lang="it-IT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4806" marR="22626" marT="72403" marB="72403" anchor="b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it-IT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N</a:t>
                      </a:r>
                      <a:endParaRPr lang="it-IT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4806" marR="22626" marT="72403" marB="72403" anchor="b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it-IT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N</a:t>
                      </a:r>
                      <a:endParaRPr lang="it-IT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4806" marR="22626" marT="72403" marB="72403" anchor="b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it-IT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N</a:t>
                      </a:r>
                      <a:endParaRPr lang="it-IT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4806" marR="22626" marT="72403" marB="72403" anchor="b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it-IT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N</a:t>
                      </a:r>
                      <a:endParaRPr lang="it-IT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4806" marR="22626" marT="72403" marB="72403" anchor="b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it-IT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1 × 2.0 × L</a:t>
                      </a:r>
                      <a:endParaRPr lang="it-IT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4806" marR="22626" marT="72403" marB="72403" anchor="b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1748649"/>
                  </a:ext>
                </a:extLst>
              </a:tr>
              <a:tr h="535783">
                <a:tc>
                  <a:txBody>
                    <a:bodyPr/>
                    <a:lstStyle/>
                    <a:p>
                      <a:pPr rtl="0" fontAlgn="b"/>
                      <a:r>
                        <a:rPr lang="it-IT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conv2d</a:t>
                      </a:r>
                      <a:endParaRPr lang="it-IT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4806" marR="22626" marT="72403" marB="72403" anchor="b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it-IT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Signal Processing, ML</a:t>
                      </a:r>
                      <a:endParaRPr lang="it-IT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4806" marR="22626" marT="72403" marB="72403" anchor="b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it-IT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FP64, int64</a:t>
                      </a:r>
                      <a:endParaRPr lang="it-IT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4806" marR="22626" marT="72403" marB="72403" anchor="b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it-IT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Y</a:t>
                      </a:r>
                      <a:endParaRPr lang="it-IT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4806" marR="22626" marT="72403" marB="72403" anchor="b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it-IT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N</a:t>
                      </a:r>
                      <a:endParaRPr lang="it-IT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4806" marR="22626" marT="72403" marB="72403" anchor="b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it-IT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Y</a:t>
                      </a:r>
                      <a:endParaRPr lang="it-IT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4806" marR="22626" marT="72403" marB="72403" anchor="b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it-IT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N</a:t>
                      </a:r>
                      <a:endParaRPr lang="it-IT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4806" marR="22626" marT="72403" marB="72403" anchor="b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it-IT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N</a:t>
                      </a:r>
                      <a:endParaRPr lang="it-IT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4806" marR="22626" marT="72403" marB="72403" anchor="b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it-IT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N</a:t>
                      </a:r>
                      <a:endParaRPr lang="it-IT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4806" marR="22626" marT="72403" marB="72403" anchor="b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it-IT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1 × 2.0 × L</a:t>
                      </a:r>
                      <a:endParaRPr lang="it-IT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4806" marR="22626" marT="72403" marB="72403" anchor="b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94623422"/>
                  </a:ext>
                </a:extLst>
              </a:tr>
              <a:tr h="535783">
                <a:tc>
                  <a:txBody>
                    <a:bodyPr/>
                    <a:lstStyle/>
                    <a:p>
                      <a:pPr rtl="0" fontAlgn="b"/>
                      <a:r>
                        <a:rPr lang="it-IT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dotproduct</a:t>
                      </a:r>
                      <a:endParaRPr lang="it-IT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4806" marR="22626" marT="72403" marB="72403" anchor="b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it-IT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Linear Algebra</a:t>
                      </a:r>
                      <a:endParaRPr lang="it-IT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4806" marR="22626" marT="72403" marB="72403" anchor="b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it-IT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FP64, int64</a:t>
                      </a:r>
                      <a:endParaRPr lang="it-IT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4806" marR="22626" marT="72403" marB="72403" anchor="b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it-IT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Y</a:t>
                      </a:r>
                      <a:endParaRPr lang="it-IT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4806" marR="22626" marT="72403" marB="72403" anchor="b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it-IT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N</a:t>
                      </a:r>
                      <a:endParaRPr lang="it-IT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4806" marR="22626" marT="72403" marB="72403" anchor="b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it-IT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N</a:t>
                      </a:r>
                      <a:endParaRPr lang="it-IT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4806" marR="22626" marT="72403" marB="72403" anchor="b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it-IT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N</a:t>
                      </a:r>
                      <a:endParaRPr lang="it-IT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4806" marR="22626" marT="72403" marB="72403" anchor="b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it-IT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N</a:t>
                      </a:r>
                      <a:endParaRPr lang="it-IT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4806" marR="22626" marT="72403" marB="72403" anchor="b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it-IT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Y</a:t>
                      </a:r>
                      <a:endParaRPr lang="it-IT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4806" marR="22626" marT="72403" marB="72403" anchor="b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it-IT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1 × 0.5 × L*</a:t>
                      </a:r>
                      <a:endParaRPr lang="it-IT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4806" marR="22626" marT="72403" marB="72403" anchor="b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8598064"/>
                  </a:ext>
                </a:extLst>
              </a:tr>
              <a:tr h="354775">
                <a:tc>
                  <a:txBody>
                    <a:bodyPr/>
                    <a:lstStyle/>
                    <a:p>
                      <a:pPr rtl="0" fontAlgn="b"/>
                      <a:r>
                        <a:rPr lang="it-IT" sz="1200">
                          <a:solidFill>
                            <a:srgbClr val="FF0000"/>
                          </a:solidFill>
                          <a:effectLst/>
                        </a:rPr>
                        <a:t>jacobi2d</a:t>
                      </a:r>
                      <a:endParaRPr lang="it-IT" sz="120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4806" marR="22626" marT="72403" marB="72403" anchor="b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it-IT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Stencil</a:t>
                      </a:r>
                      <a:endParaRPr lang="it-IT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4806" marR="22626" marT="72403" marB="72403" anchor="b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it-IT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FP64</a:t>
                      </a:r>
                      <a:endParaRPr lang="it-IT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4806" marR="22626" marT="72403" marB="72403" anchor="b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it-IT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Y</a:t>
                      </a:r>
                      <a:endParaRPr lang="it-IT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4806" marR="22626" marT="72403" marB="72403" anchor="b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it-IT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N</a:t>
                      </a:r>
                      <a:endParaRPr lang="it-IT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4806" marR="22626" marT="72403" marB="72403" anchor="b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it-IT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Y</a:t>
                      </a:r>
                      <a:endParaRPr lang="it-IT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4806" marR="22626" marT="72403" marB="72403" anchor="b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it-IT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N</a:t>
                      </a:r>
                      <a:endParaRPr lang="it-IT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4806" marR="22626" marT="72403" marB="72403" anchor="b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it-IT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N</a:t>
                      </a:r>
                      <a:endParaRPr lang="it-IT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4806" marR="22626" marT="72403" marB="72403" anchor="b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it-IT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N</a:t>
                      </a:r>
                      <a:endParaRPr lang="it-IT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4806" marR="22626" marT="72403" marB="72403" anchor="b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it-IT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1 × 1 × 1.0 × L</a:t>
                      </a:r>
                      <a:endParaRPr lang="it-IT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4806" marR="22626" marT="72403" marB="72403" anchor="b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289105"/>
                  </a:ext>
                </a:extLst>
              </a:tr>
              <a:tr h="354775">
                <a:tc>
                  <a:txBody>
                    <a:bodyPr/>
                    <a:lstStyle/>
                    <a:p>
                      <a:pPr rtl="0" fontAlgn="b"/>
                      <a:r>
                        <a:rPr lang="it-IT" sz="1200">
                          <a:solidFill>
                            <a:schemeClr val="accent2"/>
                          </a:solidFill>
                          <a:effectLst/>
                        </a:rPr>
                        <a:t>dropout</a:t>
                      </a:r>
                      <a:endParaRPr lang="it-IT" sz="1200"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4806" marR="22626" marT="72403" marB="72403" anchor="b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it-IT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ML</a:t>
                      </a:r>
                      <a:endParaRPr lang="it-IT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4806" marR="22626" marT="72403" marB="72403" anchor="b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it-IT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FP32</a:t>
                      </a:r>
                      <a:endParaRPr lang="it-IT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4806" marR="22626" marT="72403" marB="72403" anchor="b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it-IT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N</a:t>
                      </a:r>
                      <a:endParaRPr lang="it-IT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4806" marR="22626" marT="72403" marB="72403" anchor="b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it-IT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Y</a:t>
                      </a:r>
                      <a:endParaRPr lang="it-IT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4806" marR="22626" marT="72403" marB="72403" anchor="b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it-IT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N</a:t>
                      </a:r>
                      <a:endParaRPr lang="it-IT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4806" marR="22626" marT="72403" marB="72403" anchor="b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it-IT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N</a:t>
                      </a:r>
                      <a:endParaRPr lang="it-IT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4806" marR="22626" marT="72403" marB="72403" anchor="b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it-IT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N</a:t>
                      </a:r>
                      <a:endParaRPr lang="it-IT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4806" marR="22626" marT="72403" marB="72403" anchor="b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it-IT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N</a:t>
                      </a:r>
                      <a:endParaRPr lang="it-IT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4806" marR="22626" marT="72403" marB="72403" anchor="b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it-IT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2 × 0.25 × L</a:t>
                      </a:r>
                      <a:endParaRPr lang="it-IT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4806" marR="22626" marT="72403" marB="72403" anchor="b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1090956"/>
                  </a:ext>
                </a:extLst>
              </a:tr>
              <a:tr h="535783">
                <a:tc>
                  <a:txBody>
                    <a:bodyPr/>
                    <a:lstStyle/>
                    <a:p>
                      <a:pPr rtl="0" fontAlgn="b"/>
                      <a:r>
                        <a:rPr lang="it-IT" sz="1200">
                          <a:solidFill>
                            <a:schemeClr val="accent2"/>
                          </a:solidFill>
                          <a:effectLst/>
                        </a:rPr>
                        <a:t>fft</a:t>
                      </a:r>
                      <a:endParaRPr lang="it-IT" sz="1200"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4806" marR="22626" marT="72403" marB="72403" anchor="b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it-IT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Signal Processing,</a:t>
                      </a:r>
                      <a:endParaRPr lang="it-IT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4806" marR="22626" marT="72403" marB="72403" anchor="b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it-IT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FP32</a:t>
                      </a:r>
                      <a:endParaRPr lang="it-IT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4806" marR="22626" marT="72403" marB="72403" anchor="b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it-IT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Y</a:t>
                      </a:r>
                      <a:endParaRPr lang="it-IT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4806" marR="22626" marT="72403" marB="72403" anchor="b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it-IT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Y</a:t>
                      </a:r>
                      <a:endParaRPr lang="it-IT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4806" marR="22626" marT="72403" marB="72403" anchor="b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it-IT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Y</a:t>
                      </a:r>
                      <a:endParaRPr lang="it-IT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4806" marR="22626" marT="72403" marB="72403" anchor="b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it-IT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N</a:t>
                      </a:r>
                      <a:endParaRPr lang="it-IT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4806" marR="22626" marT="72403" marB="72403" anchor="b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it-IT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Y</a:t>
                      </a:r>
                      <a:endParaRPr lang="it-IT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4806" marR="22626" marT="72403" marB="72403" anchor="b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it-IT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N</a:t>
                      </a:r>
                      <a:endParaRPr lang="it-IT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4806" marR="22626" marT="72403" marB="72403" anchor="b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it-IT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2 × 5/4 × L</a:t>
                      </a:r>
                      <a:endParaRPr lang="it-IT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4806" marR="22626" marT="72403" marB="72403" anchor="b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6100905"/>
                  </a:ext>
                </a:extLst>
              </a:tr>
              <a:tr h="535783">
                <a:tc>
                  <a:txBody>
                    <a:bodyPr/>
                    <a:lstStyle/>
                    <a:p>
                      <a:pPr rtl="0" fontAlgn="b"/>
                      <a:r>
                        <a:rPr lang="it-IT" sz="1200">
                          <a:solidFill>
                            <a:schemeClr val="accent2"/>
                          </a:solidFill>
                          <a:effectLst/>
                        </a:rPr>
                        <a:t>dwt</a:t>
                      </a:r>
                      <a:endParaRPr lang="it-IT" sz="1200"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4806" marR="22626" marT="72403" marB="72403" anchor="b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it-IT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Signal Processing,</a:t>
                      </a:r>
                      <a:endParaRPr lang="it-IT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4806" marR="22626" marT="72403" marB="72403" anchor="b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it-IT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FP32</a:t>
                      </a:r>
                      <a:endParaRPr lang="it-IT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4806" marR="22626" marT="72403" marB="72403" anchor="b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it-IT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N</a:t>
                      </a:r>
                      <a:endParaRPr lang="it-IT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4806" marR="22626" marT="72403" marB="72403" anchor="b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it-IT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N</a:t>
                      </a:r>
                      <a:endParaRPr lang="it-IT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4806" marR="22626" marT="72403" marB="72403" anchor="b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it-IT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N</a:t>
                      </a:r>
                      <a:endParaRPr lang="it-IT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4806" marR="22626" marT="72403" marB="72403" anchor="b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it-IT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Y</a:t>
                      </a:r>
                      <a:endParaRPr lang="it-IT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4806" marR="22626" marT="72403" marB="72403" anchor="b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it-IT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N</a:t>
                      </a:r>
                      <a:endParaRPr lang="it-IT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4806" marR="22626" marT="72403" marB="72403" anchor="b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it-IT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N</a:t>
                      </a:r>
                      <a:endParaRPr lang="it-IT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4806" marR="22626" marT="72403" marB="72403" anchor="b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it-IT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2 × 0.5 × L</a:t>
                      </a:r>
                      <a:endParaRPr lang="it-IT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4806" marR="22626" marT="72403" marB="72403" anchor="b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4723517"/>
                  </a:ext>
                </a:extLst>
              </a:tr>
              <a:tr h="535783">
                <a:tc>
                  <a:txBody>
                    <a:bodyPr/>
                    <a:lstStyle/>
                    <a:p>
                      <a:pPr rtl="0" fontAlgn="b"/>
                      <a:r>
                        <a:rPr lang="it-IT" sz="1200">
                          <a:solidFill>
                            <a:srgbClr val="FF0000"/>
                          </a:solidFill>
                          <a:effectLst/>
                        </a:rPr>
                        <a:t>pathfinder</a:t>
                      </a:r>
                      <a:endParaRPr lang="it-IT" sz="120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4806" marR="22626" marT="72403" marB="72403" anchor="b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it-IT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Routing Algorithm</a:t>
                      </a:r>
                      <a:endParaRPr lang="it-IT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4806" marR="22626" marT="72403" marB="72403" anchor="b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it-IT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int32</a:t>
                      </a:r>
                      <a:endParaRPr lang="it-IT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4806" marR="22626" marT="72403" marB="72403" anchor="b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it-IT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N</a:t>
                      </a:r>
                      <a:endParaRPr lang="it-IT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4806" marR="22626" marT="72403" marB="72403" anchor="b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it-IT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Y</a:t>
                      </a:r>
                      <a:endParaRPr lang="it-IT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4806" marR="22626" marT="72403" marB="72403" anchor="b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it-IT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N</a:t>
                      </a:r>
                      <a:endParaRPr lang="it-IT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4806" marR="22626" marT="72403" marB="72403" anchor="b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it-IT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N</a:t>
                      </a:r>
                      <a:endParaRPr lang="it-IT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4806" marR="22626" marT="72403" marB="72403" anchor="b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it-IT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N</a:t>
                      </a:r>
                      <a:endParaRPr lang="it-IT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4806" marR="22626" marT="72403" marB="72403" anchor="b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it-IT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N</a:t>
                      </a:r>
                      <a:endParaRPr lang="it-IT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4806" marR="22626" marT="72403" marB="72403" anchor="b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it-IT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2 × 1.0 × L</a:t>
                      </a:r>
                      <a:endParaRPr lang="it-IT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4806" marR="22626" marT="72403" marB="72403" anchor="b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7737293"/>
                  </a:ext>
                </a:extLst>
              </a:tr>
              <a:tr h="354775">
                <a:tc>
                  <a:txBody>
                    <a:bodyPr/>
                    <a:lstStyle/>
                    <a:p>
                      <a:pPr rtl="0" fontAlgn="b"/>
                      <a:r>
                        <a:rPr lang="it-IT" sz="1200">
                          <a:solidFill>
                            <a:srgbClr val="FF0000"/>
                          </a:solidFill>
                          <a:effectLst/>
                        </a:rPr>
                        <a:t>exp</a:t>
                      </a:r>
                      <a:endParaRPr lang="it-IT" sz="120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4806" marR="22626" marT="72403" marB="72403" anchor="b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it-IT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Scientific, ML</a:t>
                      </a:r>
                      <a:endParaRPr lang="it-IT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4806" marR="22626" marT="72403" marB="72403" anchor="b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it-IT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FP64</a:t>
                      </a:r>
                      <a:endParaRPr lang="it-IT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4806" marR="22626" marT="72403" marB="72403" anchor="b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it-IT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Y</a:t>
                      </a:r>
                      <a:endParaRPr lang="it-IT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4806" marR="22626" marT="72403" marB="72403" anchor="b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it-IT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N</a:t>
                      </a:r>
                      <a:endParaRPr lang="it-IT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4806" marR="22626" marT="72403" marB="72403" anchor="b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it-IT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N</a:t>
                      </a:r>
                      <a:endParaRPr lang="it-IT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4806" marR="22626" marT="72403" marB="72403" anchor="b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it-IT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N</a:t>
                      </a:r>
                      <a:endParaRPr lang="it-IT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4806" marR="22626" marT="72403" marB="72403" anchor="b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it-IT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N</a:t>
                      </a:r>
                      <a:endParaRPr lang="it-IT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4806" marR="22626" marT="72403" marB="72403" anchor="b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it-IT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N</a:t>
                      </a:r>
                      <a:endParaRPr lang="it-IT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4806" marR="22626" marT="72403" marB="72403" anchor="b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it-IT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1 × 28/21 × L</a:t>
                      </a:r>
                      <a:endParaRPr lang="it-IT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4806" marR="22626" marT="72403" marB="72403" anchor="b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97409"/>
                  </a:ext>
                </a:extLst>
              </a:tr>
              <a:tr h="354775">
                <a:tc>
                  <a:txBody>
                    <a:bodyPr/>
                    <a:lstStyle/>
                    <a:p>
                      <a:pPr rtl="0" fontAlgn="b"/>
                      <a:r>
                        <a:rPr lang="it-IT" sz="1200">
                          <a:solidFill>
                            <a:schemeClr val="accent2"/>
                          </a:solidFill>
                          <a:effectLst/>
                        </a:rPr>
                        <a:t>softmax</a:t>
                      </a:r>
                      <a:endParaRPr lang="it-IT" sz="1200"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4806" marR="22626" marT="72403" marB="72403" anchor="b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it-IT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ML</a:t>
                      </a:r>
                      <a:endParaRPr lang="it-IT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4806" marR="22626" marT="72403" marB="72403" anchor="b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it-IT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FP32</a:t>
                      </a:r>
                      <a:endParaRPr lang="it-IT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4806" marR="22626" marT="72403" marB="72403" anchor="b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it-IT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Y</a:t>
                      </a:r>
                      <a:endParaRPr lang="it-IT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4806" marR="22626" marT="72403" marB="72403" anchor="b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it-IT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N</a:t>
                      </a:r>
                      <a:endParaRPr lang="it-IT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4806" marR="22626" marT="72403" marB="72403" anchor="b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it-IT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N</a:t>
                      </a:r>
                      <a:endParaRPr lang="it-IT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4806" marR="22626" marT="72403" marB="72403" anchor="b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it-IT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N</a:t>
                      </a:r>
                      <a:endParaRPr lang="it-IT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4806" marR="22626" marT="72403" marB="72403" anchor="b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it-IT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N</a:t>
                      </a:r>
                      <a:endParaRPr lang="it-IT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4806" marR="22626" marT="72403" marB="72403" anchor="b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it-IT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Y</a:t>
                      </a:r>
                      <a:endParaRPr lang="it-IT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4806" marR="22626" marT="72403" marB="72403" anchor="b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it-IT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2 × 32/25 × L</a:t>
                      </a:r>
                      <a:endParaRPr lang="it-IT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4806" marR="22626" marT="72403" marB="72403" anchor="b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3534402"/>
                  </a:ext>
                </a:extLst>
              </a:tr>
              <a:tr h="354775">
                <a:tc>
                  <a:txBody>
                    <a:bodyPr/>
                    <a:lstStyle/>
                    <a:p>
                      <a:pPr rtl="0" fontAlgn="b"/>
                      <a:r>
                        <a:rPr lang="it-IT" sz="1200">
                          <a:solidFill>
                            <a:schemeClr val="accent2"/>
                          </a:solidFill>
                          <a:effectLst/>
                        </a:rPr>
                        <a:t>roi-align</a:t>
                      </a:r>
                      <a:endParaRPr lang="it-IT" sz="1200"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4806" marR="22626" marT="72403" marB="72403" anchor="b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it-IT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ML</a:t>
                      </a:r>
                      <a:endParaRPr lang="it-IT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4806" marR="22626" marT="72403" marB="72403" anchor="b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it-IT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FP32</a:t>
                      </a:r>
                      <a:endParaRPr lang="it-IT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4806" marR="22626" marT="72403" marB="72403" anchor="b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it-IT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N</a:t>
                      </a:r>
                      <a:endParaRPr lang="it-IT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4806" marR="22626" marT="72403" marB="72403" anchor="b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it-IT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N</a:t>
                      </a:r>
                      <a:endParaRPr lang="it-IT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4806" marR="22626" marT="72403" marB="72403" anchor="b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it-IT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N</a:t>
                      </a:r>
                      <a:endParaRPr lang="it-IT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4806" marR="22626" marT="72403" marB="72403" anchor="b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it-IT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N</a:t>
                      </a:r>
                      <a:endParaRPr lang="it-IT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4806" marR="22626" marT="72403" marB="72403" anchor="b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it-IT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N</a:t>
                      </a:r>
                      <a:endParaRPr lang="it-IT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4806" marR="22626" marT="72403" marB="72403" anchor="b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it-IT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N</a:t>
                      </a:r>
                      <a:endParaRPr lang="it-IT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4806" marR="22626" marT="72403" marB="72403" anchor="b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it-IT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2 × 3/5 × L</a:t>
                      </a:r>
                      <a:endParaRPr lang="it-IT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4806" marR="22626" marT="72403" marB="72403" anchor="b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58467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7188414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34B60B56-6F45-BDB1-13FE-BBB2EBD38A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503" y="180326"/>
            <a:ext cx="10667548" cy="657050"/>
          </a:xfrm>
        </p:spPr>
        <p:txBody>
          <a:bodyPr vert="horz" lIns="0" tIns="0" rIns="0" bIns="0" rtlCol="0" anchor="ctr">
            <a:normAutofit/>
          </a:bodyPr>
          <a:lstStyle/>
          <a:p>
            <a:r>
              <a:rPr lang="en-US"/>
              <a:t>Software</a:t>
            </a:r>
          </a:p>
        </p:txBody>
      </p:sp>
      <p:sp>
        <p:nvSpPr>
          <p:cNvPr id="4372" name="Google Shape;4372;p84"/>
          <p:cNvSpPr txBox="1">
            <a:spLocks noGrp="1"/>
          </p:cNvSpPr>
          <p:nvPr>
            <p:ph type="sldNum" sz="quarter" idx="12"/>
          </p:nvPr>
        </p:nvSpPr>
        <p:spPr>
          <a:xfrm>
            <a:off x="10385676" y="6473766"/>
            <a:ext cx="598375" cy="308395"/>
          </a:xfrm>
        </p:spPr>
        <p:txBody>
          <a:bodyPr spcFirstLastPara="1" vert="horz" lIns="0" tIns="0" rIns="0" bIns="0" rtlCol="0" anchor="b" anchorCtr="0">
            <a:normAutofit/>
          </a:bodyPr>
          <a:lstStyle/>
          <a:p>
            <a:pPr>
              <a:spcAft>
                <a:spcPts val="600"/>
              </a:spcAft>
              <a:buClr>
                <a:srgbClr val="000000"/>
              </a:buClr>
            </a:pPr>
            <a:fld id="{00000000-1234-1234-1234-123412341234}" type="slidenum">
              <a:rPr lang="it"/>
              <a:pPr>
                <a:spcAft>
                  <a:spcPts val="600"/>
                </a:spcAft>
                <a:buClr>
                  <a:srgbClr val="000000"/>
                </a:buClr>
              </a:pPr>
              <a:t>94</a:t>
            </a:fld>
            <a:endParaRPr lang="it-IT"/>
          </a:p>
        </p:txBody>
      </p:sp>
      <p:sp>
        <p:nvSpPr>
          <p:cNvPr id="4374" name="Google Shape;4374;p84"/>
          <p:cNvSpPr txBox="1"/>
          <p:nvPr/>
        </p:nvSpPr>
        <p:spPr>
          <a:xfrm>
            <a:off x="415647" y="928160"/>
            <a:ext cx="50076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203200">
              <a:buClr>
                <a:schemeClr val="accent1"/>
              </a:buClr>
              <a:buSzPts val="1200"/>
            </a:pPr>
            <a:endParaRPr lang="it" sz="2400">
              <a:solidFill>
                <a:schemeClr val="dk1"/>
              </a:solidFill>
              <a:latin typeface="Ubuntu Mono"/>
            </a:endParaRPr>
          </a:p>
        </p:txBody>
      </p:sp>
      <p:sp>
        <p:nvSpPr>
          <p:cNvPr id="7" name="Google Shape;4374;p84">
            <a:extLst>
              <a:ext uri="{FF2B5EF4-FFF2-40B4-BE49-F238E27FC236}">
                <a16:creationId xmlns:a16="http://schemas.microsoft.com/office/drawing/2014/main" id="{575DB369-DFD2-1BBF-1B7B-0DCED9FFF6AD}"/>
              </a:ext>
            </a:extLst>
          </p:cNvPr>
          <p:cNvSpPr txBox="1"/>
          <p:nvPr/>
        </p:nvSpPr>
        <p:spPr>
          <a:xfrm>
            <a:off x="453747" y="1019600"/>
            <a:ext cx="50076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203200">
              <a:buClr>
                <a:schemeClr val="accent1"/>
              </a:buClr>
              <a:buSzPts val="1200"/>
            </a:pPr>
            <a:endParaRPr lang="it" sz="2400">
              <a:solidFill>
                <a:schemeClr val="dk1"/>
              </a:solidFill>
              <a:latin typeface="Ubuntu Mono"/>
            </a:endParaRPr>
          </a:p>
        </p:txBody>
      </p:sp>
      <p:graphicFrame>
        <p:nvGraphicFramePr>
          <p:cNvPr id="6" name="Tabella 5">
            <a:extLst>
              <a:ext uri="{FF2B5EF4-FFF2-40B4-BE49-F238E27FC236}">
                <a16:creationId xmlns:a16="http://schemas.microsoft.com/office/drawing/2014/main" id="{5022C430-FE07-1306-1D33-5C662AA9CB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0358765"/>
              </p:ext>
            </p:extLst>
          </p:nvPr>
        </p:nvGraphicFramePr>
        <p:xfrm>
          <a:off x="1263017" y="815516"/>
          <a:ext cx="9094381" cy="5524356"/>
        </p:xfrm>
        <a:graphic>
          <a:graphicData uri="http://schemas.openxmlformats.org/drawingml/2006/table">
            <a:tbl>
              <a:tblPr firstRow="1" bandRow="1">
                <a:noFill/>
                <a:tableStyleId>{5C22544A-7EE6-4342-B048-85BDC9FD1C3A}</a:tableStyleId>
              </a:tblPr>
              <a:tblGrid>
                <a:gridCol w="969648">
                  <a:extLst>
                    <a:ext uri="{9D8B030D-6E8A-4147-A177-3AD203B41FA5}">
                      <a16:colId xmlns:a16="http://schemas.microsoft.com/office/drawing/2014/main" val="767900160"/>
                    </a:ext>
                  </a:extLst>
                </a:gridCol>
                <a:gridCol w="1296468">
                  <a:extLst>
                    <a:ext uri="{9D8B030D-6E8A-4147-A177-3AD203B41FA5}">
                      <a16:colId xmlns:a16="http://schemas.microsoft.com/office/drawing/2014/main" val="1990627745"/>
                    </a:ext>
                  </a:extLst>
                </a:gridCol>
                <a:gridCol w="774813">
                  <a:extLst>
                    <a:ext uri="{9D8B030D-6E8A-4147-A177-3AD203B41FA5}">
                      <a16:colId xmlns:a16="http://schemas.microsoft.com/office/drawing/2014/main" val="3250703384"/>
                    </a:ext>
                  </a:extLst>
                </a:gridCol>
                <a:gridCol w="916854">
                  <a:extLst>
                    <a:ext uri="{9D8B030D-6E8A-4147-A177-3AD203B41FA5}">
                      <a16:colId xmlns:a16="http://schemas.microsoft.com/office/drawing/2014/main" val="3930608347"/>
                    </a:ext>
                  </a:extLst>
                </a:gridCol>
                <a:gridCol w="725791">
                  <a:extLst>
                    <a:ext uri="{9D8B030D-6E8A-4147-A177-3AD203B41FA5}">
                      <a16:colId xmlns:a16="http://schemas.microsoft.com/office/drawing/2014/main" val="3579717313"/>
                    </a:ext>
                  </a:extLst>
                </a:gridCol>
                <a:gridCol w="622717">
                  <a:extLst>
                    <a:ext uri="{9D8B030D-6E8A-4147-A177-3AD203B41FA5}">
                      <a16:colId xmlns:a16="http://schemas.microsoft.com/office/drawing/2014/main" val="3358469484"/>
                    </a:ext>
                  </a:extLst>
                </a:gridCol>
                <a:gridCol w="690595">
                  <a:extLst>
                    <a:ext uri="{9D8B030D-6E8A-4147-A177-3AD203B41FA5}">
                      <a16:colId xmlns:a16="http://schemas.microsoft.com/office/drawing/2014/main" val="4037885252"/>
                    </a:ext>
                  </a:extLst>
                </a:gridCol>
                <a:gridCol w="866575">
                  <a:extLst>
                    <a:ext uri="{9D8B030D-6E8A-4147-A177-3AD203B41FA5}">
                      <a16:colId xmlns:a16="http://schemas.microsoft.com/office/drawing/2014/main" val="3937650948"/>
                    </a:ext>
                  </a:extLst>
                </a:gridCol>
                <a:gridCol w="999816">
                  <a:extLst>
                    <a:ext uri="{9D8B030D-6E8A-4147-A177-3AD203B41FA5}">
                      <a16:colId xmlns:a16="http://schemas.microsoft.com/office/drawing/2014/main" val="1660354936"/>
                    </a:ext>
                  </a:extLst>
                </a:gridCol>
                <a:gridCol w="1231104">
                  <a:extLst>
                    <a:ext uri="{9D8B030D-6E8A-4147-A177-3AD203B41FA5}">
                      <a16:colId xmlns:a16="http://schemas.microsoft.com/office/drawing/2014/main" val="3127114573"/>
                    </a:ext>
                  </a:extLst>
                </a:gridCol>
              </a:tblGrid>
              <a:tr h="535783">
                <a:tc>
                  <a:txBody>
                    <a:bodyPr/>
                    <a:lstStyle/>
                    <a:p>
                      <a:pPr rtl="0" fontAlgn="b"/>
                      <a:r>
                        <a:rPr lang="it-IT" sz="12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Kernel</a:t>
                      </a:r>
                    </a:p>
                  </a:txBody>
                  <a:tcPr marL="144806" marR="22626" marT="72403" marB="72403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it-IT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Domain</a:t>
                      </a:r>
                    </a:p>
                  </a:txBody>
                  <a:tcPr marL="144806" marR="22626" marT="72403" marB="72403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it-IT" sz="12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Format</a:t>
                      </a:r>
                    </a:p>
                  </a:txBody>
                  <a:tcPr marL="144806" marR="22626" marT="72403" marB="72403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it-IT" sz="12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Compute </a:t>
                      </a:r>
                      <a:r>
                        <a:rPr lang="it-IT" sz="1200" b="1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bound</a:t>
                      </a:r>
                    </a:p>
                  </a:txBody>
                  <a:tcPr marL="144806" marR="22626" marT="72403" marB="72403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it-IT" sz="12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Mask</a:t>
                      </a:r>
                      <a:endParaRPr lang="it-IT" sz="1200" b="1" err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144806" marR="22626" marT="72403" marB="72403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it-IT" sz="12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Slide</a:t>
                      </a:r>
                    </a:p>
                  </a:txBody>
                  <a:tcPr marL="144806" marR="22626" marT="72403" marB="72403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it-IT" sz="12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Stride </a:t>
                      </a:r>
                      <a:r>
                        <a:rPr lang="it-IT" sz="1200" b="1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Mem</a:t>
                      </a:r>
                    </a:p>
                  </a:txBody>
                  <a:tcPr marL="144806" marR="22626" marT="72403" marB="72403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it-IT" sz="1200" b="1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Idx</a:t>
                      </a:r>
                      <a:r>
                        <a:rPr lang="it-IT" sz="12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it-IT" sz="1200" b="1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Mem</a:t>
                      </a:r>
                    </a:p>
                  </a:txBody>
                  <a:tcPr marL="144806" marR="22626" marT="72403" marB="72403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it-IT" sz="1200" b="1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Reduction</a:t>
                      </a:r>
                    </a:p>
                  </a:txBody>
                  <a:tcPr marL="144806" marR="22626" marT="72403" marB="72403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it-IT" sz="12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Max Perf </a:t>
                      </a:r>
                      <a:br>
                        <a:rPr lang="it-IT" sz="12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</a:br>
                      <a:r>
                        <a:rPr lang="it-IT" sz="12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[DP-FLOP/cycle]</a:t>
                      </a:r>
                    </a:p>
                  </a:txBody>
                  <a:tcPr marL="144806" marR="22626" marT="72403" marB="72403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8120874"/>
                  </a:ext>
                </a:extLst>
              </a:tr>
              <a:tr h="535783">
                <a:tc>
                  <a:txBody>
                    <a:bodyPr/>
                    <a:lstStyle/>
                    <a:p>
                      <a:pPr rtl="0" fontAlgn="b"/>
                      <a:r>
                        <a:rPr lang="it-IT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matmul</a:t>
                      </a:r>
                      <a:endParaRPr lang="it-IT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4806" marR="22626" marT="72403" marB="72403" anchor="b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it-IT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Linear Algebra, ML</a:t>
                      </a:r>
                      <a:endParaRPr lang="it-IT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4806" marR="22626" marT="72403" marB="72403" anchor="b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it-IT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FP64, int64</a:t>
                      </a:r>
                      <a:endParaRPr lang="it-IT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4806" marR="22626" marT="72403" marB="72403" anchor="b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it-IT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Y</a:t>
                      </a:r>
                      <a:endParaRPr lang="it-IT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4806" marR="22626" marT="72403" marB="72403" anchor="b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it-IT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N</a:t>
                      </a:r>
                      <a:endParaRPr lang="it-IT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4806" marR="22626" marT="72403" marB="72403" anchor="b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it-IT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N</a:t>
                      </a:r>
                      <a:endParaRPr lang="it-IT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4806" marR="22626" marT="72403" marB="72403" anchor="b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it-IT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N</a:t>
                      </a:r>
                      <a:endParaRPr lang="it-IT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4806" marR="22626" marT="72403" marB="72403" anchor="b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it-IT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N</a:t>
                      </a:r>
                      <a:endParaRPr lang="it-IT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4806" marR="22626" marT="72403" marB="72403" anchor="b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it-IT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N</a:t>
                      </a:r>
                      <a:endParaRPr lang="it-IT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4806" marR="22626" marT="72403" marB="72403" anchor="b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it-IT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1 × 2.0 × L</a:t>
                      </a:r>
                      <a:endParaRPr lang="it-IT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4806" marR="22626" marT="72403" marB="72403" anchor="b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1748649"/>
                  </a:ext>
                </a:extLst>
              </a:tr>
              <a:tr h="535783">
                <a:tc>
                  <a:txBody>
                    <a:bodyPr/>
                    <a:lstStyle/>
                    <a:p>
                      <a:pPr rtl="0" fontAlgn="b"/>
                      <a:r>
                        <a:rPr lang="it-IT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conv2d</a:t>
                      </a:r>
                      <a:endParaRPr lang="it-IT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4806" marR="22626" marT="72403" marB="72403" anchor="b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it-IT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Signal Processing, ML</a:t>
                      </a:r>
                      <a:endParaRPr lang="it-IT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4806" marR="22626" marT="72403" marB="72403" anchor="b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it-IT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FP64, int64</a:t>
                      </a:r>
                      <a:endParaRPr lang="it-IT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4806" marR="22626" marT="72403" marB="72403" anchor="b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it-IT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Y</a:t>
                      </a:r>
                      <a:endParaRPr lang="it-IT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4806" marR="22626" marT="72403" marB="72403" anchor="b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it-IT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N</a:t>
                      </a:r>
                      <a:endParaRPr lang="it-IT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4806" marR="22626" marT="72403" marB="72403" anchor="b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it-IT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Y</a:t>
                      </a:r>
                      <a:endParaRPr lang="it-IT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4806" marR="22626" marT="72403" marB="72403" anchor="b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it-IT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N</a:t>
                      </a:r>
                      <a:endParaRPr lang="it-IT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4806" marR="22626" marT="72403" marB="72403" anchor="b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it-IT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N</a:t>
                      </a:r>
                      <a:endParaRPr lang="it-IT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4806" marR="22626" marT="72403" marB="72403" anchor="b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it-IT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N</a:t>
                      </a:r>
                      <a:endParaRPr lang="it-IT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4806" marR="22626" marT="72403" marB="72403" anchor="b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it-IT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1 × 2.0 × L</a:t>
                      </a:r>
                      <a:endParaRPr lang="it-IT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4806" marR="22626" marT="72403" marB="72403" anchor="b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94623422"/>
                  </a:ext>
                </a:extLst>
              </a:tr>
              <a:tr h="535783">
                <a:tc>
                  <a:txBody>
                    <a:bodyPr/>
                    <a:lstStyle/>
                    <a:p>
                      <a:pPr rtl="0" fontAlgn="b"/>
                      <a:r>
                        <a:rPr lang="it-IT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dotproduct</a:t>
                      </a:r>
                      <a:endParaRPr lang="it-IT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4806" marR="22626" marT="72403" marB="72403" anchor="b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it-IT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Linear Algebra</a:t>
                      </a:r>
                      <a:endParaRPr lang="it-IT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4806" marR="22626" marT="72403" marB="72403" anchor="b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it-IT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FP64, int64</a:t>
                      </a:r>
                      <a:endParaRPr lang="it-IT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4806" marR="22626" marT="72403" marB="72403" anchor="b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it-IT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Y</a:t>
                      </a:r>
                      <a:endParaRPr lang="it-IT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4806" marR="22626" marT="72403" marB="72403" anchor="b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it-IT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N</a:t>
                      </a:r>
                      <a:endParaRPr lang="it-IT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4806" marR="22626" marT="72403" marB="72403" anchor="b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it-IT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N</a:t>
                      </a:r>
                      <a:endParaRPr lang="it-IT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4806" marR="22626" marT="72403" marB="72403" anchor="b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it-IT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N</a:t>
                      </a:r>
                      <a:endParaRPr lang="it-IT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4806" marR="22626" marT="72403" marB="72403" anchor="b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it-IT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N</a:t>
                      </a:r>
                      <a:endParaRPr lang="it-IT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4806" marR="22626" marT="72403" marB="72403" anchor="b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it-IT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Y</a:t>
                      </a:r>
                      <a:endParaRPr lang="it-IT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4806" marR="22626" marT="72403" marB="72403" anchor="b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it-IT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1 × 0.5 × L*</a:t>
                      </a:r>
                      <a:endParaRPr lang="it-IT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4806" marR="22626" marT="72403" marB="72403" anchor="b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8598064"/>
                  </a:ext>
                </a:extLst>
              </a:tr>
              <a:tr h="354775">
                <a:tc>
                  <a:txBody>
                    <a:bodyPr/>
                    <a:lstStyle/>
                    <a:p>
                      <a:pPr rtl="0" fontAlgn="b"/>
                      <a:r>
                        <a:rPr lang="it-IT" sz="1200">
                          <a:solidFill>
                            <a:srgbClr val="FF0000"/>
                          </a:solidFill>
                          <a:effectLst/>
                        </a:rPr>
                        <a:t>jacobi2d</a:t>
                      </a:r>
                      <a:endParaRPr lang="it-IT" sz="120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4806" marR="22626" marT="72403" marB="72403" anchor="b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it-IT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Stencil</a:t>
                      </a:r>
                      <a:endParaRPr lang="it-IT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4806" marR="22626" marT="72403" marB="72403" anchor="b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it-IT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FP64</a:t>
                      </a:r>
                      <a:endParaRPr lang="it-IT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4806" marR="22626" marT="72403" marB="72403" anchor="b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it-IT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Y</a:t>
                      </a:r>
                      <a:endParaRPr lang="it-IT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4806" marR="22626" marT="72403" marB="72403" anchor="b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it-IT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N</a:t>
                      </a:r>
                      <a:endParaRPr lang="it-IT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4806" marR="22626" marT="72403" marB="72403" anchor="b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it-IT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Y</a:t>
                      </a:r>
                      <a:endParaRPr lang="it-IT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4806" marR="22626" marT="72403" marB="72403" anchor="b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it-IT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N</a:t>
                      </a:r>
                      <a:endParaRPr lang="it-IT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4806" marR="22626" marT="72403" marB="72403" anchor="b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it-IT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N</a:t>
                      </a:r>
                      <a:endParaRPr lang="it-IT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4806" marR="22626" marT="72403" marB="72403" anchor="b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it-IT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N</a:t>
                      </a:r>
                      <a:endParaRPr lang="it-IT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4806" marR="22626" marT="72403" marB="72403" anchor="b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it-IT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1 × 1 × 1.0 × L</a:t>
                      </a:r>
                      <a:endParaRPr lang="it-IT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4806" marR="22626" marT="72403" marB="72403" anchor="b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289105"/>
                  </a:ext>
                </a:extLst>
              </a:tr>
              <a:tr h="354775">
                <a:tc>
                  <a:txBody>
                    <a:bodyPr/>
                    <a:lstStyle/>
                    <a:p>
                      <a:pPr rtl="0" fontAlgn="b"/>
                      <a:r>
                        <a:rPr lang="it-IT" sz="1200">
                          <a:solidFill>
                            <a:schemeClr val="accent2"/>
                          </a:solidFill>
                          <a:effectLst/>
                        </a:rPr>
                        <a:t>dropout</a:t>
                      </a:r>
                      <a:endParaRPr lang="it-IT" sz="1200"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4806" marR="22626" marT="72403" marB="72403" anchor="b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it-IT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ML</a:t>
                      </a:r>
                      <a:endParaRPr lang="it-IT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4806" marR="22626" marT="72403" marB="72403" anchor="b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it-IT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FP32</a:t>
                      </a:r>
                      <a:endParaRPr lang="it-IT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4806" marR="22626" marT="72403" marB="72403" anchor="b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it-IT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N</a:t>
                      </a:r>
                      <a:endParaRPr lang="it-IT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4806" marR="22626" marT="72403" marB="72403" anchor="b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it-IT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Y</a:t>
                      </a:r>
                      <a:endParaRPr lang="it-IT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4806" marR="22626" marT="72403" marB="72403" anchor="b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it-IT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N</a:t>
                      </a:r>
                      <a:endParaRPr lang="it-IT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4806" marR="22626" marT="72403" marB="72403" anchor="b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it-IT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N</a:t>
                      </a:r>
                      <a:endParaRPr lang="it-IT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4806" marR="22626" marT="72403" marB="72403" anchor="b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it-IT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N</a:t>
                      </a:r>
                      <a:endParaRPr lang="it-IT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4806" marR="22626" marT="72403" marB="72403" anchor="b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it-IT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N</a:t>
                      </a:r>
                      <a:endParaRPr lang="it-IT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4806" marR="22626" marT="72403" marB="72403" anchor="b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it-IT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2 × 0.25 × L</a:t>
                      </a:r>
                      <a:endParaRPr lang="it-IT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4806" marR="22626" marT="72403" marB="72403" anchor="b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1090956"/>
                  </a:ext>
                </a:extLst>
              </a:tr>
              <a:tr h="535783">
                <a:tc>
                  <a:txBody>
                    <a:bodyPr/>
                    <a:lstStyle/>
                    <a:p>
                      <a:pPr rtl="0" fontAlgn="b"/>
                      <a:r>
                        <a:rPr lang="it-IT" sz="1200">
                          <a:solidFill>
                            <a:schemeClr val="accent2"/>
                          </a:solidFill>
                          <a:effectLst/>
                        </a:rPr>
                        <a:t>fft</a:t>
                      </a:r>
                      <a:endParaRPr lang="it-IT" sz="1200"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4806" marR="22626" marT="72403" marB="72403" anchor="b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it-IT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Signal Processing</a:t>
                      </a:r>
                      <a:endParaRPr lang="it-IT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4806" marR="22626" marT="72403" marB="72403" anchor="b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it-IT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FP32</a:t>
                      </a:r>
                      <a:endParaRPr lang="it-IT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4806" marR="22626" marT="72403" marB="72403" anchor="b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it-IT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Y</a:t>
                      </a:r>
                      <a:endParaRPr lang="it-IT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4806" marR="22626" marT="72403" marB="72403" anchor="b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it-IT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Y</a:t>
                      </a:r>
                      <a:endParaRPr lang="it-IT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4806" marR="22626" marT="72403" marB="72403" anchor="b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it-IT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Y</a:t>
                      </a:r>
                      <a:endParaRPr lang="it-IT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4806" marR="22626" marT="72403" marB="72403" anchor="b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it-IT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N</a:t>
                      </a:r>
                      <a:endParaRPr lang="it-IT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4806" marR="22626" marT="72403" marB="72403" anchor="b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it-IT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Y</a:t>
                      </a:r>
                      <a:endParaRPr lang="it-IT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4806" marR="22626" marT="72403" marB="72403" anchor="b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it-IT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N</a:t>
                      </a:r>
                      <a:endParaRPr lang="it-IT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4806" marR="22626" marT="72403" marB="72403" anchor="b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it-IT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2 × 5/4 × L</a:t>
                      </a:r>
                      <a:endParaRPr lang="it-IT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4806" marR="22626" marT="72403" marB="72403" anchor="b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6100905"/>
                  </a:ext>
                </a:extLst>
              </a:tr>
              <a:tr h="535783">
                <a:tc>
                  <a:txBody>
                    <a:bodyPr/>
                    <a:lstStyle/>
                    <a:p>
                      <a:pPr rtl="0" fontAlgn="b"/>
                      <a:r>
                        <a:rPr lang="it-IT" sz="1200">
                          <a:solidFill>
                            <a:schemeClr val="accent2"/>
                          </a:solidFill>
                          <a:effectLst/>
                        </a:rPr>
                        <a:t>dwt</a:t>
                      </a:r>
                      <a:endParaRPr lang="it-IT" sz="1200"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4806" marR="22626" marT="72403" marB="72403" anchor="b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it-IT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Signal Processing</a:t>
                      </a:r>
                      <a:endParaRPr lang="it-IT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4806" marR="22626" marT="72403" marB="72403" anchor="b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it-IT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FP32</a:t>
                      </a:r>
                      <a:endParaRPr lang="it-IT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4806" marR="22626" marT="72403" marB="72403" anchor="b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it-IT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N</a:t>
                      </a:r>
                      <a:endParaRPr lang="it-IT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4806" marR="22626" marT="72403" marB="72403" anchor="b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it-IT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N</a:t>
                      </a:r>
                      <a:endParaRPr lang="it-IT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4806" marR="22626" marT="72403" marB="72403" anchor="b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it-IT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N</a:t>
                      </a:r>
                      <a:endParaRPr lang="it-IT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4806" marR="22626" marT="72403" marB="72403" anchor="b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it-IT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Y</a:t>
                      </a:r>
                      <a:endParaRPr lang="it-IT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4806" marR="22626" marT="72403" marB="72403" anchor="b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it-IT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N</a:t>
                      </a:r>
                      <a:endParaRPr lang="it-IT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4806" marR="22626" marT="72403" marB="72403" anchor="b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it-IT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N</a:t>
                      </a:r>
                      <a:endParaRPr lang="it-IT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4806" marR="22626" marT="72403" marB="72403" anchor="b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it-IT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2 × 0.5 × L</a:t>
                      </a:r>
                      <a:endParaRPr lang="it-IT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4806" marR="22626" marT="72403" marB="72403" anchor="b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4723517"/>
                  </a:ext>
                </a:extLst>
              </a:tr>
              <a:tr h="535783">
                <a:tc>
                  <a:txBody>
                    <a:bodyPr/>
                    <a:lstStyle/>
                    <a:p>
                      <a:pPr rtl="0" fontAlgn="b"/>
                      <a:r>
                        <a:rPr lang="it-IT" sz="1200">
                          <a:solidFill>
                            <a:srgbClr val="FF0000"/>
                          </a:solidFill>
                          <a:effectLst/>
                        </a:rPr>
                        <a:t>pathfinder</a:t>
                      </a:r>
                      <a:endParaRPr lang="it-IT" sz="120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4806" marR="22626" marT="72403" marB="72403" anchor="b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it-IT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Routing Algorithm</a:t>
                      </a:r>
                      <a:endParaRPr lang="it-IT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4806" marR="22626" marT="72403" marB="72403" anchor="b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it-IT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int32</a:t>
                      </a:r>
                      <a:endParaRPr lang="it-IT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4806" marR="22626" marT="72403" marB="72403" anchor="b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it-IT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N</a:t>
                      </a:r>
                      <a:endParaRPr lang="it-IT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4806" marR="22626" marT="72403" marB="72403" anchor="b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it-IT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Y</a:t>
                      </a:r>
                      <a:endParaRPr lang="it-IT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4806" marR="22626" marT="72403" marB="72403" anchor="b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it-IT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N</a:t>
                      </a:r>
                      <a:endParaRPr lang="it-IT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4806" marR="22626" marT="72403" marB="72403" anchor="b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it-IT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N</a:t>
                      </a:r>
                      <a:endParaRPr lang="it-IT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4806" marR="22626" marT="72403" marB="72403" anchor="b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it-IT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N</a:t>
                      </a:r>
                      <a:endParaRPr lang="it-IT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4806" marR="22626" marT="72403" marB="72403" anchor="b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it-IT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N</a:t>
                      </a:r>
                      <a:endParaRPr lang="it-IT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4806" marR="22626" marT="72403" marB="72403" anchor="b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it-IT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2 × 1.0 × L</a:t>
                      </a:r>
                      <a:endParaRPr lang="it-IT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4806" marR="22626" marT="72403" marB="72403" anchor="b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7737293"/>
                  </a:ext>
                </a:extLst>
              </a:tr>
              <a:tr h="354775">
                <a:tc>
                  <a:txBody>
                    <a:bodyPr/>
                    <a:lstStyle/>
                    <a:p>
                      <a:pPr rtl="0" fontAlgn="b"/>
                      <a:r>
                        <a:rPr lang="it-IT" sz="1200">
                          <a:solidFill>
                            <a:srgbClr val="FF0000"/>
                          </a:solidFill>
                          <a:effectLst/>
                        </a:rPr>
                        <a:t>exp</a:t>
                      </a:r>
                      <a:endParaRPr lang="it-IT" sz="120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4806" marR="22626" marT="72403" marB="72403" anchor="b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it-IT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Scientific, ML</a:t>
                      </a:r>
                      <a:endParaRPr lang="it-IT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4806" marR="22626" marT="72403" marB="72403" anchor="b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it-IT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FP64</a:t>
                      </a:r>
                      <a:endParaRPr lang="it-IT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4806" marR="22626" marT="72403" marB="72403" anchor="b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it-IT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Y</a:t>
                      </a:r>
                      <a:endParaRPr lang="it-IT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4806" marR="22626" marT="72403" marB="72403" anchor="b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it-IT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N</a:t>
                      </a:r>
                      <a:endParaRPr lang="it-IT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4806" marR="22626" marT="72403" marB="72403" anchor="b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it-IT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N</a:t>
                      </a:r>
                      <a:endParaRPr lang="it-IT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4806" marR="22626" marT="72403" marB="72403" anchor="b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it-IT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N</a:t>
                      </a:r>
                      <a:endParaRPr lang="it-IT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4806" marR="22626" marT="72403" marB="72403" anchor="b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it-IT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N</a:t>
                      </a:r>
                      <a:endParaRPr lang="it-IT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4806" marR="22626" marT="72403" marB="72403" anchor="b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it-IT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N</a:t>
                      </a:r>
                      <a:endParaRPr lang="it-IT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4806" marR="22626" marT="72403" marB="72403" anchor="b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it-IT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1 × 28/21 × L</a:t>
                      </a:r>
                      <a:endParaRPr lang="it-IT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4806" marR="22626" marT="72403" marB="72403" anchor="b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97409"/>
                  </a:ext>
                </a:extLst>
              </a:tr>
              <a:tr h="354775">
                <a:tc>
                  <a:txBody>
                    <a:bodyPr/>
                    <a:lstStyle/>
                    <a:p>
                      <a:pPr rtl="0" fontAlgn="b"/>
                      <a:r>
                        <a:rPr lang="it-IT" sz="1200">
                          <a:solidFill>
                            <a:schemeClr val="accent2"/>
                          </a:solidFill>
                          <a:effectLst/>
                        </a:rPr>
                        <a:t>softmax</a:t>
                      </a:r>
                      <a:endParaRPr lang="it-IT" sz="1200"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4806" marR="22626" marT="72403" marB="72403" anchor="b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it-IT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ML</a:t>
                      </a:r>
                      <a:endParaRPr lang="it-IT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4806" marR="22626" marT="72403" marB="72403" anchor="b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it-IT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FP32</a:t>
                      </a:r>
                      <a:endParaRPr lang="it-IT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4806" marR="22626" marT="72403" marB="72403" anchor="b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it-IT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Y</a:t>
                      </a:r>
                      <a:endParaRPr lang="it-IT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4806" marR="22626" marT="72403" marB="72403" anchor="b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it-IT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N</a:t>
                      </a:r>
                      <a:endParaRPr lang="it-IT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4806" marR="22626" marT="72403" marB="72403" anchor="b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it-IT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N</a:t>
                      </a:r>
                      <a:endParaRPr lang="it-IT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4806" marR="22626" marT="72403" marB="72403" anchor="b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it-IT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N</a:t>
                      </a:r>
                      <a:endParaRPr lang="it-IT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4806" marR="22626" marT="72403" marB="72403" anchor="b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it-IT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N</a:t>
                      </a:r>
                      <a:endParaRPr lang="it-IT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4806" marR="22626" marT="72403" marB="72403" anchor="b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it-IT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Y</a:t>
                      </a:r>
                      <a:endParaRPr lang="it-IT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4806" marR="22626" marT="72403" marB="72403" anchor="b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it-IT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2 × 32/25 × L</a:t>
                      </a:r>
                      <a:endParaRPr lang="it-IT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4806" marR="22626" marT="72403" marB="72403" anchor="b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3534402"/>
                  </a:ext>
                </a:extLst>
              </a:tr>
              <a:tr h="354775">
                <a:tc>
                  <a:txBody>
                    <a:bodyPr/>
                    <a:lstStyle/>
                    <a:p>
                      <a:pPr rtl="0" fontAlgn="b"/>
                      <a:r>
                        <a:rPr lang="it-IT" sz="1200">
                          <a:solidFill>
                            <a:schemeClr val="accent2"/>
                          </a:solidFill>
                          <a:effectLst/>
                        </a:rPr>
                        <a:t>roi-align</a:t>
                      </a:r>
                      <a:endParaRPr lang="it-IT" sz="1200"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4806" marR="22626" marT="72403" marB="72403" anchor="b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it-IT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ML</a:t>
                      </a:r>
                      <a:endParaRPr lang="it-IT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4806" marR="22626" marT="72403" marB="72403" anchor="b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it-IT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FP32</a:t>
                      </a:r>
                      <a:endParaRPr lang="it-IT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4806" marR="22626" marT="72403" marB="72403" anchor="b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it-IT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N</a:t>
                      </a:r>
                      <a:endParaRPr lang="it-IT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4806" marR="22626" marT="72403" marB="72403" anchor="b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it-IT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N</a:t>
                      </a:r>
                      <a:endParaRPr lang="it-IT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4806" marR="22626" marT="72403" marB="72403" anchor="b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it-IT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N</a:t>
                      </a:r>
                      <a:endParaRPr lang="it-IT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4806" marR="22626" marT="72403" marB="72403" anchor="b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it-IT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N</a:t>
                      </a:r>
                      <a:endParaRPr lang="it-IT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4806" marR="22626" marT="72403" marB="72403" anchor="b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it-IT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N</a:t>
                      </a:r>
                      <a:endParaRPr lang="it-IT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4806" marR="22626" marT="72403" marB="72403" anchor="b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it-IT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N</a:t>
                      </a:r>
                      <a:endParaRPr lang="it-IT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4806" marR="22626" marT="72403" marB="72403" anchor="b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it-IT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2 × 3/5 × L</a:t>
                      </a:r>
                      <a:endParaRPr lang="it-IT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4806" marR="22626" marT="72403" marB="72403" anchor="b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58467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1043379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2" name="Google Shape;4372;p84"/>
          <p:cNvSpPr txBox="1">
            <a:spLocks noGrp="1"/>
          </p:cNvSpPr>
          <p:nvPr>
            <p:ph type="sldNum" idx="12"/>
          </p:nvPr>
        </p:nvSpPr>
        <p:spPr>
          <a:xfrm>
            <a:off x="11054843" y="6304327"/>
            <a:ext cx="355600" cy="468400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/>
          <a:p>
            <a:pPr>
              <a:buClr>
                <a:srgbClr val="000000"/>
              </a:buClr>
            </a:pPr>
            <a:fld id="{00000000-1234-1234-1234-123412341234}" type="slidenum">
              <a:rPr lang="it"/>
              <a:pPr>
                <a:buClr>
                  <a:srgbClr val="000000"/>
                </a:buClr>
              </a:pPr>
              <a:t>95</a:t>
            </a:fld>
            <a:endParaRPr/>
          </a:p>
        </p:txBody>
      </p:sp>
      <p:sp>
        <p:nvSpPr>
          <p:cNvPr id="4374" name="Google Shape;4374;p84"/>
          <p:cNvSpPr txBox="1"/>
          <p:nvPr/>
        </p:nvSpPr>
        <p:spPr>
          <a:xfrm>
            <a:off x="415647" y="928160"/>
            <a:ext cx="50076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203200">
              <a:buClr>
                <a:schemeClr val="accent1"/>
              </a:buClr>
              <a:buSzPts val="1200"/>
            </a:pPr>
            <a:endParaRPr lang="it" sz="2400">
              <a:solidFill>
                <a:schemeClr val="dk1"/>
              </a:solidFill>
              <a:latin typeface="Ubuntu Mono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B60B56-6F45-BDB1-13FE-BBB2EBD38A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503" y="180326"/>
            <a:ext cx="10667548" cy="657050"/>
          </a:xfrm>
          <a:noFill/>
        </p:spPr>
        <p:txBody>
          <a:bodyPr vert="horz" lIns="0" tIns="0" rIns="0" bIns="0" rtlCol="0" anchor="ctr">
            <a:normAutofit/>
          </a:bodyPr>
          <a:lstStyle/>
          <a:p>
            <a:r>
              <a:rPr lang="en-US" sz="3800">
                <a:ea typeface="Roboto"/>
                <a:cs typeface="Roboto"/>
              </a:rPr>
              <a:t>Throughput ideality </a:t>
            </a:r>
            <a:endParaRPr lang="en-US" sz="3800"/>
          </a:p>
        </p:txBody>
      </p:sp>
      <p:sp>
        <p:nvSpPr>
          <p:cNvPr id="4" name="Google Shape;4374;p84">
            <a:extLst>
              <a:ext uri="{FF2B5EF4-FFF2-40B4-BE49-F238E27FC236}">
                <a16:creationId xmlns:a16="http://schemas.microsoft.com/office/drawing/2014/main" id="{8ECB38DD-288C-23B6-5F02-249A67C53F42}"/>
              </a:ext>
            </a:extLst>
          </p:cNvPr>
          <p:cNvSpPr txBox="1"/>
          <p:nvPr/>
        </p:nvSpPr>
        <p:spPr>
          <a:xfrm>
            <a:off x="320256" y="963156"/>
            <a:ext cx="5108823" cy="54783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203200"/>
            <a:r>
              <a:rPr lang="it" sz="2000" b="1">
                <a:solidFill>
                  <a:schemeClr val="dk1"/>
                </a:solidFill>
                <a:latin typeface="Calibri Light"/>
                <a:cs typeface="Calibri Light"/>
              </a:rPr>
              <a:t>Benchmark performance analysis</a:t>
            </a:r>
          </a:p>
          <a:p>
            <a:pPr marL="546100" indent="-342900">
              <a:buFont typeface="Arial"/>
              <a:buChar char="•"/>
            </a:pPr>
            <a:r>
              <a:rPr lang="it" sz="2000">
                <a:solidFill>
                  <a:schemeClr val="dk1"/>
                </a:solidFill>
                <a:cs typeface="Calibri Light"/>
              </a:rPr>
              <a:t>Throughput ideality = Throughput/Max_Throughput</a:t>
            </a:r>
          </a:p>
          <a:p>
            <a:pPr marL="546100" indent="-342900">
              <a:buFont typeface="Arial"/>
              <a:buChar char="•"/>
            </a:pPr>
            <a:endParaRPr lang="it" sz="2000">
              <a:solidFill>
                <a:schemeClr val="dk1"/>
              </a:solidFill>
              <a:cs typeface="Calibri Light"/>
            </a:endParaRPr>
          </a:p>
          <a:p>
            <a:pPr marL="546100" indent="-342900">
              <a:buFont typeface="Arial"/>
              <a:buChar char="•"/>
            </a:pPr>
            <a:r>
              <a:rPr lang="it" sz="2000">
                <a:solidFill>
                  <a:schemeClr val="dk1"/>
                </a:solidFill>
                <a:cs typeface="Calibri Light"/>
              </a:rPr>
              <a:t>It measures </a:t>
            </a:r>
            <a:r>
              <a:rPr lang="it" sz="2000" b="1">
                <a:solidFill>
                  <a:schemeClr val="dk1"/>
                </a:solidFill>
                <a:cs typeface="Calibri Light"/>
              </a:rPr>
              <a:t>degree of ideality of</a:t>
            </a:r>
            <a:r>
              <a:rPr lang="it" sz="2000">
                <a:solidFill>
                  <a:schemeClr val="dk1"/>
                </a:solidFill>
                <a:cs typeface="Calibri Light"/>
              </a:rPr>
              <a:t> the </a:t>
            </a:r>
            <a:r>
              <a:rPr lang="it" sz="2000" b="1">
                <a:solidFill>
                  <a:schemeClr val="dk1"/>
                </a:solidFill>
                <a:cs typeface="Calibri Light"/>
              </a:rPr>
              <a:t>Ara</a:t>
            </a:r>
            <a:r>
              <a:rPr lang="it" sz="2000">
                <a:solidFill>
                  <a:schemeClr val="dk1"/>
                </a:solidFill>
                <a:cs typeface="Calibri Light"/>
              </a:rPr>
              <a:t> system </a:t>
            </a:r>
            <a:r>
              <a:rPr lang="it" sz="2000" b="1">
                <a:solidFill>
                  <a:schemeClr val="dk1"/>
                </a:solidFill>
                <a:cs typeface="Calibri Light"/>
              </a:rPr>
              <a:t>for that kernel </a:t>
            </a:r>
            <a:r>
              <a:rPr lang="it" sz="2000">
                <a:solidFill>
                  <a:schemeClr val="dk1"/>
                </a:solidFill>
                <a:cs typeface="Calibri Light"/>
              </a:rPr>
              <a:t>from 0% to 100%</a:t>
            </a:r>
          </a:p>
          <a:p>
            <a:pPr marL="546100" indent="-342900">
              <a:buFont typeface="Arial"/>
              <a:buChar char="•"/>
            </a:pPr>
            <a:endParaRPr lang="it" sz="2000">
              <a:solidFill>
                <a:schemeClr val="dk1"/>
              </a:solidFill>
              <a:cs typeface="Calibri Light"/>
            </a:endParaRPr>
          </a:p>
          <a:p>
            <a:pPr marL="546100" indent="-342900">
              <a:buFont typeface="Arial"/>
              <a:buChar char="•"/>
            </a:pPr>
            <a:r>
              <a:rPr lang="it" sz="2000" b="1">
                <a:solidFill>
                  <a:schemeClr val="dk1"/>
                </a:solidFill>
                <a:cs typeface="Calibri Light"/>
              </a:rPr>
              <a:t>Throughput ideality </a:t>
            </a:r>
            <a:r>
              <a:rPr lang="it" sz="2000">
                <a:solidFill>
                  <a:schemeClr val="dk1"/>
                </a:solidFill>
                <a:cs typeface="Calibri Light"/>
              </a:rPr>
              <a:t>strongly </a:t>
            </a:r>
            <a:r>
              <a:rPr lang="it" sz="2000" b="1">
                <a:solidFill>
                  <a:schemeClr val="dk1"/>
                </a:solidFill>
                <a:cs typeface="Calibri Light"/>
              </a:rPr>
              <a:t>depends on number of lanes </a:t>
            </a:r>
            <a:r>
              <a:rPr lang="it" sz="2000">
                <a:solidFill>
                  <a:schemeClr val="dk1"/>
                </a:solidFill>
                <a:cs typeface="Calibri Light"/>
              </a:rPr>
              <a:t>and</a:t>
            </a:r>
            <a:r>
              <a:rPr lang="it" sz="2000" b="1">
                <a:solidFill>
                  <a:schemeClr val="dk1"/>
                </a:solidFill>
                <a:cs typeface="Calibri Light"/>
              </a:rPr>
              <a:t> vector length</a:t>
            </a:r>
          </a:p>
          <a:p>
            <a:pPr marL="546100" indent="-342900">
              <a:buFont typeface="Arial"/>
              <a:buChar char="•"/>
            </a:pPr>
            <a:endParaRPr lang="it" sz="2000">
              <a:solidFill>
                <a:schemeClr val="dk1"/>
              </a:solidFill>
              <a:cs typeface="Calibri Light"/>
            </a:endParaRPr>
          </a:p>
          <a:p>
            <a:pPr marL="546100" indent="-342900">
              <a:buFont typeface="Arial"/>
              <a:buChar char="•"/>
            </a:pPr>
            <a:r>
              <a:rPr lang="it" sz="2000">
                <a:solidFill>
                  <a:schemeClr val="dk1"/>
                </a:solidFill>
                <a:cs typeface="Calibri Light"/>
              </a:rPr>
              <a:t>&gt;50% of performance on average from 16 Elements/Lane on</a:t>
            </a:r>
          </a:p>
          <a:p>
            <a:pPr marL="546100" indent="-342900">
              <a:buFont typeface="Arial"/>
              <a:buChar char="•"/>
            </a:pPr>
            <a:endParaRPr lang="it" sz="2000">
              <a:solidFill>
                <a:schemeClr val="dk1"/>
              </a:solidFill>
              <a:cs typeface="Calibri Light"/>
            </a:endParaRPr>
          </a:p>
          <a:p>
            <a:pPr marL="546100" indent="-342900">
              <a:buFont typeface="Arial"/>
              <a:buChar char="•"/>
            </a:pPr>
            <a:r>
              <a:rPr lang="it" sz="2000">
                <a:solidFill>
                  <a:schemeClr val="dk1"/>
                </a:solidFill>
                <a:cs typeface="Calibri Light"/>
              </a:rPr>
              <a:t>&gt;75% of performance from 8 Elements/Lane for highly intensive kernels (fmatmul, fconv2d, ~jacobi2d)</a:t>
            </a:r>
          </a:p>
          <a:p>
            <a:pPr marL="546100" indent="-342900">
              <a:buFont typeface="Arial"/>
              <a:buChar char="•"/>
            </a:pPr>
            <a:endParaRPr lang="it" sz="2000">
              <a:solidFill>
                <a:schemeClr val="dk1"/>
              </a:solidFill>
              <a:cs typeface="Calibri Light"/>
            </a:endParaRPr>
          </a:p>
        </p:txBody>
      </p:sp>
      <p:pic>
        <p:nvPicPr>
          <p:cNvPr id="2" name="Immagine 1" descr="Immagine che contiene testo, schermata, diagramma, linea&#10;&#10;Descrizione generata automaticamente">
            <a:extLst>
              <a:ext uri="{FF2B5EF4-FFF2-40B4-BE49-F238E27FC236}">
                <a16:creationId xmlns:a16="http://schemas.microsoft.com/office/drawing/2014/main" id="{A8C16BAF-576F-641D-FE66-D064F506AA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6936" y="961774"/>
            <a:ext cx="3379509" cy="2805563"/>
          </a:xfrm>
          <a:prstGeom prst="rect">
            <a:avLst/>
          </a:prstGeom>
        </p:spPr>
      </p:pic>
      <p:pic>
        <p:nvPicPr>
          <p:cNvPr id="3" name="Immagine 2" descr="Immagine che contiene testo, schermata, diagramma, linea&#10;&#10;Descrizione generata automaticamente">
            <a:extLst>
              <a:ext uri="{FF2B5EF4-FFF2-40B4-BE49-F238E27FC236}">
                <a16:creationId xmlns:a16="http://schemas.microsoft.com/office/drawing/2014/main" id="{2CD9EC28-6DEC-8C9D-3A81-7ADFA4EE66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6936" y="3726971"/>
            <a:ext cx="3379509" cy="280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84360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2" name="Google Shape;4372;p84"/>
          <p:cNvSpPr txBox="1">
            <a:spLocks noGrp="1"/>
          </p:cNvSpPr>
          <p:nvPr>
            <p:ph type="sldNum" idx="12"/>
          </p:nvPr>
        </p:nvSpPr>
        <p:spPr>
          <a:xfrm>
            <a:off x="11054843" y="6304327"/>
            <a:ext cx="355600" cy="468400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/>
          <a:p>
            <a:pPr>
              <a:buClr>
                <a:srgbClr val="000000"/>
              </a:buClr>
            </a:pPr>
            <a:fld id="{00000000-1234-1234-1234-123412341234}" type="slidenum">
              <a:rPr lang="it"/>
              <a:pPr>
                <a:buClr>
                  <a:srgbClr val="000000"/>
                </a:buClr>
              </a:pPr>
              <a:t>96</a:t>
            </a:fld>
            <a:endParaRPr/>
          </a:p>
        </p:txBody>
      </p:sp>
      <p:sp>
        <p:nvSpPr>
          <p:cNvPr id="4374" name="Google Shape;4374;p84"/>
          <p:cNvSpPr txBox="1"/>
          <p:nvPr/>
        </p:nvSpPr>
        <p:spPr>
          <a:xfrm>
            <a:off x="415647" y="928160"/>
            <a:ext cx="50076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203200">
              <a:buClr>
                <a:schemeClr val="accent1"/>
              </a:buClr>
              <a:buSzPts val="1200"/>
            </a:pPr>
            <a:endParaRPr lang="it" sz="2400">
              <a:solidFill>
                <a:schemeClr val="dk1"/>
              </a:solidFill>
              <a:latin typeface="Ubuntu Mono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B60B56-6F45-BDB1-13FE-BBB2EBD38A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503" y="180326"/>
            <a:ext cx="10667548" cy="657050"/>
          </a:xfrm>
          <a:noFill/>
        </p:spPr>
        <p:txBody>
          <a:bodyPr vert="horz" lIns="0" tIns="0" rIns="0" bIns="0" rtlCol="0" anchor="ctr">
            <a:normAutofit/>
          </a:bodyPr>
          <a:lstStyle/>
          <a:p>
            <a:r>
              <a:rPr lang="en-US" sz="3800">
                <a:ea typeface="Roboto"/>
                <a:cs typeface="Roboto"/>
              </a:rPr>
              <a:t>Throughput ideality - Byte/Lane ratio</a:t>
            </a:r>
            <a:endParaRPr lang="en-US" sz="3800"/>
          </a:p>
        </p:txBody>
      </p:sp>
      <p:pic>
        <p:nvPicPr>
          <p:cNvPr id="2" name="Immagine 1" descr="Immagine che contiene testo, schermata, quadrato, diagramma&#10;&#10;Descrizione generata automaticamente">
            <a:extLst>
              <a:ext uri="{FF2B5EF4-FFF2-40B4-BE49-F238E27FC236}">
                <a16:creationId xmlns:a16="http://schemas.microsoft.com/office/drawing/2014/main" id="{57D8CED7-8695-F631-6999-9C3C928249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3595" y="2295828"/>
            <a:ext cx="6947181" cy="2408210"/>
          </a:xfrm>
          <a:prstGeom prst="rect">
            <a:avLst/>
          </a:prstGeom>
        </p:spPr>
      </p:pic>
      <p:sp>
        <p:nvSpPr>
          <p:cNvPr id="4" name="Google Shape;4374;p84">
            <a:extLst>
              <a:ext uri="{FF2B5EF4-FFF2-40B4-BE49-F238E27FC236}">
                <a16:creationId xmlns:a16="http://schemas.microsoft.com/office/drawing/2014/main" id="{8ECB38DD-288C-23B6-5F02-249A67C53F42}"/>
              </a:ext>
            </a:extLst>
          </p:cNvPr>
          <p:cNvSpPr txBox="1"/>
          <p:nvPr/>
        </p:nvSpPr>
        <p:spPr>
          <a:xfrm>
            <a:off x="320256" y="963156"/>
            <a:ext cx="5108823" cy="54783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203200"/>
            <a:r>
              <a:rPr lang="it" sz="2000" b="1">
                <a:solidFill>
                  <a:schemeClr val="dk1"/>
                </a:solidFill>
                <a:latin typeface="Calibri Light"/>
                <a:cs typeface="Calibri Light"/>
              </a:rPr>
              <a:t>Throughput ideality</a:t>
            </a:r>
          </a:p>
          <a:p>
            <a:pPr marL="203200"/>
            <a:r>
              <a:rPr lang="it" sz="2000">
                <a:solidFill>
                  <a:schemeClr val="dk1"/>
                </a:solidFill>
                <a:cs typeface="Calibri Light"/>
              </a:rPr>
              <a:t>i.e., actual/ideal performance</a:t>
            </a:r>
          </a:p>
          <a:p>
            <a:pPr marL="203200"/>
            <a:r>
              <a:rPr lang="it" sz="2000">
                <a:solidFill>
                  <a:schemeClr val="dk1"/>
                </a:solidFill>
                <a:cs typeface="Calibri Light"/>
              </a:rPr>
              <a:t>Measure of how ideally Ara behaves</a:t>
            </a:r>
          </a:p>
          <a:p>
            <a:pPr marL="203200"/>
            <a:endParaRPr lang="it" sz="2000">
              <a:solidFill>
                <a:schemeClr val="dk1"/>
              </a:solidFill>
              <a:cs typeface="Calibri Light"/>
            </a:endParaRPr>
          </a:p>
          <a:p>
            <a:pPr marL="546100" indent="-342900">
              <a:buFont typeface="Arial"/>
              <a:buChar char="•"/>
            </a:pPr>
            <a:r>
              <a:rPr lang="it" sz="2000">
                <a:solidFill>
                  <a:schemeClr val="dk1"/>
                </a:solidFill>
                <a:cs typeface="Calibri Light"/>
              </a:rPr>
              <a:t>The longer the vector, the better the throughput ideality (until peak)</a:t>
            </a:r>
          </a:p>
          <a:p>
            <a:pPr marL="546100" indent="-342900">
              <a:buFont typeface="Arial"/>
              <a:buChar char="•"/>
            </a:pPr>
            <a:endParaRPr lang="it" sz="2000">
              <a:solidFill>
                <a:schemeClr val="dk1"/>
              </a:solidFill>
              <a:cs typeface="Calibri Light"/>
            </a:endParaRPr>
          </a:p>
          <a:p>
            <a:pPr marL="546100" indent="-342900">
              <a:buFont typeface="Arial"/>
              <a:buChar char="•"/>
            </a:pPr>
            <a:r>
              <a:rPr lang="it" sz="2000">
                <a:solidFill>
                  <a:schemeClr val="dk1"/>
                </a:solidFill>
                <a:cs typeface="Calibri Light"/>
              </a:rPr>
              <a:t>How long is a "sufficiently long" vector?</a:t>
            </a:r>
          </a:p>
          <a:p>
            <a:pPr marL="546100" indent="-342900">
              <a:buFont typeface="Arial"/>
              <a:buChar char="•"/>
            </a:pPr>
            <a:endParaRPr lang="it" sz="2000">
              <a:solidFill>
                <a:schemeClr val="dk1"/>
              </a:solidFill>
              <a:cs typeface="Calibri Light"/>
            </a:endParaRPr>
          </a:p>
          <a:p>
            <a:pPr marL="546100" indent="-342900">
              <a:buFont typeface="Arial"/>
              <a:buChar char="•"/>
            </a:pPr>
            <a:r>
              <a:rPr lang="it" sz="2000">
                <a:solidFill>
                  <a:schemeClr val="dk1"/>
                </a:solidFill>
                <a:cs typeface="Calibri Light"/>
              </a:rPr>
              <a:t>Performance ideality correlated with Byte/Lane ratio (~Element/Lane)</a:t>
            </a:r>
            <a:endParaRPr lang="it">
              <a:solidFill>
                <a:schemeClr val="dk1"/>
              </a:solidFill>
              <a:cs typeface="Calibri Light"/>
            </a:endParaRPr>
          </a:p>
          <a:p>
            <a:pPr marL="546100" indent="-342900">
              <a:buFont typeface="Arial"/>
              <a:buChar char="•"/>
            </a:pPr>
            <a:endParaRPr lang="it" sz="2000">
              <a:solidFill>
                <a:schemeClr val="dk1"/>
              </a:solidFill>
              <a:cs typeface="Calibri Light"/>
            </a:endParaRPr>
          </a:p>
          <a:p>
            <a:pPr marL="546100" indent="-342900">
              <a:buFont typeface="Arial"/>
              <a:buChar char="•"/>
            </a:pPr>
            <a:r>
              <a:rPr lang="it" sz="2000">
                <a:solidFill>
                  <a:schemeClr val="dk1"/>
                </a:solidFill>
                <a:cs typeface="Calibri Light"/>
              </a:rPr>
              <a:t>Same computational efficiency with 2*L?</a:t>
            </a:r>
            <a:br>
              <a:rPr lang="it" sz="2000">
                <a:solidFill>
                  <a:schemeClr val="dk1"/>
                </a:solidFill>
                <a:cs typeface="Calibri Light"/>
              </a:rPr>
            </a:br>
            <a:r>
              <a:rPr lang="it" sz="2000">
                <a:solidFill>
                  <a:schemeClr val="dk1"/>
                </a:solidFill>
                <a:cs typeface="Calibri Light"/>
              </a:rPr>
              <a:t>Our vector should be as twice as long</a:t>
            </a:r>
          </a:p>
          <a:p>
            <a:pPr marL="546100" indent="-342900">
              <a:buFont typeface="Arial"/>
              <a:buChar char="•"/>
            </a:pPr>
            <a:endParaRPr lang="it" sz="2000">
              <a:solidFill>
                <a:schemeClr val="dk1"/>
              </a:solidFill>
              <a:cs typeface="Calibri Light"/>
            </a:endParaRPr>
          </a:p>
          <a:p>
            <a:pPr marL="546100" indent="-342900">
              <a:buFont typeface="Arial"/>
              <a:buChar char="•"/>
            </a:pPr>
            <a:r>
              <a:rPr lang="it" sz="2000">
                <a:solidFill>
                  <a:schemeClr val="dk1"/>
                </a:solidFill>
                <a:cs typeface="Calibri Light"/>
              </a:rPr>
              <a:t>i.e., to double performance, we need a longer vector too</a:t>
            </a:r>
          </a:p>
        </p:txBody>
      </p:sp>
    </p:spTree>
    <p:extLst>
      <p:ext uri="{BB962C8B-B14F-4D97-AF65-F5344CB8AC3E}">
        <p14:creationId xmlns:p14="http://schemas.microsoft.com/office/powerpoint/2010/main" val="364513704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7E870-4BEC-6B28-9120-FE08C8A94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503" y="180326"/>
            <a:ext cx="10667548" cy="657050"/>
          </a:xfrm>
        </p:spPr>
        <p:txBody>
          <a:bodyPr vert="horz" lIns="0" tIns="0" rIns="0" bIns="0" rtlCol="0" anchor="ctr">
            <a:normAutofit/>
          </a:bodyPr>
          <a:lstStyle/>
          <a:p>
            <a:r>
              <a:rPr lang="en-US" sz="3800">
                <a:ea typeface="+mj-lt"/>
                <a:cs typeface="+mj-lt"/>
              </a:rPr>
              <a:t>Performance analysis</a:t>
            </a:r>
            <a:endParaRPr lang="it-IT"/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61320FB5-118D-28BB-200B-7EB3CA416352}"/>
              </a:ext>
            </a:extLst>
          </p:cNvPr>
          <p:cNvSpPr>
            <a:spLocks noGrp="1"/>
          </p:cNvSpPr>
          <p:nvPr/>
        </p:nvSpPr>
        <p:spPr>
          <a:xfrm>
            <a:off x="316504" y="990573"/>
            <a:ext cx="6857709" cy="5524351"/>
          </a:xfrm>
          <a:prstGeom prst="rect">
            <a:avLst/>
          </a:prstGeom>
        </p:spPr>
        <p:txBody>
          <a:bodyPr vert="horz" lIns="0" tIns="46800" rIns="0" bIns="45720" rtlCol="0" anchor="t">
            <a:normAutofit/>
          </a:bodyPr>
          <a:lstStyle>
            <a:lvl1pPr marL="288004" indent="-288004" algn="l" defTabSz="72000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SzPct val="90000"/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504000" indent="-216004" algn="l" defTabSz="72000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2pPr>
            <a:lvl3pPr marL="720000" indent="-216004" algn="l" defTabSz="864017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3pPr>
            <a:lvl4pPr marL="936000" indent="-216004" algn="l" defTabSz="864017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4pPr>
            <a:lvl5pPr marL="1152000" indent="-216004" algn="l" defTabSz="864017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1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5pPr>
            <a:lvl6pPr marL="2376046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8054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40062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72070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tx1"/>
              </a:buClr>
              <a:buNone/>
            </a:pPr>
            <a:endParaRPr lang="en-US" sz="25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00450D-ECC8-2B43-FA34-FCC8F7896DC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0385676" y="6473766"/>
            <a:ext cx="598375" cy="308395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spcAft>
                <a:spcPts val="600"/>
              </a:spcAft>
            </a:pPr>
            <a:fld id="{6EE1B353-4058-44C7-8B8C-7EA0B6664E22}" type="slidenum">
              <a:rPr lang="LID4096" smtClean="0"/>
              <a:pPr>
                <a:spcAft>
                  <a:spcPts val="600"/>
                </a:spcAft>
              </a:pPr>
              <a:t>97</a:t>
            </a:fld>
            <a:endParaRPr lang="LID4096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83067261-F938-F075-455D-2561F1A12818}"/>
              </a:ext>
            </a:extLst>
          </p:cNvPr>
          <p:cNvSpPr>
            <a:spLocks noGrp="1"/>
          </p:cNvSpPr>
          <p:nvPr/>
        </p:nvSpPr>
        <p:spPr>
          <a:xfrm>
            <a:off x="316504" y="990573"/>
            <a:ext cx="5333710" cy="5524351"/>
          </a:xfrm>
          <a:prstGeom prst="rect">
            <a:avLst/>
          </a:prstGeom>
        </p:spPr>
        <p:txBody>
          <a:bodyPr vert="horz" lIns="0" tIns="46800" rIns="0" bIns="45720" rtlCol="0" anchor="t">
            <a:normAutofit/>
          </a:bodyPr>
          <a:lstStyle>
            <a:lvl1pPr marL="288004" indent="-288004" algn="l" defTabSz="72000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SzPct val="90000"/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504000" indent="-216004" algn="l" defTabSz="72000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2pPr>
            <a:lvl3pPr marL="720000" indent="-216004" algn="l" defTabSz="864017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3pPr>
            <a:lvl4pPr marL="936000" indent="-216004" algn="l" defTabSz="864017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4pPr>
            <a:lvl5pPr marL="1152000" indent="-216004" algn="l" defTabSz="864017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1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5pPr>
            <a:lvl6pPr marL="2376046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8054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40062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72070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7655" indent="0">
              <a:buClr>
                <a:srgbClr val="000000"/>
              </a:buClr>
              <a:buNone/>
            </a:pPr>
            <a:r>
              <a:rPr lang="en-US" sz="2500">
                <a:latin typeface="Calibri"/>
                <a:ea typeface="Roboto Light"/>
                <a:cs typeface="Roboto Light"/>
              </a:rPr>
              <a:t>Ara2 suffers from short/medium vector performance loss</a:t>
            </a:r>
            <a:endParaRPr lang="en-US" sz="2500">
              <a:latin typeface="Calibri"/>
            </a:endParaRPr>
          </a:p>
          <a:p>
            <a:pPr marL="630555" indent="-342900">
              <a:buClr>
                <a:schemeClr val="tx1"/>
              </a:buClr>
            </a:pPr>
            <a:r>
              <a:rPr lang="en-US" sz="2500">
                <a:latin typeface="Calibri"/>
                <a:ea typeface="Roboto Light"/>
                <a:cs typeface="Roboto Light"/>
              </a:rPr>
              <a:t>Who to blame?</a:t>
            </a:r>
            <a:br>
              <a:rPr lang="en-US" sz="2500">
                <a:latin typeface="Calibri"/>
                <a:ea typeface="Roboto Light"/>
                <a:cs typeface="Roboto Light"/>
              </a:rPr>
            </a:br>
            <a:r>
              <a:rPr lang="en-US" sz="2500">
                <a:latin typeface="Calibri"/>
                <a:ea typeface="Roboto Light"/>
                <a:cs typeface="Roboto Light"/>
              </a:rPr>
              <a:t>CVA6?</a:t>
            </a:r>
            <a:br>
              <a:rPr lang="en-US" sz="2500">
                <a:latin typeface="Calibri"/>
                <a:ea typeface="Roboto Light"/>
                <a:cs typeface="Roboto Light"/>
              </a:rPr>
            </a:br>
            <a:r>
              <a:rPr lang="en-US" sz="2500">
                <a:latin typeface="Calibri"/>
                <a:ea typeface="Roboto Light"/>
                <a:cs typeface="Roboto Light"/>
              </a:rPr>
              <a:t>Memory System?</a:t>
            </a:r>
            <a:br>
              <a:rPr lang="en-US" sz="2500">
                <a:latin typeface="Calibri"/>
                <a:ea typeface="Roboto Light"/>
                <a:cs typeface="Roboto Light"/>
              </a:rPr>
            </a:br>
            <a:r>
              <a:rPr lang="en-US" sz="2500">
                <a:latin typeface="Calibri"/>
                <a:ea typeface="Roboto Light"/>
                <a:cs typeface="Roboto Light"/>
              </a:rPr>
              <a:t>Vector accelerator?</a:t>
            </a:r>
            <a:endParaRPr lang="en-US" sz="2500">
              <a:latin typeface="Calibri"/>
            </a:endParaRPr>
          </a:p>
          <a:p>
            <a:pPr marL="287655" indent="0">
              <a:buClr>
                <a:schemeClr val="tx1"/>
              </a:buClr>
              <a:buNone/>
            </a:pPr>
            <a:r>
              <a:rPr lang="en-US" sz="2500">
                <a:latin typeface="Calibri"/>
                <a:ea typeface="Roboto Light"/>
                <a:cs typeface="Roboto Light"/>
              </a:rPr>
              <a:t>Analyze three systems</a:t>
            </a:r>
            <a:endParaRPr lang="en-US" sz="2500">
              <a:latin typeface="Calibri"/>
            </a:endParaRPr>
          </a:p>
          <a:p>
            <a:pPr marL="846455" lvl="1" indent="-342900">
              <a:buClr>
                <a:schemeClr val="tx1"/>
              </a:buClr>
            </a:pPr>
            <a:r>
              <a:rPr lang="en-US" sz="2100">
                <a:latin typeface="Calibri"/>
                <a:ea typeface="Roboto Light"/>
                <a:cs typeface="Roboto Light"/>
              </a:rPr>
              <a:t>CVA6 + Scalar I/D$ + Ara</a:t>
            </a:r>
            <a:endParaRPr lang="en-US" sz="2100">
              <a:latin typeface="Calibri"/>
            </a:endParaRPr>
          </a:p>
          <a:p>
            <a:pPr marL="1062355" lvl="2" indent="-342900">
              <a:buClr>
                <a:schemeClr val="tx1"/>
              </a:buClr>
            </a:pPr>
            <a:r>
              <a:rPr lang="en-US" sz="1900">
                <a:latin typeface="Calibri"/>
                <a:ea typeface="Roboto Light"/>
                <a:cs typeface="Roboto Light"/>
              </a:rPr>
              <a:t>Show limitations due to the whole system</a:t>
            </a:r>
          </a:p>
          <a:p>
            <a:pPr marL="846455" lvl="1" indent="-342900">
              <a:buClr>
                <a:schemeClr val="tx1"/>
              </a:buClr>
            </a:pPr>
            <a:r>
              <a:rPr lang="en-US" sz="2100">
                <a:latin typeface="Calibri"/>
                <a:ea typeface="Roboto Light"/>
                <a:cs typeface="Roboto Light"/>
              </a:rPr>
              <a:t>CVA6 + Ideal I/D$ + Ara</a:t>
            </a:r>
            <a:endParaRPr lang="en-US" sz="2100">
              <a:latin typeface="Calibri"/>
            </a:endParaRPr>
          </a:p>
          <a:p>
            <a:pPr marL="1062355" lvl="2" indent="-342900">
              <a:buClr>
                <a:schemeClr val="tx1"/>
              </a:buClr>
            </a:pPr>
            <a:r>
              <a:rPr lang="en-US" sz="1900">
                <a:latin typeface="Calibri"/>
                <a:ea typeface="Roboto Light"/>
                <a:cs typeface="Roboto Light"/>
              </a:rPr>
              <a:t>Show limitations due to CVA6 and Ara</a:t>
            </a:r>
          </a:p>
          <a:p>
            <a:pPr marL="846455" lvl="1" indent="-342900">
              <a:buClr>
                <a:schemeClr val="tx1"/>
              </a:buClr>
            </a:pPr>
            <a:r>
              <a:rPr lang="en-US" sz="2100">
                <a:latin typeface="Calibri"/>
                <a:ea typeface="Roboto Light"/>
                <a:cs typeface="Roboto Light"/>
              </a:rPr>
              <a:t>Ideal CVA6 + Ideal I/D$ + Ara</a:t>
            </a:r>
            <a:endParaRPr lang="en-US" sz="2100">
              <a:latin typeface="Calibri"/>
            </a:endParaRPr>
          </a:p>
          <a:p>
            <a:pPr marL="1062355" lvl="2" indent="-342900">
              <a:buClr>
                <a:schemeClr val="tx1"/>
              </a:buClr>
            </a:pPr>
            <a:r>
              <a:rPr lang="en-US" sz="1900">
                <a:latin typeface="Calibri"/>
                <a:ea typeface="Roboto Light"/>
                <a:cs typeface="Roboto Light"/>
              </a:rPr>
              <a:t>Show limitations due to Ara</a:t>
            </a:r>
            <a:endParaRPr lang="en-US" sz="1900">
              <a:latin typeface="Calibri"/>
            </a:endParaRPr>
          </a:p>
          <a:p>
            <a:pPr marL="630555" indent="-342900">
              <a:buClr>
                <a:schemeClr val="tx1"/>
              </a:buClr>
            </a:pPr>
            <a:endParaRPr lang="en-US" sz="2500">
              <a:latin typeface="Calibri"/>
            </a:endParaRPr>
          </a:p>
          <a:p>
            <a:pPr marL="287655" indent="-287655">
              <a:buClr>
                <a:schemeClr val="tx1"/>
              </a:buClr>
            </a:pPr>
            <a:endParaRPr lang="en-US" sz="2540"/>
          </a:p>
          <a:p>
            <a:pPr marL="503555" lvl="1" indent="-215900">
              <a:buClr>
                <a:schemeClr val="tx1"/>
              </a:buClr>
            </a:pPr>
            <a:endParaRPr lang="en-US" sz="2540"/>
          </a:p>
          <a:p>
            <a:pPr marL="503555" lvl="1" indent="-215900">
              <a:buClr>
                <a:schemeClr val="tx1"/>
              </a:buClr>
            </a:pPr>
            <a:endParaRPr lang="en-US" sz="2540"/>
          </a:p>
        </p:txBody>
      </p:sp>
      <p:sp>
        <p:nvSpPr>
          <p:cNvPr id="27" name="Rettangolo 26">
            <a:extLst>
              <a:ext uri="{FF2B5EF4-FFF2-40B4-BE49-F238E27FC236}">
                <a16:creationId xmlns:a16="http://schemas.microsoft.com/office/drawing/2014/main" id="{DE5756E0-0137-A651-597B-F98F60789B10}"/>
              </a:ext>
            </a:extLst>
          </p:cNvPr>
          <p:cNvSpPr/>
          <p:nvPr/>
        </p:nvSpPr>
        <p:spPr>
          <a:xfrm>
            <a:off x="7766649" y="2037271"/>
            <a:ext cx="1618889" cy="310551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it-IT" b="1">
                <a:solidFill>
                  <a:schemeClr val="bg2"/>
                </a:solidFill>
                <a:latin typeface="Calibri"/>
                <a:cs typeface="Arial Narrow" panose="020B0604020202020204" pitchFamily="34" charset="0"/>
              </a:rPr>
              <a:t>Mem</a:t>
            </a:r>
            <a:endParaRPr lang="it-IT" b="1" i="0" cap="none" spc="0">
              <a:ln>
                <a:noFill/>
              </a:ln>
              <a:solidFill>
                <a:schemeClr val="bg2"/>
              </a:solidFill>
              <a:effectLst/>
              <a:latin typeface="Calibri Light"/>
              <a:cs typeface="Arial Narrow" panose="020B0604020202020204" pitchFamily="34" charset="0"/>
            </a:endParaRPr>
          </a:p>
        </p:txBody>
      </p:sp>
      <p:sp>
        <p:nvSpPr>
          <p:cNvPr id="28" name="Rettangolo 27">
            <a:extLst>
              <a:ext uri="{FF2B5EF4-FFF2-40B4-BE49-F238E27FC236}">
                <a16:creationId xmlns:a16="http://schemas.microsoft.com/office/drawing/2014/main" id="{AC79F8DC-028A-7B60-3109-3E5A9A92E6B9}"/>
              </a:ext>
            </a:extLst>
          </p:cNvPr>
          <p:cNvSpPr/>
          <p:nvPr/>
        </p:nvSpPr>
        <p:spPr>
          <a:xfrm>
            <a:off x="8442385" y="1145875"/>
            <a:ext cx="943154" cy="684362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t-IT" b="1">
                <a:solidFill>
                  <a:schemeClr val="bg2"/>
                </a:solidFill>
                <a:latin typeface="Calibri"/>
                <a:cs typeface="Calibri"/>
              </a:rPr>
              <a:t>Ara</a:t>
            </a:r>
            <a:endParaRPr lang="it-IT">
              <a:solidFill>
                <a:schemeClr val="bg2"/>
              </a:solidFill>
              <a:latin typeface="Calibri"/>
              <a:cs typeface="Calibri"/>
            </a:endParaRPr>
          </a:p>
        </p:txBody>
      </p:sp>
      <p:sp>
        <p:nvSpPr>
          <p:cNvPr id="29" name="Rettangolo 28">
            <a:extLst>
              <a:ext uri="{FF2B5EF4-FFF2-40B4-BE49-F238E27FC236}">
                <a16:creationId xmlns:a16="http://schemas.microsoft.com/office/drawing/2014/main" id="{C6B6CD0A-C018-8823-935B-02ECC5C1FE48}"/>
              </a:ext>
            </a:extLst>
          </p:cNvPr>
          <p:cNvSpPr/>
          <p:nvPr/>
        </p:nvSpPr>
        <p:spPr>
          <a:xfrm>
            <a:off x="7766649" y="1131497"/>
            <a:ext cx="569343" cy="396815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t-IT" sz="1600" b="1">
                <a:solidFill>
                  <a:schemeClr val="bg2"/>
                </a:solidFill>
                <a:latin typeface="Calibri"/>
                <a:cs typeface="Calibri"/>
              </a:rPr>
              <a:t>CVA6</a:t>
            </a:r>
            <a:endParaRPr lang="it-IT" sz="1600">
              <a:solidFill>
                <a:schemeClr val="bg2"/>
              </a:solidFill>
              <a:latin typeface="Calibri"/>
              <a:cs typeface="Calibri"/>
            </a:endParaRPr>
          </a:p>
        </p:txBody>
      </p:sp>
      <p:sp>
        <p:nvSpPr>
          <p:cNvPr id="30" name="Rettangolo 29">
            <a:extLst>
              <a:ext uri="{FF2B5EF4-FFF2-40B4-BE49-F238E27FC236}">
                <a16:creationId xmlns:a16="http://schemas.microsoft.com/office/drawing/2014/main" id="{695D27D0-E5E2-2CE8-3ECD-64C49B83EE7D}"/>
              </a:ext>
            </a:extLst>
          </p:cNvPr>
          <p:cNvSpPr/>
          <p:nvPr/>
        </p:nvSpPr>
        <p:spPr>
          <a:xfrm>
            <a:off x="7766648" y="1519686"/>
            <a:ext cx="281795" cy="310551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it-IT" sz="1400" b="1">
                <a:solidFill>
                  <a:schemeClr val="bg2"/>
                </a:solidFill>
                <a:latin typeface="Calibri"/>
                <a:cs typeface="Arial Narrow" panose="020B0604020202020204" pitchFamily="34" charset="0"/>
              </a:rPr>
              <a:t>I$</a:t>
            </a:r>
            <a:endParaRPr lang="it-IT" sz="1400" b="1" i="0" cap="none" spc="0">
              <a:ln>
                <a:noFill/>
              </a:ln>
              <a:solidFill>
                <a:schemeClr val="bg2"/>
              </a:solidFill>
              <a:effectLst/>
              <a:latin typeface="Calibri Light"/>
              <a:cs typeface="Arial Narrow" panose="020B0604020202020204" pitchFamily="34" charset="0"/>
            </a:endParaRPr>
          </a:p>
        </p:txBody>
      </p:sp>
      <p:sp>
        <p:nvSpPr>
          <p:cNvPr id="31" name="Rettangolo 30">
            <a:extLst>
              <a:ext uri="{FF2B5EF4-FFF2-40B4-BE49-F238E27FC236}">
                <a16:creationId xmlns:a16="http://schemas.microsoft.com/office/drawing/2014/main" id="{BEA37FED-E69F-672D-6FA2-487A5682975D}"/>
              </a:ext>
            </a:extLst>
          </p:cNvPr>
          <p:cNvSpPr/>
          <p:nvPr/>
        </p:nvSpPr>
        <p:spPr>
          <a:xfrm>
            <a:off x="7766647" y="3158704"/>
            <a:ext cx="569342" cy="310551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it-IT" sz="1400" b="1">
                <a:solidFill>
                  <a:schemeClr val="bg2"/>
                </a:solidFill>
                <a:latin typeface="Calibri"/>
                <a:cs typeface="Arial Narrow" panose="020B0604020202020204" pitchFamily="34" charset="0"/>
              </a:rPr>
              <a:t>Ideal</a:t>
            </a:r>
            <a:endParaRPr lang="it-IT" sz="1400" b="1" i="0" cap="none" spc="0">
              <a:ln>
                <a:noFill/>
              </a:ln>
              <a:solidFill>
                <a:schemeClr val="bg2"/>
              </a:solidFill>
              <a:effectLst/>
              <a:latin typeface="Calibri Light"/>
              <a:cs typeface="Arial Narrow" panose="020B0604020202020204" pitchFamily="34" charset="0"/>
            </a:endParaRPr>
          </a:p>
        </p:txBody>
      </p:sp>
      <p:sp>
        <p:nvSpPr>
          <p:cNvPr id="32" name="Rettangolo 31">
            <a:extLst>
              <a:ext uri="{FF2B5EF4-FFF2-40B4-BE49-F238E27FC236}">
                <a16:creationId xmlns:a16="http://schemas.microsoft.com/office/drawing/2014/main" id="{FA410946-1A1C-7D1A-EA45-44DF7D3C9900}"/>
              </a:ext>
            </a:extLst>
          </p:cNvPr>
          <p:cNvSpPr/>
          <p:nvPr/>
        </p:nvSpPr>
        <p:spPr>
          <a:xfrm>
            <a:off x="7766648" y="3676289"/>
            <a:ext cx="1618889" cy="310551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it-IT" b="1">
                <a:solidFill>
                  <a:schemeClr val="bg2"/>
                </a:solidFill>
                <a:latin typeface="Calibri"/>
                <a:cs typeface="Arial Narrow" panose="020B0604020202020204" pitchFamily="34" charset="0"/>
              </a:rPr>
              <a:t>Mem</a:t>
            </a:r>
            <a:endParaRPr lang="it-IT" b="1" i="0" cap="none" spc="0">
              <a:ln>
                <a:noFill/>
              </a:ln>
              <a:solidFill>
                <a:schemeClr val="bg2"/>
              </a:solidFill>
              <a:effectLst/>
              <a:latin typeface="Calibri Light"/>
              <a:cs typeface="Arial Narrow" panose="020B0604020202020204" pitchFamily="34" charset="0"/>
            </a:endParaRPr>
          </a:p>
        </p:txBody>
      </p:sp>
      <p:sp>
        <p:nvSpPr>
          <p:cNvPr id="33" name="Rettangolo 32">
            <a:extLst>
              <a:ext uri="{FF2B5EF4-FFF2-40B4-BE49-F238E27FC236}">
                <a16:creationId xmlns:a16="http://schemas.microsoft.com/office/drawing/2014/main" id="{204A496C-8405-00B2-462B-C6BDE07B99B2}"/>
              </a:ext>
            </a:extLst>
          </p:cNvPr>
          <p:cNvSpPr/>
          <p:nvPr/>
        </p:nvSpPr>
        <p:spPr>
          <a:xfrm>
            <a:off x="8442384" y="2784893"/>
            <a:ext cx="943154" cy="684362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t-IT" b="1">
                <a:solidFill>
                  <a:schemeClr val="bg2"/>
                </a:solidFill>
                <a:latin typeface="Calibri"/>
                <a:cs typeface="Calibri"/>
              </a:rPr>
              <a:t>Ara</a:t>
            </a:r>
            <a:endParaRPr lang="it-IT">
              <a:solidFill>
                <a:schemeClr val="bg2"/>
              </a:solidFill>
              <a:latin typeface="Calibri"/>
              <a:cs typeface="Calibri"/>
            </a:endParaRPr>
          </a:p>
        </p:txBody>
      </p:sp>
      <p:sp>
        <p:nvSpPr>
          <p:cNvPr id="34" name="Rettangolo 33">
            <a:extLst>
              <a:ext uri="{FF2B5EF4-FFF2-40B4-BE49-F238E27FC236}">
                <a16:creationId xmlns:a16="http://schemas.microsoft.com/office/drawing/2014/main" id="{6A71599C-AB12-6DF6-C288-1C829715DDB4}"/>
              </a:ext>
            </a:extLst>
          </p:cNvPr>
          <p:cNvSpPr/>
          <p:nvPr/>
        </p:nvSpPr>
        <p:spPr>
          <a:xfrm>
            <a:off x="7766648" y="2770515"/>
            <a:ext cx="569343" cy="396815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t-IT" sz="1600" b="1">
                <a:solidFill>
                  <a:schemeClr val="bg2"/>
                </a:solidFill>
                <a:latin typeface="Calibri"/>
                <a:cs typeface="Calibri"/>
              </a:rPr>
              <a:t>CVA6</a:t>
            </a:r>
            <a:endParaRPr lang="it-IT" sz="1600">
              <a:solidFill>
                <a:schemeClr val="bg2"/>
              </a:solidFill>
              <a:latin typeface="Calibri"/>
              <a:cs typeface="Calibri"/>
            </a:endParaRPr>
          </a:p>
        </p:txBody>
      </p:sp>
      <p:sp>
        <p:nvSpPr>
          <p:cNvPr id="36" name="Rettangolo 35">
            <a:extLst>
              <a:ext uri="{FF2B5EF4-FFF2-40B4-BE49-F238E27FC236}">
                <a16:creationId xmlns:a16="http://schemas.microsoft.com/office/drawing/2014/main" id="{BAC6BFEF-C991-8C74-CDC5-ADF4EE2DCF54}"/>
              </a:ext>
            </a:extLst>
          </p:cNvPr>
          <p:cNvSpPr/>
          <p:nvPr/>
        </p:nvSpPr>
        <p:spPr>
          <a:xfrm>
            <a:off x="8054194" y="1519684"/>
            <a:ext cx="281795" cy="310551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it-IT" sz="1400" b="1">
                <a:solidFill>
                  <a:schemeClr val="bg2"/>
                </a:solidFill>
                <a:latin typeface="Calibri"/>
                <a:cs typeface="Arial Narrow" panose="020B0604020202020204" pitchFamily="34" charset="0"/>
              </a:rPr>
              <a:t>D$</a:t>
            </a:r>
            <a:endParaRPr lang="it-IT" sz="1400" b="1" i="0" cap="none" spc="0">
              <a:ln>
                <a:noFill/>
              </a:ln>
              <a:solidFill>
                <a:schemeClr val="bg2"/>
              </a:solidFill>
              <a:effectLst/>
              <a:latin typeface="Calibri Light"/>
              <a:cs typeface="Arial Narrow" panose="020B0604020202020204" pitchFamily="34" charset="0"/>
            </a:endParaRPr>
          </a:p>
        </p:txBody>
      </p:sp>
      <p:sp>
        <p:nvSpPr>
          <p:cNvPr id="37" name="Rettangolo 36">
            <a:extLst>
              <a:ext uri="{FF2B5EF4-FFF2-40B4-BE49-F238E27FC236}">
                <a16:creationId xmlns:a16="http://schemas.microsoft.com/office/drawing/2014/main" id="{C3EFC5E6-C116-E65E-9C8B-B7ABC2A3ADB8}"/>
              </a:ext>
            </a:extLst>
          </p:cNvPr>
          <p:cNvSpPr/>
          <p:nvPr/>
        </p:nvSpPr>
        <p:spPr>
          <a:xfrm>
            <a:off x="7766646" y="4783345"/>
            <a:ext cx="569342" cy="310551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it-IT" sz="1400" b="1">
                <a:solidFill>
                  <a:schemeClr val="bg2"/>
                </a:solidFill>
                <a:latin typeface="Calibri"/>
                <a:cs typeface="Arial Narrow" panose="020B0604020202020204" pitchFamily="34" charset="0"/>
              </a:rPr>
              <a:t>Ideal</a:t>
            </a:r>
            <a:endParaRPr lang="it-IT" sz="1400" b="1" i="0" cap="none" spc="0">
              <a:ln>
                <a:noFill/>
              </a:ln>
              <a:solidFill>
                <a:schemeClr val="bg2"/>
              </a:solidFill>
              <a:effectLst/>
              <a:latin typeface="Calibri Light"/>
              <a:cs typeface="Arial Narrow" panose="020B0604020202020204" pitchFamily="34" charset="0"/>
            </a:endParaRPr>
          </a:p>
        </p:txBody>
      </p:sp>
      <p:sp>
        <p:nvSpPr>
          <p:cNvPr id="38" name="Rettangolo 37">
            <a:extLst>
              <a:ext uri="{FF2B5EF4-FFF2-40B4-BE49-F238E27FC236}">
                <a16:creationId xmlns:a16="http://schemas.microsoft.com/office/drawing/2014/main" id="{C5C42948-36CE-6DC1-C9F9-B35CC716609C}"/>
              </a:ext>
            </a:extLst>
          </p:cNvPr>
          <p:cNvSpPr/>
          <p:nvPr/>
        </p:nvSpPr>
        <p:spPr>
          <a:xfrm>
            <a:off x="7766647" y="5300930"/>
            <a:ext cx="1618889" cy="310551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it-IT" b="1">
                <a:solidFill>
                  <a:schemeClr val="bg2"/>
                </a:solidFill>
                <a:latin typeface="Calibri"/>
                <a:cs typeface="Arial Narrow" panose="020B0604020202020204" pitchFamily="34" charset="0"/>
              </a:rPr>
              <a:t>Mem</a:t>
            </a:r>
            <a:endParaRPr lang="it-IT" b="1" i="0" cap="none" spc="0">
              <a:ln>
                <a:noFill/>
              </a:ln>
              <a:solidFill>
                <a:schemeClr val="bg2"/>
              </a:solidFill>
              <a:effectLst/>
              <a:latin typeface="Calibri Light"/>
              <a:cs typeface="Arial Narrow" panose="020B0604020202020204" pitchFamily="34" charset="0"/>
            </a:endParaRPr>
          </a:p>
        </p:txBody>
      </p:sp>
      <p:sp>
        <p:nvSpPr>
          <p:cNvPr id="39" name="Rettangolo 38">
            <a:extLst>
              <a:ext uri="{FF2B5EF4-FFF2-40B4-BE49-F238E27FC236}">
                <a16:creationId xmlns:a16="http://schemas.microsoft.com/office/drawing/2014/main" id="{BC413CE1-3DEC-750E-4205-4D0418233294}"/>
              </a:ext>
            </a:extLst>
          </p:cNvPr>
          <p:cNvSpPr/>
          <p:nvPr/>
        </p:nvSpPr>
        <p:spPr>
          <a:xfrm>
            <a:off x="8442383" y="4409534"/>
            <a:ext cx="943154" cy="684362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t-IT" b="1">
                <a:solidFill>
                  <a:schemeClr val="bg2"/>
                </a:solidFill>
                <a:latin typeface="Calibri"/>
                <a:cs typeface="Calibri"/>
              </a:rPr>
              <a:t>Ara</a:t>
            </a:r>
            <a:endParaRPr lang="it-IT">
              <a:solidFill>
                <a:schemeClr val="bg2"/>
              </a:solidFill>
              <a:latin typeface="Calibri"/>
              <a:cs typeface="Calibri"/>
            </a:endParaRPr>
          </a:p>
        </p:txBody>
      </p:sp>
      <p:sp>
        <p:nvSpPr>
          <p:cNvPr id="40" name="Rettangolo 39">
            <a:extLst>
              <a:ext uri="{FF2B5EF4-FFF2-40B4-BE49-F238E27FC236}">
                <a16:creationId xmlns:a16="http://schemas.microsoft.com/office/drawing/2014/main" id="{B1B1383B-89FB-0DEF-42CD-1BFA7CEF4FDC}"/>
              </a:ext>
            </a:extLst>
          </p:cNvPr>
          <p:cNvSpPr/>
          <p:nvPr/>
        </p:nvSpPr>
        <p:spPr>
          <a:xfrm>
            <a:off x="7766647" y="4395156"/>
            <a:ext cx="569343" cy="396815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t-IT" sz="1600" b="1">
                <a:solidFill>
                  <a:schemeClr val="bg2"/>
                </a:solidFill>
                <a:latin typeface="Calibri"/>
                <a:cs typeface="Calibri"/>
              </a:rPr>
              <a:t>Ideal</a:t>
            </a:r>
            <a:endParaRPr lang="it-IT" sz="1600">
              <a:solidFill>
                <a:schemeClr val="bg2"/>
              </a:solidFill>
              <a:latin typeface="Calibri"/>
              <a:cs typeface="Calibri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615F51F-0460-8742-7C57-25A54F7D91DF}"/>
              </a:ext>
            </a:extLst>
          </p:cNvPr>
          <p:cNvCxnSpPr>
            <a:cxnSpLocks/>
          </p:cNvCxnSpPr>
          <p:nvPr/>
        </p:nvCxnSpPr>
        <p:spPr>
          <a:xfrm>
            <a:off x="7174213" y="4215384"/>
            <a:ext cx="2713733" cy="0"/>
          </a:xfrm>
          <a:prstGeom prst="line">
            <a:avLst/>
          </a:prstGeom>
          <a:ln w="3810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FA06C93-F895-C27B-5973-5DD83D0A1631}"/>
              </a:ext>
            </a:extLst>
          </p:cNvPr>
          <p:cNvCxnSpPr>
            <a:cxnSpLocks/>
          </p:cNvCxnSpPr>
          <p:nvPr/>
        </p:nvCxnSpPr>
        <p:spPr>
          <a:xfrm>
            <a:off x="7219224" y="2584704"/>
            <a:ext cx="2713733" cy="0"/>
          </a:xfrm>
          <a:prstGeom prst="line">
            <a:avLst/>
          </a:prstGeom>
          <a:ln w="3810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682280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7E870-4BEC-6B28-9120-FE08C8A94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503" y="180326"/>
            <a:ext cx="10667548" cy="657050"/>
          </a:xfrm>
        </p:spPr>
        <p:txBody>
          <a:bodyPr vert="horz" lIns="0" tIns="0" rIns="0" bIns="0" rtlCol="0" anchor="ctr">
            <a:normAutofit/>
          </a:bodyPr>
          <a:lstStyle/>
          <a:p>
            <a:r>
              <a:rPr lang="en-US" sz="3800">
                <a:ea typeface="Roboto"/>
                <a:cs typeface="Roboto"/>
              </a:rPr>
              <a:t>Performance analysis</a:t>
            </a:r>
            <a:endParaRPr lang="it-IT"/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61320FB5-118D-28BB-200B-7EB3CA416352}"/>
              </a:ext>
            </a:extLst>
          </p:cNvPr>
          <p:cNvSpPr>
            <a:spLocks noGrp="1"/>
          </p:cNvSpPr>
          <p:nvPr/>
        </p:nvSpPr>
        <p:spPr>
          <a:xfrm>
            <a:off x="316504" y="990573"/>
            <a:ext cx="6857709" cy="5524351"/>
          </a:xfrm>
          <a:prstGeom prst="rect">
            <a:avLst/>
          </a:prstGeom>
        </p:spPr>
        <p:txBody>
          <a:bodyPr vert="horz" lIns="0" tIns="46800" rIns="0" bIns="45720" rtlCol="0" anchor="t">
            <a:normAutofit/>
          </a:bodyPr>
          <a:lstStyle>
            <a:lvl1pPr marL="288004" indent="-288004" algn="l" defTabSz="72000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SzPct val="90000"/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504000" indent="-216004" algn="l" defTabSz="72000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2pPr>
            <a:lvl3pPr marL="720000" indent="-216004" algn="l" defTabSz="864017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3pPr>
            <a:lvl4pPr marL="936000" indent="-216004" algn="l" defTabSz="864017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4pPr>
            <a:lvl5pPr marL="1152000" indent="-216004" algn="l" defTabSz="864017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1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5pPr>
            <a:lvl6pPr marL="2376046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8054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40062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72070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tx1"/>
              </a:buClr>
              <a:buNone/>
            </a:pPr>
            <a:endParaRPr lang="en-US" sz="25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00450D-ECC8-2B43-FA34-FCC8F7896DC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0385676" y="6473766"/>
            <a:ext cx="598375" cy="308395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spcAft>
                <a:spcPts val="600"/>
              </a:spcAft>
            </a:pPr>
            <a:fld id="{6EE1B353-4058-44C7-8B8C-7EA0B6664E22}" type="slidenum">
              <a:rPr lang="LID4096" smtClean="0"/>
              <a:pPr>
                <a:spcAft>
                  <a:spcPts val="600"/>
                </a:spcAft>
              </a:pPr>
              <a:t>98</a:t>
            </a:fld>
            <a:endParaRPr lang="LID4096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83067261-F938-F075-455D-2561F1A12818}"/>
              </a:ext>
            </a:extLst>
          </p:cNvPr>
          <p:cNvSpPr>
            <a:spLocks noGrp="1"/>
          </p:cNvSpPr>
          <p:nvPr/>
        </p:nvSpPr>
        <p:spPr>
          <a:xfrm>
            <a:off x="316504" y="990573"/>
            <a:ext cx="5333710" cy="5524351"/>
          </a:xfrm>
          <a:prstGeom prst="rect">
            <a:avLst/>
          </a:prstGeom>
        </p:spPr>
        <p:txBody>
          <a:bodyPr vert="horz" lIns="0" tIns="46800" rIns="0" bIns="45720" rtlCol="0" anchor="t">
            <a:normAutofit/>
          </a:bodyPr>
          <a:lstStyle>
            <a:lvl1pPr marL="288004" indent="-288004" algn="l" defTabSz="72000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SzPct val="90000"/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504000" indent="-216004" algn="l" defTabSz="72000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2pPr>
            <a:lvl3pPr marL="720000" indent="-216004" algn="l" defTabSz="864017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90000"/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3pPr>
            <a:lvl4pPr marL="936000" indent="-216004" algn="l" defTabSz="864017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4pPr>
            <a:lvl5pPr marL="1152000" indent="-216004" algn="l" defTabSz="864017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90000"/>
              <a:buFont typeface="Arial" panose="020B0604020202020204" pitchFamily="34" charset="0"/>
              <a:buChar char="•"/>
              <a:defRPr sz="11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5pPr>
            <a:lvl6pPr marL="2376046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8054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40062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72070" indent="-216004" algn="l" defTabSz="864017" rtl="0" eaLnBrk="1" latinLnBrk="0" hangingPunct="1">
              <a:lnSpc>
                <a:spcPct val="90000"/>
              </a:lnSpc>
              <a:spcBef>
                <a:spcPts val="472"/>
              </a:spcBef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7655" indent="0">
              <a:buClr>
                <a:srgbClr val="000000"/>
              </a:buClr>
              <a:buNone/>
            </a:pPr>
            <a:r>
              <a:rPr lang="en-US" sz="2500">
                <a:latin typeface="Calibri"/>
                <a:ea typeface="Roboto Light"/>
                <a:cs typeface="Roboto Light"/>
              </a:rPr>
              <a:t>Ara2 suffers from short/medium vector performance loss</a:t>
            </a:r>
            <a:endParaRPr lang="en-US" sz="2500">
              <a:latin typeface="Calibri"/>
            </a:endParaRPr>
          </a:p>
          <a:p>
            <a:pPr marL="630555" indent="-342900">
              <a:buClr>
                <a:schemeClr val="tx1"/>
              </a:buClr>
            </a:pPr>
            <a:r>
              <a:rPr lang="en-US" sz="2500">
                <a:latin typeface="Calibri"/>
                <a:ea typeface="Roboto Light"/>
                <a:cs typeface="Roboto Light"/>
              </a:rPr>
              <a:t>Who to blame?</a:t>
            </a:r>
            <a:br>
              <a:rPr lang="en-US" sz="2500">
                <a:latin typeface="Calibri"/>
                <a:ea typeface="Roboto Light"/>
                <a:cs typeface="Roboto Light"/>
              </a:rPr>
            </a:br>
            <a:r>
              <a:rPr lang="en-US" sz="2500">
                <a:latin typeface="Calibri"/>
                <a:ea typeface="Roboto Light"/>
                <a:cs typeface="Roboto Light"/>
              </a:rPr>
              <a:t>CVA6?</a:t>
            </a:r>
            <a:br>
              <a:rPr lang="en-US" sz="2500">
                <a:latin typeface="Calibri"/>
                <a:ea typeface="Roboto Light"/>
                <a:cs typeface="Roboto Light"/>
              </a:rPr>
            </a:br>
            <a:r>
              <a:rPr lang="en-US" sz="2500">
                <a:latin typeface="Calibri"/>
                <a:ea typeface="Roboto Light"/>
                <a:cs typeface="Roboto Light"/>
              </a:rPr>
              <a:t>Memory System?</a:t>
            </a:r>
            <a:br>
              <a:rPr lang="en-US" sz="2500">
                <a:latin typeface="Calibri"/>
                <a:ea typeface="Roboto Light"/>
                <a:cs typeface="Roboto Light"/>
              </a:rPr>
            </a:br>
            <a:r>
              <a:rPr lang="en-US" sz="2500">
                <a:latin typeface="Calibri"/>
                <a:ea typeface="Roboto Light"/>
                <a:cs typeface="Roboto Light"/>
              </a:rPr>
              <a:t>Vector accelerator?</a:t>
            </a:r>
            <a:endParaRPr lang="en-US" sz="2500">
              <a:latin typeface="Calibri"/>
            </a:endParaRPr>
          </a:p>
          <a:p>
            <a:pPr marL="287655" indent="0">
              <a:buClr>
                <a:schemeClr val="tx1"/>
              </a:buClr>
              <a:buNone/>
            </a:pPr>
            <a:r>
              <a:rPr lang="en-US" sz="2500">
                <a:latin typeface="Calibri"/>
                <a:ea typeface="Roboto Light"/>
                <a:cs typeface="Roboto Light"/>
              </a:rPr>
              <a:t>Analyze three systems</a:t>
            </a:r>
            <a:endParaRPr lang="en-US" sz="2500">
              <a:latin typeface="Calibri"/>
            </a:endParaRPr>
          </a:p>
          <a:p>
            <a:pPr marL="846455" lvl="1" indent="-342900">
              <a:buClr>
                <a:schemeClr val="tx1"/>
              </a:buClr>
            </a:pPr>
            <a:r>
              <a:rPr lang="en-US" sz="2100">
                <a:latin typeface="Calibri"/>
                <a:ea typeface="Roboto Light"/>
                <a:cs typeface="Roboto Light"/>
              </a:rPr>
              <a:t>CVA6 + Scalar I/D$ + Ara</a:t>
            </a:r>
            <a:endParaRPr lang="en-US" sz="2100">
              <a:latin typeface="Calibri"/>
            </a:endParaRPr>
          </a:p>
          <a:p>
            <a:pPr marL="1062355" lvl="2" indent="-342900">
              <a:buClr>
                <a:schemeClr val="tx1"/>
              </a:buClr>
            </a:pPr>
            <a:r>
              <a:rPr lang="en-US" sz="1900">
                <a:latin typeface="Calibri"/>
                <a:ea typeface="Roboto Light"/>
                <a:cs typeface="Roboto Light"/>
              </a:rPr>
              <a:t>Show limitations due to the whole system</a:t>
            </a:r>
          </a:p>
          <a:p>
            <a:pPr marL="846455" lvl="1" indent="-342900">
              <a:buClr>
                <a:schemeClr val="tx1"/>
              </a:buClr>
            </a:pPr>
            <a:r>
              <a:rPr lang="en-US" sz="2100">
                <a:latin typeface="Calibri"/>
                <a:ea typeface="Roboto Light"/>
                <a:cs typeface="Roboto Light"/>
              </a:rPr>
              <a:t>CVA6 + Ideal I/D$ + Ara</a:t>
            </a:r>
            <a:endParaRPr lang="en-US" sz="2100">
              <a:latin typeface="Calibri"/>
            </a:endParaRPr>
          </a:p>
          <a:p>
            <a:pPr marL="1062355" lvl="2" indent="-342900">
              <a:buClr>
                <a:schemeClr val="tx1"/>
              </a:buClr>
            </a:pPr>
            <a:r>
              <a:rPr lang="en-US" sz="1900">
                <a:latin typeface="Calibri"/>
                <a:ea typeface="Roboto Light"/>
                <a:cs typeface="Roboto Light"/>
              </a:rPr>
              <a:t>Show limitations due to CVA6 and Ara</a:t>
            </a:r>
          </a:p>
          <a:p>
            <a:pPr marL="846455" lvl="1" indent="-342900">
              <a:buClr>
                <a:schemeClr val="tx1"/>
              </a:buClr>
            </a:pPr>
            <a:r>
              <a:rPr lang="en-US" sz="2100">
                <a:latin typeface="Calibri"/>
                <a:ea typeface="Roboto Light"/>
                <a:cs typeface="Roboto Light"/>
              </a:rPr>
              <a:t>Ideal CVA6 + Ideal I/D$ + Ara</a:t>
            </a:r>
            <a:endParaRPr lang="en-US" sz="2100">
              <a:latin typeface="Calibri"/>
            </a:endParaRPr>
          </a:p>
          <a:p>
            <a:pPr marL="1062355" lvl="2" indent="-342900">
              <a:buClr>
                <a:schemeClr val="tx1"/>
              </a:buClr>
            </a:pPr>
            <a:r>
              <a:rPr lang="en-US" sz="1900">
                <a:latin typeface="Calibri"/>
                <a:ea typeface="Roboto Light"/>
                <a:cs typeface="Roboto Light"/>
              </a:rPr>
              <a:t>Show limitations due to Ara</a:t>
            </a:r>
            <a:endParaRPr lang="en-US" sz="1900">
              <a:latin typeface="Calibri"/>
            </a:endParaRPr>
          </a:p>
          <a:p>
            <a:pPr marL="630555" indent="-342900">
              <a:buClr>
                <a:schemeClr val="tx1"/>
              </a:buClr>
            </a:pPr>
            <a:endParaRPr lang="en-US" sz="2500">
              <a:latin typeface="Calibri"/>
            </a:endParaRPr>
          </a:p>
          <a:p>
            <a:pPr marL="287655" indent="-287655">
              <a:buClr>
                <a:schemeClr val="tx1"/>
              </a:buClr>
            </a:pPr>
            <a:endParaRPr lang="en-US" sz="2540"/>
          </a:p>
          <a:p>
            <a:pPr marL="503555" lvl="1" indent="-215900">
              <a:buClr>
                <a:schemeClr val="tx1"/>
              </a:buClr>
            </a:pPr>
            <a:endParaRPr lang="en-US" sz="2540"/>
          </a:p>
          <a:p>
            <a:pPr marL="503555" lvl="1" indent="-215900">
              <a:buClr>
                <a:schemeClr val="tx1"/>
              </a:buClr>
            </a:pPr>
            <a:endParaRPr lang="en-US" sz="2540"/>
          </a:p>
        </p:txBody>
      </p:sp>
      <p:sp>
        <p:nvSpPr>
          <p:cNvPr id="27" name="Rettangolo 26">
            <a:extLst>
              <a:ext uri="{FF2B5EF4-FFF2-40B4-BE49-F238E27FC236}">
                <a16:creationId xmlns:a16="http://schemas.microsoft.com/office/drawing/2014/main" id="{DE5756E0-0137-A651-597B-F98F60789B10}"/>
              </a:ext>
            </a:extLst>
          </p:cNvPr>
          <p:cNvSpPr/>
          <p:nvPr/>
        </p:nvSpPr>
        <p:spPr>
          <a:xfrm>
            <a:off x="7766649" y="2037271"/>
            <a:ext cx="1618889" cy="310551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it-IT" b="1">
                <a:solidFill>
                  <a:schemeClr val="bg2"/>
                </a:solidFill>
                <a:latin typeface="Calibri"/>
                <a:cs typeface="Arial Narrow" panose="020B0604020202020204" pitchFamily="34" charset="0"/>
              </a:rPr>
              <a:t>Mem</a:t>
            </a:r>
            <a:endParaRPr lang="it-IT" b="1" i="0" cap="none" spc="0">
              <a:ln>
                <a:noFill/>
              </a:ln>
              <a:solidFill>
                <a:schemeClr val="bg2"/>
              </a:solidFill>
              <a:effectLst/>
              <a:latin typeface="Calibri Light"/>
              <a:cs typeface="Arial Narrow" panose="020B0604020202020204" pitchFamily="34" charset="0"/>
            </a:endParaRPr>
          </a:p>
        </p:txBody>
      </p:sp>
      <p:sp>
        <p:nvSpPr>
          <p:cNvPr id="28" name="Rettangolo 27">
            <a:extLst>
              <a:ext uri="{FF2B5EF4-FFF2-40B4-BE49-F238E27FC236}">
                <a16:creationId xmlns:a16="http://schemas.microsoft.com/office/drawing/2014/main" id="{AC79F8DC-028A-7B60-3109-3E5A9A92E6B9}"/>
              </a:ext>
            </a:extLst>
          </p:cNvPr>
          <p:cNvSpPr/>
          <p:nvPr/>
        </p:nvSpPr>
        <p:spPr>
          <a:xfrm>
            <a:off x="8442385" y="1145875"/>
            <a:ext cx="943154" cy="684362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t-IT" b="1">
                <a:solidFill>
                  <a:schemeClr val="bg2"/>
                </a:solidFill>
                <a:latin typeface="Calibri"/>
                <a:cs typeface="Calibri"/>
              </a:rPr>
              <a:t>Ara</a:t>
            </a:r>
            <a:endParaRPr lang="it-IT">
              <a:solidFill>
                <a:schemeClr val="bg2"/>
              </a:solidFill>
              <a:latin typeface="Calibri"/>
              <a:cs typeface="Calibri"/>
            </a:endParaRPr>
          </a:p>
        </p:txBody>
      </p:sp>
      <p:sp>
        <p:nvSpPr>
          <p:cNvPr id="29" name="Rettangolo 28">
            <a:extLst>
              <a:ext uri="{FF2B5EF4-FFF2-40B4-BE49-F238E27FC236}">
                <a16:creationId xmlns:a16="http://schemas.microsoft.com/office/drawing/2014/main" id="{C6B6CD0A-C018-8823-935B-02ECC5C1FE48}"/>
              </a:ext>
            </a:extLst>
          </p:cNvPr>
          <p:cNvSpPr/>
          <p:nvPr/>
        </p:nvSpPr>
        <p:spPr>
          <a:xfrm>
            <a:off x="7766649" y="1131497"/>
            <a:ext cx="569343" cy="396815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t-IT" sz="1600" b="1">
                <a:solidFill>
                  <a:schemeClr val="bg2"/>
                </a:solidFill>
                <a:latin typeface="Calibri"/>
                <a:cs typeface="Calibri"/>
              </a:rPr>
              <a:t>CVA6</a:t>
            </a:r>
            <a:endParaRPr lang="it-IT" sz="1600">
              <a:solidFill>
                <a:schemeClr val="bg2"/>
              </a:solidFill>
              <a:latin typeface="Calibri"/>
              <a:cs typeface="Calibri"/>
            </a:endParaRPr>
          </a:p>
        </p:txBody>
      </p:sp>
      <p:sp>
        <p:nvSpPr>
          <p:cNvPr id="30" name="Rettangolo 29">
            <a:extLst>
              <a:ext uri="{FF2B5EF4-FFF2-40B4-BE49-F238E27FC236}">
                <a16:creationId xmlns:a16="http://schemas.microsoft.com/office/drawing/2014/main" id="{695D27D0-E5E2-2CE8-3ECD-64C49B83EE7D}"/>
              </a:ext>
            </a:extLst>
          </p:cNvPr>
          <p:cNvSpPr/>
          <p:nvPr/>
        </p:nvSpPr>
        <p:spPr>
          <a:xfrm>
            <a:off x="7766648" y="1519686"/>
            <a:ext cx="281795" cy="310551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it-IT" sz="1400" b="1">
                <a:solidFill>
                  <a:schemeClr val="bg2"/>
                </a:solidFill>
                <a:latin typeface="Calibri"/>
                <a:cs typeface="Arial Narrow" panose="020B0604020202020204" pitchFamily="34" charset="0"/>
              </a:rPr>
              <a:t>I$</a:t>
            </a:r>
            <a:endParaRPr lang="it-IT" sz="1400" b="1" i="0" cap="none" spc="0">
              <a:ln>
                <a:noFill/>
              </a:ln>
              <a:solidFill>
                <a:schemeClr val="bg2"/>
              </a:solidFill>
              <a:effectLst/>
              <a:latin typeface="Calibri Light"/>
              <a:cs typeface="Arial Narrow" panose="020B0604020202020204" pitchFamily="34" charset="0"/>
            </a:endParaRPr>
          </a:p>
        </p:txBody>
      </p:sp>
      <p:sp>
        <p:nvSpPr>
          <p:cNvPr id="31" name="Rettangolo 30">
            <a:extLst>
              <a:ext uri="{FF2B5EF4-FFF2-40B4-BE49-F238E27FC236}">
                <a16:creationId xmlns:a16="http://schemas.microsoft.com/office/drawing/2014/main" id="{BEA37FED-E69F-672D-6FA2-487A5682975D}"/>
              </a:ext>
            </a:extLst>
          </p:cNvPr>
          <p:cNvSpPr/>
          <p:nvPr/>
        </p:nvSpPr>
        <p:spPr>
          <a:xfrm>
            <a:off x="7766647" y="3158704"/>
            <a:ext cx="569342" cy="310551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it-IT" sz="900" b="1">
                <a:solidFill>
                  <a:schemeClr val="bg2"/>
                </a:solidFill>
                <a:latin typeface="Calibri"/>
                <a:cs typeface="Arial Narrow" panose="020B0604020202020204" pitchFamily="34" charset="0"/>
              </a:rPr>
              <a:t>Inf size</a:t>
            </a:r>
          </a:p>
          <a:p>
            <a:pPr algn="ctr"/>
            <a:r>
              <a:rPr lang="it-IT" sz="900" b="1">
                <a:solidFill>
                  <a:schemeClr val="bg2"/>
                </a:solidFill>
                <a:latin typeface="Calibri"/>
                <a:cs typeface="Arial Narrow" panose="020B0604020202020204" pitchFamily="34" charset="0"/>
              </a:rPr>
              <a:t>uncoherent</a:t>
            </a:r>
          </a:p>
        </p:txBody>
      </p:sp>
      <p:sp>
        <p:nvSpPr>
          <p:cNvPr id="32" name="Rettangolo 31">
            <a:extLst>
              <a:ext uri="{FF2B5EF4-FFF2-40B4-BE49-F238E27FC236}">
                <a16:creationId xmlns:a16="http://schemas.microsoft.com/office/drawing/2014/main" id="{FA410946-1A1C-7D1A-EA45-44DF7D3C9900}"/>
              </a:ext>
            </a:extLst>
          </p:cNvPr>
          <p:cNvSpPr/>
          <p:nvPr/>
        </p:nvSpPr>
        <p:spPr>
          <a:xfrm>
            <a:off x="7766648" y="3676289"/>
            <a:ext cx="1618889" cy="310551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it-IT" b="1">
                <a:solidFill>
                  <a:schemeClr val="bg2"/>
                </a:solidFill>
                <a:latin typeface="Calibri"/>
                <a:cs typeface="Arial Narrow" panose="020B0604020202020204" pitchFamily="34" charset="0"/>
              </a:rPr>
              <a:t>Mem</a:t>
            </a:r>
            <a:endParaRPr lang="it-IT" b="1" i="0" cap="none" spc="0">
              <a:ln>
                <a:noFill/>
              </a:ln>
              <a:solidFill>
                <a:schemeClr val="bg2"/>
              </a:solidFill>
              <a:effectLst/>
              <a:latin typeface="Calibri Light"/>
              <a:cs typeface="Arial Narrow" panose="020B0604020202020204" pitchFamily="34" charset="0"/>
            </a:endParaRPr>
          </a:p>
        </p:txBody>
      </p:sp>
      <p:sp>
        <p:nvSpPr>
          <p:cNvPr id="33" name="Rettangolo 32">
            <a:extLst>
              <a:ext uri="{FF2B5EF4-FFF2-40B4-BE49-F238E27FC236}">
                <a16:creationId xmlns:a16="http://schemas.microsoft.com/office/drawing/2014/main" id="{204A496C-8405-00B2-462B-C6BDE07B99B2}"/>
              </a:ext>
            </a:extLst>
          </p:cNvPr>
          <p:cNvSpPr/>
          <p:nvPr/>
        </p:nvSpPr>
        <p:spPr>
          <a:xfrm>
            <a:off x="8442384" y="2784893"/>
            <a:ext cx="943154" cy="684362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t-IT" b="1">
                <a:solidFill>
                  <a:schemeClr val="bg2"/>
                </a:solidFill>
                <a:latin typeface="Calibri"/>
                <a:cs typeface="Calibri"/>
              </a:rPr>
              <a:t>Ara</a:t>
            </a:r>
            <a:endParaRPr lang="it-IT">
              <a:solidFill>
                <a:schemeClr val="bg2"/>
              </a:solidFill>
              <a:latin typeface="Calibri"/>
              <a:cs typeface="Calibri"/>
            </a:endParaRPr>
          </a:p>
        </p:txBody>
      </p:sp>
      <p:sp>
        <p:nvSpPr>
          <p:cNvPr id="34" name="Rettangolo 33">
            <a:extLst>
              <a:ext uri="{FF2B5EF4-FFF2-40B4-BE49-F238E27FC236}">
                <a16:creationId xmlns:a16="http://schemas.microsoft.com/office/drawing/2014/main" id="{6A71599C-AB12-6DF6-C288-1C829715DDB4}"/>
              </a:ext>
            </a:extLst>
          </p:cNvPr>
          <p:cNvSpPr/>
          <p:nvPr/>
        </p:nvSpPr>
        <p:spPr>
          <a:xfrm>
            <a:off x="7766648" y="2770515"/>
            <a:ext cx="569343" cy="396815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t-IT" sz="1600" b="1">
                <a:solidFill>
                  <a:schemeClr val="bg2"/>
                </a:solidFill>
                <a:latin typeface="Calibri"/>
                <a:cs typeface="Calibri"/>
              </a:rPr>
              <a:t>CVA6</a:t>
            </a:r>
            <a:endParaRPr lang="it-IT" sz="1600">
              <a:solidFill>
                <a:schemeClr val="bg2"/>
              </a:solidFill>
              <a:latin typeface="Calibri"/>
              <a:cs typeface="Calibri"/>
            </a:endParaRPr>
          </a:p>
        </p:txBody>
      </p:sp>
      <p:sp>
        <p:nvSpPr>
          <p:cNvPr id="36" name="Rettangolo 35">
            <a:extLst>
              <a:ext uri="{FF2B5EF4-FFF2-40B4-BE49-F238E27FC236}">
                <a16:creationId xmlns:a16="http://schemas.microsoft.com/office/drawing/2014/main" id="{BAC6BFEF-C991-8C74-CDC5-ADF4EE2DCF54}"/>
              </a:ext>
            </a:extLst>
          </p:cNvPr>
          <p:cNvSpPr/>
          <p:nvPr/>
        </p:nvSpPr>
        <p:spPr>
          <a:xfrm>
            <a:off x="8054194" y="1519684"/>
            <a:ext cx="281795" cy="310551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it-IT" sz="1400" b="1">
                <a:solidFill>
                  <a:schemeClr val="bg2"/>
                </a:solidFill>
                <a:latin typeface="Calibri"/>
                <a:cs typeface="Arial Narrow" panose="020B0604020202020204" pitchFamily="34" charset="0"/>
              </a:rPr>
              <a:t>D$</a:t>
            </a:r>
            <a:endParaRPr lang="it-IT" sz="1400" b="1" i="0" cap="none" spc="0">
              <a:ln>
                <a:noFill/>
              </a:ln>
              <a:solidFill>
                <a:schemeClr val="bg2"/>
              </a:solidFill>
              <a:effectLst/>
              <a:latin typeface="Calibri Light"/>
              <a:cs typeface="Arial Narrow" panose="020B0604020202020204" pitchFamily="34" charset="0"/>
            </a:endParaRPr>
          </a:p>
        </p:txBody>
      </p:sp>
      <p:sp>
        <p:nvSpPr>
          <p:cNvPr id="38" name="Rettangolo 37">
            <a:extLst>
              <a:ext uri="{FF2B5EF4-FFF2-40B4-BE49-F238E27FC236}">
                <a16:creationId xmlns:a16="http://schemas.microsoft.com/office/drawing/2014/main" id="{C5C42948-36CE-6DC1-C9F9-B35CC716609C}"/>
              </a:ext>
            </a:extLst>
          </p:cNvPr>
          <p:cNvSpPr/>
          <p:nvPr/>
        </p:nvSpPr>
        <p:spPr>
          <a:xfrm>
            <a:off x="7766647" y="5300930"/>
            <a:ext cx="1618889" cy="310551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it-IT" b="1">
                <a:solidFill>
                  <a:schemeClr val="bg2"/>
                </a:solidFill>
                <a:latin typeface="Calibri"/>
                <a:cs typeface="Arial Narrow" panose="020B0604020202020204" pitchFamily="34" charset="0"/>
              </a:rPr>
              <a:t>Mem</a:t>
            </a:r>
            <a:endParaRPr lang="it-IT" b="1" i="0" cap="none" spc="0">
              <a:ln>
                <a:noFill/>
              </a:ln>
              <a:solidFill>
                <a:schemeClr val="bg2"/>
              </a:solidFill>
              <a:effectLst/>
              <a:latin typeface="Calibri Light"/>
              <a:cs typeface="Arial Narrow" panose="020B0604020202020204" pitchFamily="34" charset="0"/>
            </a:endParaRPr>
          </a:p>
        </p:txBody>
      </p:sp>
      <p:sp>
        <p:nvSpPr>
          <p:cNvPr id="39" name="Rettangolo 38">
            <a:extLst>
              <a:ext uri="{FF2B5EF4-FFF2-40B4-BE49-F238E27FC236}">
                <a16:creationId xmlns:a16="http://schemas.microsoft.com/office/drawing/2014/main" id="{BC413CE1-3DEC-750E-4205-4D0418233294}"/>
              </a:ext>
            </a:extLst>
          </p:cNvPr>
          <p:cNvSpPr/>
          <p:nvPr/>
        </p:nvSpPr>
        <p:spPr>
          <a:xfrm>
            <a:off x="8442383" y="4409534"/>
            <a:ext cx="943154" cy="684362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t-IT" b="1">
                <a:solidFill>
                  <a:schemeClr val="bg2"/>
                </a:solidFill>
                <a:latin typeface="Calibri"/>
                <a:cs typeface="Calibri"/>
              </a:rPr>
              <a:t>Ara</a:t>
            </a:r>
            <a:endParaRPr lang="it-IT">
              <a:solidFill>
                <a:schemeClr val="bg2"/>
              </a:solidFill>
              <a:latin typeface="Calibri"/>
              <a:cs typeface="Calibri"/>
            </a:endParaRPr>
          </a:p>
        </p:txBody>
      </p:sp>
      <p:sp>
        <p:nvSpPr>
          <p:cNvPr id="40" name="Rettangolo 39">
            <a:extLst>
              <a:ext uri="{FF2B5EF4-FFF2-40B4-BE49-F238E27FC236}">
                <a16:creationId xmlns:a16="http://schemas.microsoft.com/office/drawing/2014/main" id="{B1B1383B-89FB-0DEF-42CD-1BFA7CEF4FDC}"/>
              </a:ext>
            </a:extLst>
          </p:cNvPr>
          <p:cNvSpPr/>
          <p:nvPr/>
        </p:nvSpPr>
        <p:spPr>
          <a:xfrm>
            <a:off x="7766647" y="4423910"/>
            <a:ext cx="569343" cy="684362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t-IT" sz="1600" b="1">
                <a:solidFill>
                  <a:schemeClr val="bg2"/>
                </a:solidFill>
                <a:latin typeface="Calibri"/>
                <a:cs typeface="Calibri"/>
              </a:rPr>
              <a:t>V insn</a:t>
            </a:r>
            <a:br>
              <a:rPr lang="it-IT" sz="1600" b="1">
                <a:solidFill>
                  <a:schemeClr val="bg2"/>
                </a:solidFill>
                <a:latin typeface="Calibri"/>
                <a:cs typeface="Calibri"/>
              </a:rPr>
            </a:br>
            <a:r>
              <a:rPr lang="it-IT" sz="1600" b="1">
                <a:solidFill>
                  <a:schemeClr val="bg2"/>
                </a:solidFill>
                <a:latin typeface="Calibri"/>
                <a:cs typeface="Calibri"/>
              </a:rPr>
              <a:t>FIFO</a:t>
            </a:r>
            <a:endParaRPr lang="it-IT" sz="1600">
              <a:solidFill>
                <a:schemeClr val="bg2"/>
              </a:solidFill>
              <a:latin typeface="Calibri"/>
              <a:cs typeface="Calibri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6D107B0D-339C-320F-ABA5-EA6CD6E1017C}"/>
              </a:ext>
            </a:extLst>
          </p:cNvPr>
          <p:cNvSpPr txBox="1"/>
          <p:nvPr/>
        </p:nvSpPr>
        <p:spPr>
          <a:xfrm>
            <a:off x="9777789" y="4755644"/>
            <a:ext cx="1495474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 defTabSz="720000"/>
            <a:r>
              <a:rPr lang="it-IT">
                <a:solidFill>
                  <a:schemeClr val="tx2"/>
                </a:solidFill>
                <a:latin typeface="Calibri"/>
                <a:cs typeface="Arial Narrow" panose="020B0604020202020204" pitchFamily="34" charset="0"/>
              </a:rPr>
              <a:t>Ideal dispatcher</a:t>
            </a:r>
            <a:br>
              <a:rPr lang="it-IT">
                <a:solidFill>
                  <a:schemeClr val="tx2"/>
                </a:solidFill>
                <a:latin typeface="Calibri"/>
                <a:cs typeface="Arial Narrow" panose="020B0604020202020204" pitchFamily="34" charset="0"/>
              </a:rPr>
            </a:br>
            <a:r>
              <a:rPr lang="it-IT">
                <a:solidFill>
                  <a:schemeClr val="tx2"/>
                </a:solidFill>
                <a:latin typeface="Calibri"/>
                <a:cs typeface="Arial Narrow" panose="020B0604020202020204" pitchFamily="34" charset="0"/>
              </a:rPr>
              <a:t>system</a:t>
            </a:r>
            <a:endParaRPr lang="it-IT" b="0" i="0">
              <a:solidFill>
                <a:schemeClr val="tx2"/>
              </a:solidFill>
              <a:latin typeface="Calibri"/>
              <a:cs typeface="Arial Narrow" panose="020B0604020202020204" pitchFamily="34" charset="0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88D19845-083D-B0E7-FF01-5703BB4F223F}"/>
              </a:ext>
            </a:extLst>
          </p:cNvPr>
          <p:cNvSpPr txBox="1"/>
          <p:nvPr/>
        </p:nvSpPr>
        <p:spPr>
          <a:xfrm>
            <a:off x="9941590" y="3116625"/>
            <a:ext cx="1052852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 defTabSz="720000"/>
            <a:r>
              <a:rPr lang="it-IT">
                <a:solidFill>
                  <a:schemeClr val="tx2"/>
                </a:solidFill>
                <a:latin typeface="Calibri"/>
                <a:cs typeface="Arial Narrow" panose="020B0604020202020204" pitchFamily="34" charset="0"/>
              </a:rPr>
              <a:t>Ideal cache</a:t>
            </a:r>
          </a:p>
          <a:p>
            <a:pPr algn="ctr" defTabSz="720000"/>
            <a:r>
              <a:rPr lang="it-IT">
                <a:solidFill>
                  <a:schemeClr val="tx2"/>
                </a:solidFill>
                <a:latin typeface="Calibri"/>
                <a:cs typeface="Arial Narrow" panose="020B0604020202020204" pitchFamily="34" charset="0"/>
              </a:rPr>
              <a:t>system</a:t>
            </a:r>
            <a:endParaRPr lang="it-IT" b="0" i="0">
              <a:solidFill>
                <a:schemeClr val="tx2"/>
              </a:solidFill>
              <a:latin typeface="Calibri"/>
              <a:cs typeface="Arial Narrow" panose="020B0604020202020204" pitchFamily="34" charset="0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9ACD8BD9-0775-482D-CC7E-FB815F43F534}"/>
              </a:ext>
            </a:extLst>
          </p:cNvPr>
          <p:cNvSpPr txBox="1"/>
          <p:nvPr/>
        </p:nvSpPr>
        <p:spPr>
          <a:xfrm>
            <a:off x="9779687" y="1491983"/>
            <a:ext cx="1376660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 defTabSz="720000"/>
            <a:r>
              <a:rPr lang="it-IT">
                <a:solidFill>
                  <a:schemeClr val="tx2"/>
                </a:solidFill>
                <a:latin typeface="Calibri"/>
                <a:cs typeface="Arial Narrow" panose="020B0604020202020204" pitchFamily="34" charset="0"/>
              </a:rPr>
              <a:t>Default/vanilla</a:t>
            </a:r>
          </a:p>
          <a:p>
            <a:pPr algn="ctr" defTabSz="720000"/>
            <a:r>
              <a:rPr lang="it-IT">
                <a:solidFill>
                  <a:schemeClr val="tx2"/>
                </a:solidFill>
                <a:latin typeface="Calibri"/>
                <a:cs typeface="Arial Narrow" panose="020B0604020202020204" pitchFamily="34" charset="0"/>
              </a:rPr>
              <a:t>system</a:t>
            </a:r>
            <a:endParaRPr lang="it-IT" b="0" i="0">
              <a:solidFill>
                <a:schemeClr val="tx2"/>
              </a:solidFill>
              <a:latin typeface="Calibri"/>
              <a:cs typeface="Arial Narrow" panose="020B0604020202020204" pitchFamily="34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57E6817-D782-1AA1-BBF7-45B9A7839DBA}"/>
              </a:ext>
            </a:extLst>
          </p:cNvPr>
          <p:cNvCxnSpPr>
            <a:cxnSpLocks/>
          </p:cNvCxnSpPr>
          <p:nvPr/>
        </p:nvCxnSpPr>
        <p:spPr>
          <a:xfrm>
            <a:off x="7174213" y="4215384"/>
            <a:ext cx="2713733" cy="0"/>
          </a:xfrm>
          <a:prstGeom prst="line">
            <a:avLst/>
          </a:prstGeom>
          <a:ln w="3810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4EC6454-7E1C-13CA-C85F-BDB393FF6B43}"/>
              </a:ext>
            </a:extLst>
          </p:cNvPr>
          <p:cNvCxnSpPr>
            <a:cxnSpLocks/>
          </p:cNvCxnSpPr>
          <p:nvPr/>
        </p:nvCxnSpPr>
        <p:spPr>
          <a:xfrm>
            <a:off x="7219224" y="2584704"/>
            <a:ext cx="2713733" cy="0"/>
          </a:xfrm>
          <a:prstGeom prst="line">
            <a:avLst/>
          </a:prstGeom>
          <a:ln w="3810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533501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2" name="Google Shape;4372;p84"/>
          <p:cNvSpPr txBox="1">
            <a:spLocks noGrp="1"/>
          </p:cNvSpPr>
          <p:nvPr>
            <p:ph type="sldNum" idx="12"/>
          </p:nvPr>
        </p:nvSpPr>
        <p:spPr>
          <a:xfrm>
            <a:off x="11054843" y="6304327"/>
            <a:ext cx="355600" cy="468400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/>
          <a:p>
            <a:pPr>
              <a:buClr>
                <a:srgbClr val="000000"/>
              </a:buClr>
            </a:pPr>
            <a:fld id="{00000000-1234-1234-1234-123412341234}" type="slidenum">
              <a:rPr lang="it"/>
              <a:pPr>
                <a:buClr>
                  <a:srgbClr val="000000"/>
                </a:buClr>
              </a:pPr>
              <a:t>99</a:t>
            </a:fld>
            <a:endParaRPr/>
          </a:p>
        </p:txBody>
      </p:sp>
      <p:sp>
        <p:nvSpPr>
          <p:cNvPr id="4374" name="Google Shape;4374;p84"/>
          <p:cNvSpPr txBox="1"/>
          <p:nvPr/>
        </p:nvSpPr>
        <p:spPr>
          <a:xfrm>
            <a:off x="415647" y="928160"/>
            <a:ext cx="50076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203200">
              <a:buClr>
                <a:schemeClr val="accent1"/>
              </a:buClr>
              <a:buSzPts val="1200"/>
            </a:pPr>
            <a:endParaRPr lang="it" sz="2400">
              <a:solidFill>
                <a:schemeClr val="dk1"/>
              </a:solidFill>
              <a:latin typeface="Ubuntu Mono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B60B56-6F45-BDB1-13FE-BBB2EBD38A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503" y="180326"/>
            <a:ext cx="10667548" cy="657050"/>
          </a:xfrm>
          <a:noFill/>
        </p:spPr>
        <p:txBody>
          <a:bodyPr vert="horz" lIns="0" tIns="0" rIns="0" bIns="0" rtlCol="0" anchor="ctr">
            <a:normAutofit/>
          </a:bodyPr>
          <a:lstStyle/>
          <a:p>
            <a:r>
              <a:rPr lang="en-US" sz="3800">
                <a:ea typeface="Roboto"/>
                <a:cs typeface="Roboto"/>
              </a:rPr>
              <a:t>CVA6 influence on performance</a:t>
            </a:r>
            <a:endParaRPr lang="it-IT"/>
          </a:p>
        </p:txBody>
      </p:sp>
      <p:pic>
        <p:nvPicPr>
          <p:cNvPr id="35" name="Immagine 34" descr="Immagine che contiene testo, schermata, Carattere, numero&#10;&#10;Descrizione generata automaticamente">
            <a:extLst>
              <a:ext uri="{FF2B5EF4-FFF2-40B4-BE49-F238E27FC236}">
                <a16:creationId xmlns:a16="http://schemas.microsoft.com/office/drawing/2014/main" id="{F7B68594-DD14-2376-00B0-A95632BF03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8768" y="4055386"/>
            <a:ext cx="3886200" cy="2381250"/>
          </a:xfrm>
          <a:prstGeom prst="rect">
            <a:avLst/>
          </a:prstGeom>
        </p:spPr>
      </p:pic>
      <p:pic>
        <p:nvPicPr>
          <p:cNvPr id="36" name="Immagine 35" descr="Immagine che contiene testo, schermata, Carattere, diagramma&#10;&#10;Descrizione generata automaticamente">
            <a:extLst>
              <a:ext uri="{FF2B5EF4-FFF2-40B4-BE49-F238E27FC236}">
                <a16:creationId xmlns:a16="http://schemas.microsoft.com/office/drawing/2014/main" id="{4419AB49-1D7B-5BC5-5AE2-D8A794BBA4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5661" y="1181975"/>
            <a:ext cx="3848100" cy="2381250"/>
          </a:xfrm>
          <a:prstGeom prst="rect">
            <a:avLst/>
          </a:prstGeom>
        </p:spPr>
      </p:pic>
      <p:sp>
        <p:nvSpPr>
          <p:cNvPr id="3" name="Google Shape;4374;p84">
            <a:extLst>
              <a:ext uri="{FF2B5EF4-FFF2-40B4-BE49-F238E27FC236}">
                <a16:creationId xmlns:a16="http://schemas.microsoft.com/office/drawing/2014/main" id="{32C3DF8A-373A-4168-974E-19E1AA47AA8F}"/>
              </a:ext>
            </a:extLst>
          </p:cNvPr>
          <p:cNvSpPr txBox="1"/>
          <p:nvPr/>
        </p:nvSpPr>
        <p:spPr>
          <a:xfrm>
            <a:off x="312636" y="963156"/>
            <a:ext cx="6043025" cy="2092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203200"/>
            <a:r>
              <a:rPr lang="en-US" sz="2000" b="1">
                <a:solidFill>
                  <a:schemeClr val="dk1"/>
                </a:solidFill>
                <a:cs typeface="Calibri Light"/>
              </a:rPr>
              <a:t>Ideal dispatcher </a:t>
            </a:r>
            <a:r>
              <a:rPr lang="en-US" sz="2000">
                <a:solidFill>
                  <a:schemeClr val="dk1"/>
                </a:solidFill>
                <a:cs typeface="Calibri Light"/>
              </a:rPr>
              <a:t>does </a:t>
            </a:r>
            <a:r>
              <a:rPr lang="en-US" sz="2000" b="1">
                <a:solidFill>
                  <a:schemeClr val="dk1"/>
                </a:solidFill>
                <a:cs typeface="Calibri Light"/>
              </a:rPr>
              <a:t>not</a:t>
            </a:r>
            <a:r>
              <a:rPr lang="en-US" sz="2000">
                <a:solidFill>
                  <a:schemeClr val="dk1"/>
                </a:solidFill>
                <a:cs typeface="Calibri Light"/>
              </a:rPr>
              <a:t> </a:t>
            </a:r>
            <a:r>
              <a:rPr lang="en-US" sz="2000" b="1">
                <a:solidFill>
                  <a:schemeClr val="dk1"/>
                </a:solidFill>
                <a:cs typeface="Calibri Light"/>
              </a:rPr>
              <a:t>improve</a:t>
            </a:r>
            <a:r>
              <a:rPr lang="en-US" sz="2000">
                <a:solidFill>
                  <a:schemeClr val="dk1"/>
                </a:solidFill>
                <a:cs typeface="Calibri Light"/>
              </a:rPr>
              <a:t> </a:t>
            </a:r>
            <a:r>
              <a:rPr lang="en-US" sz="2000" b="1">
                <a:solidFill>
                  <a:schemeClr val="dk1"/>
                </a:solidFill>
                <a:cs typeface="Calibri Light"/>
              </a:rPr>
              <a:t>performance</a:t>
            </a:r>
            <a:r>
              <a:rPr lang="en-US" sz="2000">
                <a:solidFill>
                  <a:schemeClr val="dk1"/>
                </a:solidFill>
                <a:cs typeface="Calibri Light"/>
              </a:rPr>
              <a:t> much!</a:t>
            </a:r>
            <a:endParaRPr lang="it-IT">
              <a:solidFill>
                <a:schemeClr val="dk1"/>
              </a:solidFill>
            </a:endParaRPr>
          </a:p>
          <a:p>
            <a:pPr marL="203200"/>
            <a:r>
              <a:rPr lang="it" sz="2000">
                <a:solidFill>
                  <a:schemeClr val="dk1"/>
                </a:solidFill>
                <a:cs typeface="Calibri Light"/>
              </a:rPr>
              <a:t>(2-lane Ara, 8-element vector)</a:t>
            </a:r>
          </a:p>
          <a:p>
            <a:pPr marL="203200"/>
            <a:endParaRPr lang="it" sz="2000">
              <a:solidFill>
                <a:schemeClr val="dk1"/>
              </a:solidFill>
              <a:cs typeface="Calibri Light"/>
            </a:endParaRPr>
          </a:p>
          <a:p>
            <a:pPr marL="203200"/>
            <a:r>
              <a:rPr lang="it" sz="2000">
                <a:solidFill>
                  <a:schemeClr val="dk1"/>
                </a:solidFill>
                <a:cs typeface="Calibri Light"/>
              </a:rPr>
              <a:t>Almost </a:t>
            </a:r>
            <a:r>
              <a:rPr lang="it" sz="2000" b="1">
                <a:solidFill>
                  <a:schemeClr val="dk1"/>
                </a:solidFill>
                <a:cs typeface="Calibri Light"/>
              </a:rPr>
              <a:t>no performance </a:t>
            </a:r>
            <a:r>
              <a:rPr lang="it" sz="2000">
                <a:solidFill>
                  <a:schemeClr val="dk1"/>
                </a:solidFill>
                <a:cs typeface="Calibri Light"/>
              </a:rPr>
              <a:t>gain </a:t>
            </a:r>
            <a:r>
              <a:rPr lang="it" sz="2000" b="1">
                <a:solidFill>
                  <a:schemeClr val="dk1"/>
                </a:solidFill>
                <a:cs typeface="Calibri Light"/>
              </a:rPr>
              <a:t>for long vectors</a:t>
            </a:r>
          </a:p>
          <a:p>
            <a:pPr marL="203200"/>
            <a:r>
              <a:rPr lang="it" sz="2000">
                <a:solidFill>
                  <a:schemeClr val="dk1"/>
                </a:solidFill>
                <a:cs typeface="Calibri Light"/>
              </a:rPr>
              <a:t>(2-lane Ara, 128-element vector)</a:t>
            </a:r>
          </a:p>
          <a:p>
            <a:pPr marL="203200"/>
            <a:endParaRPr lang="it" sz="2000">
              <a:solidFill>
                <a:schemeClr val="dk1"/>
              </a:solidFill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2819935606"/>
      </p:ext>
    </p:extLst>
  </p:cSld>
  <p:clrMapOvr>
    <a:masterClrMapping/>
  </p:clrMapOvr>
</p:sld>
</file>

<file path=ppt/theme/theme1.xml><?xml version="1.0" encoding="utf-8"?>
<a:theme xmlns:a="http://schemas.openxmlformats.org/drawingml/2006/main" name="PULP Triangle">
  <a:themeElements>
    <a:clrScheme name="PULP palette">
      <a:dk1>
        <a:srgbClr val="000000"/>
      </a:dk1>
      <a:lt1>
        <a:srgbClr val="ABABAB"/>
      </a:lt1>
      <a:dk2>
        <a:srgbClr val="5D5D5D"/>
      </a:dk2>
      <a:lt2>
        <a:srgbClr val="FFFFFF"/>
      </a:lt2>
      <a:accent1>
        <a:srgbClr val="A8322C"/>
      </a:accent1>
      <a:accent2>
        <a:srgbClr val="1269B0"/>
      </a:accent2>
      <a:accent3>
        <a:srgbClr val="168638"/>
      </a:accent3>
      <a:accent4>
        <a:srgbClr val="F29545"/>
      </a:accent4>
      <a:accent5>
        <a:srgbClr val="910569"/>
      </a:accent5>
      <a:accent6>
        <a:srgbClr val="48592C"/>
      </a:accent6>
      <a:hlink>
        <a:srgbClr val="007996"/>
      </a:hlink>
      <a:folHlink>
        <a:srgbClr val="ABABAB"/>
      </a:folHlink>
    </a:clrScheme>
    <a:fontScheme name="Custom 1">
      <a:majorFont>
        <a:latin typeface="Calibri"/>
        <a:ea typeface=""/>
        <a:cs typeface=""/>
      </a:majorFont>
      <a:minorFont>
        <a:latin typeface="Calibri Ligh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  <a:effectLst/>
      </a:spPr>
      <a:bodyPr rot="0" spcFirstLastPara="0" vertOverflow="overflow" horzOverflow="overflow" vert="horz" wrap="square" lIns="0" tIns="0" rIns="0" bIns="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b="1" i="0" cap="none" spc="0" dirty="0" smtClean="0">
            <a:ln>
              <a:noFill/>
            </a:ln>
            <a:solidFill>
              <a:schemeClr val="bg2"/>
            </a:solidFill>
            <a:effectLst/>
            <a:latin typeface="Arial Narrow" panose="020B0604020202020204" pitchFamily="34" charset="0"/>
            <a:cs typeface="Arial Narrow" panose="020B0604020202020204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8100"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noAutofit/>
      </a:bodyPr>
      <a:lstStyle>
        <a:defPPr algn="l" defTabSz="720000">
          <a:defRPr sz="2400" b="0" i="0" dirty="0" smtClean="0">
            <a:solidFill>
              <a:schemeClr val="tx2"/>
            </a:solidFill>
            <a:latin typeface="Arial Narrow" panose="020B0604020202020204" pitchFamily="34" charset="0"/>
            <a:cs typeface="Arial Narrow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ulp_2022" id="{3CE89E8F-20E3-B94F-AB91-BF4B5F770EBF}" vid="{ADD93652-2587-4441-98C8-9542676EB575}"/>
    </a:ext>
  </a:extLst>
</a:theme>
</file>

<file path=ppt/theme/theme2.xml><?xml version="1.0" encoding="utf-8"?>
<a:theme xmlns:a="http://schemas.openxmlformats.org/drawingml/2006/main" name="PULP Code">
  <a:themeElements>
    <a:clrScheme name="PULP palette">
      <a:dk1>
        <a:srgbClr val="000000"/>
      </a:dk1>
      <a:lt1>
        <a:srgbClr val="ABABAB"/>
      </a:lt1>
      <a:dk2>
        <a:srgbClr val="5D5D5D"/>
      </a:dk2>
      <a:lt2>
        <a:srgbClr val="FFFFFF"/>
      </a:lt2>
      <a:accent1>
        <a:srgbClr val="A8322C"/>
      </a:accent1>
      <a:accent2>
        <a:srgbClr val="1269B0"/>
      </a:accent2>
      <a:accent3>
        <a:srgbClr val="168638"/>
      </a:accent3>
      <a:accent4>
        <a:srgbClr val="F29545"/>
      </a:accent4>
      <a:accent5>
        <a:srgbClr val="910569"/>
      </a:accent5>
      <a:accent6>
        <a:srgbClr val="48592C"/>
      </a:accent6>
      <a:hlink>
        <a:srgbClr val="007996"/>
      </a:hlink>
      <a:folHlink>
        <a:srgbClr val="ABABAB"/>
      </a:folHlink>
    </a:clrScheme>
    <a:fontScheme name="Custom 1">
      <a:majorFont>
        <a:latin typeface="Calibri"/>
        <a:ea typeface=""/>
        <a:cs typeface=""/>
      </a:majorFont>
      <a:minorFont>
        <a:latin typeface="Calibri Ligh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  <a:effectLst/>
      </a:spPr>
      <a:bodyPr rot="0" spcFirstLastPara="0" vertOverflow="overflow" horzOverflow="overflow" vert="horz" wrap="square" lIns="0" tIns="0" rIns="0" bIns="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b="1" i="0" cap="none" spc="0" dirty="0" smtClean="0">
            <a:ln>
              <a:noFill/>
            </a:ln>
            <a:solidFill>
              <a:schemeClr val="bg2"/>
            </a:solidFill>
            <a:effectLst/>
            <a:latin typeface="Arial Narrow" panose="020B0604020202020204" pitchFamily="34" charset="0"/>
            <a:cs typeface="Arial Narrow" panose="020B0604020202020204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8100"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noAutofit/>
      </a:bodyPr>
      <a:lstStyle>
        <a:defPPr algn="l" defTabSz="720000">
          <a:defRPr sz="2400" b="0" i="0" dirty="0" smtClean="0">
            <a:solidFill>
              <a:schemeClr val="tx2"/>
            </a:solidFill>
            <a:latin typeface="Arial Narrow" panose="020B0604020202020204" pitchFamily="34" charset="0"/>
            <a:cs typeface="Arial Narrow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ulp_2022" id="{3CE89E8F-20E3-B94F-AB91-BF4B5F770EBF}" vid="{D455FB22-247C-394B-86F1-181C25098715}"/>
    </a:ext>
  </a:extLst>
</a:theme>
</file>

<file path=ppt/theme/theme3.xml><?xml version="1.0" encoding="utf-8"?>
<a:theme xmlns:a="http://schemas.openxmlformats.org/drawingml/2006/main" name="No template">
  <a:themeElements>
    <a:clrScheme name="PULP palette">
      <a:dk1>
        <a:srgbClr val="000000"/>
      </a:dk1>
      <a:lt1>
        <a:srgbClr val="ABABAB"/>
      </a:lt1>
      <a:dk2>
        <a:srgbClr val="5D5D5D"/>
      </a:dk2>
      <a:lt2>
        <a:srgbClr val="FFFFFF"/>
      </a:lt2>
      <a:accent1>
        <a:srgbClr val="A8322C"/>
      </a:accent1>
      <a:accent2>
        <a:srgbClr val="1269B0"/>
      </a:accent2>
      <a:accent3>
        <a:srgbClr val="168638"/>
      </a:accent3>
      <a:accent4>
        <a:srgbClr val="F29545"/>
      </a:accent4>
      <a:accent5>
        <a:srgbClr val="910569"/>
      </a:accent5>
      <a:accent6>
        <a:srgbClr val="48592C"/>
      </a:accent6>
      <a:hlink>
        <a:srgbClr val="007996"/>
      </a:hlink>
      <a:folHlink>
        <a:srgbClr val="ABABAB"/>
      </a:folHlink>
    </a:clrScheme>
    <a:fontScheme name="PULP Calibri">
      <a:majorFont>
        <a:latin typeface="Calibri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ulp_2022" id="{3CE89E8F-20E3-B94F-AB91-BF4B5F770EBF}" vid="{785F8554-DFFE-874C-83C2-E188EE49CA1D}"/>
    </a:ext>
  </a:extLst>
</a:theme>
</file>

<file path=ppt/theme/theme4.xml><?xml version="1.0" encoding="utf-8"?>
<a:theme xmlns:a="http://schemas.openxmlformats.org/drawingml/2006/main" name="PULP Code">
  <a:themeElements>
    <a:clrScheme name="PULP palette">
      <a:dk1>
        <a:srgbClr val="000000"/>
      </a:dk1>
      <a:lt1>
        <a:srgbClr val="ABABAB"/>
      </a:lt1>
      <a:dk2>
        <a:srgbClr val="5D5D5D"/>
      </a:dk2>
      <a:lt2>
        <a:srgbClr val="FFFFFF"/>
      </a:lt2>
      <a:accent1>
        <a:srgbClr val="A8322C"/>
      </a:accent1>
      <a:accent2>
        <a:srgbClr val="1269B0"/>
      </a:accent2>
      <a:accent3>
        <a:srgbClr val="168638"/>
      </a:accent3>
      <a:accent4>
        <a:srgbClr val="F29545"/>
      </a:accent4>
      <a:accent5>
        <a:srgbClr val="910569"/>
      </a:accent5>
      <a:accent6>
        <a:srgbClr val="48592C"/>
      </a:accent6>
      <a:hlink>
        <a:srgbClr val="007996"/>
      </a:hlink>
      <a:folHlink>
        <a:srgbClr val="ABABAB"/>
      </a:folHlink>
    </a:clrScheme>
    <a:fontScheme name="Custom 1">
      <a:majorFont>
        <a:latin typeface="Calibri"/>
        <a:ea typeface=""/>
        <a:cs typeface=""/>
      </a:majorFont>
      <a:minorFont>
        <a:latin typeface="Calibri Ligh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  <a:effectLst/>
      </a:spPr>
      <a:bodyPr rot="0" spcFirstLastPara="0" vertOverflow="overflow" horzOverflow="overflow" vert="horz" wrap="square" lIns="0" tIns="0" rIns="0" bIns="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b="1" i="0" cap="none" spc="0" dirty="0" smtClean="0">
            <a:ln>
              <a:noFill/>
            </a:ln>
            <a:solidFill>
              <a:schemeClr val="bg2"/>
            </a:solidFill>
            <a:effectLst/>
            <a:latin typeface="Arial Narrow" panose="020B0604020202020204" pitchFamily="34" charset="0"/>
            <a:cs typeface="Arial Narrow" panose="020B0604020202020204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8100"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noAutofit/>
      </a:bodyPr>
      <a:lstStyle>
        <a:defPPr algn="l" defTabSz="720000">
          <a:defRPr sz="2400" b="0" i="0" dirty="0" smtClean="0">
            <a:solidFill>
              <a:schemeClr val="tx2"/>
            </a:solidFill>
            <a:latin typeface="Arial Narrow" panose="020B0604020202020204" pitchFamily="34" charset="0"/>
            <a:cs typeface="Arial Narrow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ulp_2022" id="{600D3DD9-70DC-3E44-AB0E-437277343CFB}" vid="{118E51A9-054B-7240-BA94-C4BCA55A670F}"/>
    </a:ext>
  </a:extLst>
</a:theme>
</file>

<file path=ppt/theme/theme5.xml><?xml version="1.0" encoding="utf-8"?>
<a:theme xmlns:a="http://schemas.openxmlformats.org/drawingml/2006/main" name="PULP Triangle">
  <a:themeElements>
    <a:clrScheme name="PULP palette">
      <a:dk1>
        <a:srgbClr val="000000"/>
      </a:dk1>
      <a:lt1>
        <a:srgbClr val="ABABAB"/>
      </a:lt1>
      <a:dk2>
        <a:srgbClr val="5D5D5D"/>
      </a:dk2>
      <a:lt2>
        <a:srgbClr val="FFFFFF"/>
      </a:lt2>
      <a:accent1>
        <a:srgbClr val="A8322C"/>
      </a:accent1>
      <a:accent2>
        <a:srgbClr val="1269B0"/>
      </a:accent2>
      <a:accent3>
        <a:srgbClr val="1DB24B"/>
      </a:accent3>
      <a:accent4>
        <a:srgbClr val="F29545"/>
      </a:accent4>
      <a:accent5>
        <a:srgbClr val="910569"/>
      </a:accent5>
      <a:accent6>
        <a:srgbClr val="48592C"/>
      </a:accent6>
      <a:hlink>
        <a:srgbClr val="007996"/>
      </a:hlink>
      <a:folHlink>
        <a:srgbClr val="ABABAB"/>
      </a:folHlink>
    </a:clrScheme>
    <a:fontScheme name="Custom 1">
      <a:majorFont>
        <a:latin typeface="Calibri"/>
        <a:ea typeface=""/>
        <a:cs typeface=""/>
      </a:majorFont>
      <a:minorFont>
        <a:latin typeface="Calibri Ligh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  <a:effectLst/>
      </a:spPr>
      <a:bodyPr rot="0" spcFirstLastPara="0" vertOverflow="overflow" horzOverflow="overflow" vert="horz" wrap="square" lIns="0" tIns="0" rIns="0" bIns="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b="1" i="0" cap="none" spc="0" dirty="0" smtClean="0">
            <a:ln>
              <a:noFill/>
            </a:ln>
            <a:solidFill>
              <a:schemeClr val="bg2"/>
            </a:solidFill>
            <a:effectLst/>
            <a:latin typeface="Arial Narrow" panose="020B0604020202020204" pitchFamily="34" charset="0"/>
            <a:cs typeface="Arial Narrow" panose="020B0604020202020204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8100"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noAutofit/>
      </a:bodyPr>
      <a:lstStyle>
        <a:defPPr algn="l" defTabSz="720000">
          <a:defRPr sz="2400" b="0" i="0" dirty="0" smtClean="0">
            <a:solidFill>
              <a:schemeClr val="tx2"/>
            </a:solidFill>
            <a:latin typeface="Arial Narrow" panose="020B0604020202020204" pitchFamily="34" charset="0"/>
            <a:cs typeface="Arial Narrow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5AA95C3B-8133-4EE5-9BC3-39F9ED92518F}" vid="{5DB7C0EA-FA75-40AC-8F93-785E372A4BA7}"/>
    </a:ext>
  </a:extLst>
</a:theme>
</file>

<file path=ppt/theme/theme6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95EDCF1362E6AD47AC0209A03461E0E4" ma:contentTypeVersion="7" ma:contentTypeDescription="Ein neues Dokument erstellen." ma:contentTypeScope="" ma:versionID="db485ac2b0a8443a467b5adb14a3a63f">
  <xsd:schema xmlns:xsd="http://www.w3.org/2001/XMLSchema" xmlns:xs="http://www.w3.org/2001/XMLSchema" xmlns:p="http://schemas.microsoft.com/office/2006/metadata/properties" xmlns:ns3="970bb174-5559-4a7d-b838-f062c3c87e9e" xmlns:ns4="94b9ecde-fa4e-42fa-b705-b8eb6383efb3" targetNamespace="http://schemas.microsoft.com/office/2006/metadata/properties" ma:root="true" ma:fieldsID="b610f02b5b987d13c370e9a08f4ff3bb" ns3:_="" ns4:_="">
    <xsd:import namespace="970bb174-5559-4a7d-b838-f062c3c87e9e"/>
    <xsd:import namespace="94b9ecde-fa4e-42fa-b705-b8eb6383efb3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70bb174-5559-4a7d-b838-f062c3c87e9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_activity" ma:index="10" nillable="true" ma:displayName="_activity" ma:hidden="true" ma:internalName="_activity">
      <xsd:simpleType>
        <xsd:restriction base="dms:Note"/>
      </xsd:simpleType>
    </xsd:element>
    <xsd:element name="MediaServiceObjectDetectorVersions" ma:index="1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4b9ecde-fa4e-42fa-b705-b8eb6383efb3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Freigegeben für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Freigegeben für -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3" nillable="true" ma:displayName="Freigabehinweis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970bb174-5559-4a7d-b838-f062c3c87e9e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3D86C6A-C6BA-468A-A291-9923B0BDAC47}">
  <ds:schemaRefs>
    <ds:schemaRef ds:uri="94b9ecde-fa4e-42fa-b705-b8eb6383efb3"/>
    <ds:schemaRef ds:uri="970bb174-5559-4a7d-b838-f062c3c87e9e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0A858E07-44E7-4AA1-A4C5-E9D89430F23C}">
  <ds:schemaRefs>
    <ds:schemaRef ds:uri="94b9ecde-fa4e-42fa-b705-b8eb6383efb3"/>
    <ds:schemaRef ds:uri="970bb174-5559-4a7d-b838-f062c3c87e9e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2BBD8894-2374-42D2-870C-7E4B62EF3F7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pulp_2022</Template>
  <Application>Microsoft Office PowerPoint</Application>
  <PresentationFormat>Widescreen</PresentationFormat>
  <Slides>164</Slides>
  <Notes>88</Notes>
  <HiddenSlides>0</HiddenSlides>
  <ScaleCrop>false</ScaleCrop>
  <HeadingPairs>
    <vt:vector size="4" baseType="variant">
      <vt:variant>
        <vt:lpstr>Tema</vt:lpstr>
      </vt:variant>
      <vt:variant>
        <vt:i4>5</vt:i4>
      </vt:variant>
      <vt:variant>
        <vt:lpstr>Titoli diapositive</vt:lpstr>
      </vt:variant>
      <vt:variant>
        <vt:i4>164</vt:i4>
      </vt:variant>
    </vt:vector>
  </HeadingPairs>
  <TitlesOfParts>
    <vt:vector size="169" baseType="lpstr">
      <vt:lpstr>PULP Triangle</vt:lpstr>
      <vt:lpstr>PULP Code</vt:lpstr>
      <vt:lpstr>No template</vt:lpstr>
      <vt:lpstr>PULP Code</vt:lpstr>
      <vt:lpstr>PULP Triangle</vt:lpstr>
      <vt:lpstr>EFCL Workshop A RISC-V Vector-Processor for High-Throughput  Multidimensional Sensor Data Processing</vt:lpstr>
      <vt:lpstr>The curious case of Vector Processors</vt:lpstr>
      <vt:lpstr>Single-Instruction, Multiple-Data (SIMD) processor</vt:lpstr>
      <vt:lpstr>Vector Processors – A flexible and efficient choice</vt:lpstr>
      <vt:lpstr>Only Fugaku?</vt:lpstr>
      <vt:lpstr>RISC-V V ISA - A long journey </vt:lpstr>
      <vt:lpstr>EFCL Project Overview</vt:lpstr>
      <vt:lpstr>EFCL Project Timeline, WPs, Milestones</vt:lpstr>
      <vt:lpstr>EFCL Project Execution</vt:lpstr>
      <vt:lpstr>RISC-V V ISA - A long journey </vt:lpstr>
      <vt:lpstr>Ara System – High-Level View</vt:lpstr>
      <vt:lpstr>Ara System – One step below</vt:lpstr>
      <vt:lpstr>Ara System – One step below</vt:lpstr>
      <vt:lpstr>Ara System – One step below</vt:lpstr>
      <vt:lpstr>Ara System – One step below</vt:lpstr>
      <vt:lpstr>Ara System – One step below</vt:lpstr>
      <vt:lpstr>Ara System – The Lane</vt:lpstr>
      <vt:lpstr>Ara System - The Lane</vt:lpstr>
      <vt:lpstr>Ara System – One step below</vt:lpstr>
      <vt:lpstr>Ara System – One step below</vt:lpstr>
      <vt:lpstr>Ara System – One step below</vt:lpstr>
      <vt:lpstr>Ara System – Working principles</vt:lpstr>
      <vt:lpstr>Ara System – Scalar instructions</vt:lpstr>
      <vt:lpstr>Ara System – Scalar instructions</vt:lpstr>
      <vt:lpstr>Ara System – Vector instructions</vt:lpstr>
      <vt:lpstr>Ara System – Vector instructions</vt:lpstr>
      <vt:lpstr>Ara System – Vector instructions</vt:lpstr>
      <vt:lpstr>Ara System – Vector instructions</vt:lpstr>
      <vt:lpstr>Ara System – Vector instructions</vt:lpstr>
      <vt:lpstr>Ara System – Vector instructions</vt:lpstr>
      <vt:lpstr>Ara</vt:lpstr>
      <vt:lpstr>Ara</vt:lpstr>
      <vt:lpstr>Ara VRF</vt:lpstr>
      <vt:lpstr>VRF – Monolithic vs. Split</vt:lpstr>
      <vt:lpstr>Ara VRF</vt:lpstr>
      <vt:lpstr>Ara VRF</vt:lpstr>
      <vt:lpstr>Ara VRF</vt:lpstr>
      <vt:lpstr>Ara VRF</vt:lpstr>
      <vt:lpstr>Ara VRF</vt:lpstr>
      <vt:lpstr>Ara VRF</vt:lpstr>
      <vt:lpstr>Ara VRF</vt:lpstr>
      <vt:lpstr>Ara VRF</vt:lpstr>
      <vt:lpstr>Ara VRF</vt:lpstr>
      <vt:lpstr>Ara VRF</vt:lpstr>
      <vt:lpstr>Ara VRF</vt:lpstr>
      <vt:lpstr>Ara VRF</vt:lpstr>
      <vt:lpstr>Ara VRF</vt:lpstr>
      <vt:lpstr>Ara VRF</vt:lpstr>
      <vt:lpstr>Differences between Ara1 and Ara2</vt:lpstr>
      <vt:lpstr>From Ara1 to Ara2 – ISA update</vt:lpstr>
      <vt:lpstr>From Ara1 to Ara2 – ISA update</vt:lpstr>
      <vt:lpstr>From Ara1 to Ara2 – ISA update​</vt:lpstr>
      <vt:lpstr>From Ara1 to Ara2 – ISA update​</vt:lpstr>
      <vt:lpstr>From Ara1 to Ara2 – ISA update</vt:lpstr>
      <vt:lpstr>From Ara1 to Ara2 – ISA update</vt:lpstr>
      <vt:lpstr>Coherence/ordering protocol</vt:lpstr>
      <vt:lpstr>Vector Reductions</vt:lpstr>
      <vt:lpstr>Vector Reductions</vt:lpstr>
      <vt:lpstr>Vector Reductions</vt:lpstr>
      <vt:lpstr>Vector Reductions</vt:lpstr>
      <vt:lpstr>Vector Reductions – Intra-lane phase start</vt:lpstr>
      <vt:lpstr>Vector Reductions</vt:lpstr>
      <vt:lpstr>Vector Reductions</vt:lpstr>
      <vt:lpstr>Vector Reductions</vt:lpstr>
      <vt:lpstr>Vector Reductions</vt:lpstr>
      <vt:lpstr>Vector Reductions</vt:lpstr>
      <vt:lpstr>Vector Reductions – Intra-Lane phase end</vt:lpstr>
      <vt:lpstr>Vector Reductions – Inter-Lane phase start</vt:lpstr>
      <vt:lpstr>Vector Reductions</vt:lpstr>
      <vt:lpstr>Vector Reductions</vt:lpstr>
      <vt:lpstr>Vector Reductions</vt:lpstr>
      <vt:lpstr>Vector Reductions</vt:lpstr>
      <vt:lpstr>Vector Reductions</vt:lpstr>
      <vt:lpstr>Vector Reductions</vt:lpstr>
      <vt:lpstr>Vector Reductions</vt:lpstr>
      <vt:lpstr>Vector Reductions</vt:lpstr>
      <vt:lpstr>Vector Reductions – Inter-Lane phase end</vt:lpstr>
      <vt:lpstr>Vector Reductions – SIMD phase start</vt:lpstr>
      <vt:lpstr>Vector Reductions</vt:lpstr>
      <vt:lpstr>Vector Reductions</vt:lpstr>
      <vt:lpstr>Vector Reductions – SIMD phase end</vt:lpstr>
      <vt:lpstr>Floating-point reductions?</vt:lpstr>
      <vt:lpstr>Verification and Software Eco-System</vt:lpstr>
      <vt:lpstr>Presentazione standard di PowerPoint</vt:lpstr>
      <vt:lpstr>Presentazione standard di PowerPoint</vt:lpstr>
      <vt:lpstr>System performance – A focus on matmul</vt:lpstr>
      <vt:lpstr>System performance – A focus on matmul</vt:lpstr>
      <vt:lpstr>System performance – A focus on matmul</vt:lpstr>
      <vt:lpstr>System performance – A focus on matmul</vt:lpstr>
      <vt:lpstr>Issue-rate limitation</vt:lpstr>
      <vt:lpstr>System performance – A focus on matmul</vt:lpstr>
      <vt:lpstr>System performance – A focus on matmul</vt:lpstr>
      <vt:lpstr>Software</vt:lpstr>
      <vt:lpstr>Software</vt:lpstr>
      <vt:lpstr>Throughput ideality </vt:lpstr>
      <vt:lpstr>Throughput ideality - Byte/Lane ratio</vt:lpstr>
      <vt:lpstr>Performance analysis</vt:lpstr>
      <vt:lpstr>Performance analysis</vt:lpstr>
      <vt:lpstr>CVA6 influence on performance</vt:lpstr>
      <vt:lpstr>CVA6 influence on performance</vt:lpstr>
      <vt:lpstr>CVA6 influence on performance</vt:lpstr>
      <vt:lpstr>Scalar D$ influence on performance</vt:lpstr>
      <vt:lpstr>Main performance drivers</vt:lpstr>
      <vt:lpstr>Ara wants more Computational Power</vt:lpstr>
      <vt:lpstr>Ara wants more Computational Power</vt:lpstr>
      <vt:lpstr>Single core vs. Multi core</vt:lpstr>
      <vt:lpstr>Single core vs. Multi core system</vt:lpstr>
      <vt:lpstr>Physical Implementation</vt:lpstr>
      <vt:lpstr>Physical Implementation</vt:lpstr>
      <vt:lpstr>Physical Implementation</vt:lpstr>
      <vt:lpstr>Physical Implementation – Scaling up</vt:lpstr>
      <vt:lpstr>PPA Metrics</vt:lpstr>
      <vt:lpstr>Area breakdown</vt:lpstr>
      <vt:lpstr>uArch optimization: Slide Unit</vt:lpstr>
      <vt:lpstr>uArch optimization: Slide Unit</vt:lpstr>
      <vt:lpstr>Power breakdown</vt:lpstr>
      <vt:lpstr>Power breakdown</vt:lpstr>
      <vt:lpstr>Power breakdown</vt:lpstr>
      <vt:lpstr>Power breakdown</vt:lpstr>
      <vt:lpstr>Power breakdown</vt:lpstr>
      <vt:lpstr>Power breakdown</vt:lpstr>
      <vt:lpstr>Energy Efficiency</vt:lpstr>
      <vt:lpstr>ISA extension – Transformers and small Matmul</vt:lpstr>
      <vt:lpstr>ISA extension – Transformers and small Matmul</vt:lpstr>
      <vt:lpstr>ISA extension – Transformers and small Matmul</vt:lpstr>
      <vt:lpstr>ISA extension – Transformers and small Matmul</vt:lpstr>
      <vt:lpstr>SoA Comparison</vt:lpstr>
      <vt:lpstr>Yun: Ara’s in tsmc65</vt:lpstr>
      <vt:lpstr>What's further?</vt:lpstr>
      <vt:lpstr>What's further?</vt:lpstr>
      <vt:lpstr>What's further?</vt:lpstr>
      <vt:lpstr>Project goals</vt:lpstr>
      <vt:lpstr>Publications</vt:lpstr>
      <vt:lpstr>Presentazione standard di PowerPoint</vt:lpstr>
      <vt:lpstr>EFCL Project Timeline, WPs, Milestones</vt:lpstr>
      <vt:lpstr>Often need for more buffering space</vt:lpstr>
      <vt:lpstr>Vector Register File (VRF) – L0 buffer</vt:lpstr>
      <vt:lpstr>VRF – L0 buffer</vt:lpstr>
      <vt:lpstr>SIMD computation – tackle the VNB </vt:lpstr>
      <vt:lpstr>SIMD computation – tackle the VNB </vt:lpstr>
      <vt:lpstr>Example of vector code</vt:lpstr>
      <vt:lpstr>Example of vector code</vt:lpstr>
      <vt:lpstr>Example of vector code</vt:lpstr>
      <vt:lpstr>Example of vector code</vt:lpstr>
      <vt:lpstr>RVV &lt; 1.0 - SLEN parameter</vt:lpstr>
      <vt:lpstr>RVV 1.0 - No SLEN parameter</vt:lpstr>
      <vt:lpstr>Byte mapping (memory – VRF)</vt:lpstr>
      <vt:lpstr>Byte mapping (memory – VRF)</vt:lpstr>
      <vt:lpstr>Ara VRF</vt:lpstr>
      <vt:lpstr>Ara VRF</vt:lpstr>
      <vt:lpstr>Ara VRF</vt:lpstr>
      <vt:lpstr>Reshuffle (undisturbed policy)</vt:lpstr>
      <vt:lpstr>Reshuffle (undisturbed policy)</vt:lpstr>
      <vt:lpstr>Reshuffle (undisturbed policy)</vt:lpstr>
      <vt:lpstr>Scalar Core + Caches effect on performance</vt:lpstr>
      <vt:lpstr>Scalar Core + Caches effect on performance</vt:lpstr>
      <vt:lpstr>Scalar Core + Caches effect on performance</vt:lpstr>
      <vt:lpstr>Reduction performance</vt:lpstr>
      <vt:lpstr>Reduction performance</vt:lpstr>
      <vt:lpstr>Reduction performance</vt:lpstr>
      <vt:lpstr>Reduction performance</vt:lpstr>
      <vt:lpstr>Reduction performance</vt:lpstr>
      <vt:lpstr>Barber's Pole layout</vt:lpstr>
      <vt:lpstr>Multi-core performance, throughput, efficiency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Rectile Planning</dc:title>
  <dc:creator>Gianna Paulin</dc:creator>
  <cp:revision>83</cp:revision>
  <dcterms:created xsi:type="dcterms:W3CDTF">2022-08-24T15:41:33Z</dcterms:created>
  <dcterms:modified xsi:type="dcterms:W3CDTF">2023-08-23T08:32:44Z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0x01010095EDCF1362E6AD47AC0209A03461E0E4</vt:lpwstr>
  </property>
</Properties>
</file>